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Time Series Data Cleaning: </a:t>
            </a:r>
            <a:r>
              <a:rPr lang="zh-CN" altLang="en-US" sz="3110"/>
              <a:t>From Anomaly Detection to</a:t>
            </a:r>
            <a:r>
              <a:rPr lang="en-US" altLang="zh-CN" sz="3110"/>
              <a:t> </a:t>
            </a:r>
            <a:r>
              <a:rPr lang="zh-CN" altLang="en-US" sz="3110"/>
              <a:t>Anomaly Repairing</a:t>
            </a:r>
            <a:endParaRPr lang="zh-CN" altLang="en-US" sz="311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汇报人：魏伯繁</a:t>
            </a:r>
            <a:endParaRPr lang="zh-CN" altLang="en-US"/>
          </a:p>
          <a:p>
            <a:r>
              <a:rPr lang="zh-CN" altLang="en-US"/>
              <a:t>汇报时间：</a:t>
            </a:r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       </a:t>
            </a:r>
            <a:r>
              <a:rPr lang="zh-CN" altLang="en-US">
                <a:sym typeface="+mn-ea"/>
              </a:rPr>
              <a:t>previous</a:t>
            </a:r>
            <a:r>
              <a:rPr lang="en-US" altLang="zh-CN">
                <a:sym typeface="+mn-ea"/>
              </a:rPr>
              <a:t>-ARX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not only the preceding observations xt−i will affect the determination of y ′t, but </a:t>
            </a:r>
            <a:r>
              <a:rPr lang="en-US" altLang="zh-CN">
                <a:solidFill>
                  <a:srgbClr val="FF0000"/>
                </a:solidFill>
              </a:rPr>
              <a:t>also the previously labeled/repaired yt−i.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3367405"/>
            <a:ext cx="737743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         example--ARX model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ym typeface="+mn-ea"/>
              </a:rPr>
              <a:t>observe</a:t>
            </a:r>
            <a:r>
              <a:rPr lang="zh-CN" altLang="en-US" sz="1800">
                <a:sym typeface="+mn-ea"/>
              </a:rPr>
              <a:t>：{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6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10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9.6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8.3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7.7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5.4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5.6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5.9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6.3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6.8</a:t>
            </a:r>
            <a:r>
              <a:rPr lang="zh-CN" altLang="en-US" sz="1800">
                <a:sym typeface="+mn-ea"/>
              </a:rPr>
              <a:t>,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 7.5</a:t>
            </a:r>
            <a:r>
              <a:rPr lang="zh-CN" altLang="en-US" sz="1800">
                <a:sym typeface="+mn-ea"/>
              </a:rPr>
              <a:t>, 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8.5</a:t>
            </a:r>
            <a:r>
              <a:rPr lang="zh-CN" altLang="en-US" sz="1800">
                <a:sym typeface="+mn-ea"/>
              </a:rPr>
              <a:t>}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need repair</a:t>
            </a:r>
            <a:r>
              <a:rPr lang="zh-CN" altLang="en-US" sz="1800">
                <a:sym typeface="+mn-ea"/>
              </a:rPr>
              <a:t>：</a:t>
            </a:r>
            <a:r>
              <a:rPr lang="en-US" altLang="zh-CN" sz="1800">
                <a:sym typeface="+mn-ea"/>
              </a:rPr>
              <a:t>{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sz="1800">
                <a:sym typeface="+mn-ea"/>
              </a:rPr>
              <a:t>,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5.6</a:t>
            </a:r>
            <a:r>
              <a:rPr lang="en-US" altLang="zh-CN" sz="1800">
                <a:sym typeface="+mn-ea"/>
              </a:rPr>
              <a:t>,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5.4</a:t>
            </a:r>
            <a:r>
              <a:rPr lang="en-US" altLang="zh-CN" sz="1800">
                <a:sym typeface="+mn-ea"/>
              </a:rPr>
              <a:t>, --,--,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5.4</a:t>
            </a:r>
            <a:r>
              <a:rPr lang="en-US" altLang="zh-CN" sz="1800">
                <a:sym typeface="+mn-ea"/>
              </a:rPr>
              <a:t>, --,--, --, --, --,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8.5</a:t>
            </a:r>
            <a:r>
              <a:rPr lang="en-US" altLang="zh-CN" sz="1800">
                <a:sym typeface="+mn-ea"/>
              </a:rPr>
              <a:t>}</a:t>
            </a:r>
            <a:endParaRPr lang="en-US" altLang="zh-CN" sz="1800"/>
          </a:p>
          <a:p>
            <a:r>
              <a:rPr lang="zh-CN" altLang="en-US" sz="1800">
                <a:sym typeface="+mn-ea"/>
              </a:rPr>
              <a:t>p = 1 ，φ1 = </a:t>
            </a:r>
            <a:r>
              <a:rPr lang="en-US" altLang="zh-CN" sz="1800">
                <a:sym typeface="+mn-ea"/>
              </a:rPr>
              <a:t>0.5</a:t>
            </a:r>
            <a:r>
              <a:rPr lang="zh-CN" altLang="en-US" sz="1800">
                <a:sym typeface="+mn-ea"/>
              </a:rPr>
              <a:t>，τ = 0.1.</a:t>
            </a:r>
            <a:endParaRPr lang="zh-CN" altLang="en-US" sz="1800">
              <a:sym typeface="+mn-ea"/>
            </a:endParaRPr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y ′4 = 8.3 + 0.5 ∗(5.4 − 9.6) = 6.2.</a:t>
            </a:r>
            <a:endParaRPr lang="en-US" altLang="zh-CN" sz="1800"/>
          </a:p>
          <a:p>
            <a:r>
              <a:rPr lang="en-US" altLang="zh-CN" sz="1800"/>
              <a:t> Since |6.2 − 8.3| = 2.1 &gt; 0.1, we assign y4 = y ′4 = 6.2.</a:t>
            </a:r>
            <a:endParaRPr lang="en-US" altLang="zh-CN" sz="1800"/>
          </a:p>
          <a:p>
            <a:r>
              <a:rPr lang="en-US" altLang="zh-CN" sz="1800"/>
              <a:t>y = {</a:t>
            </a:r>
            <a:r>
              <a:rPr lang="en-US" altLang="zh-CN" sz="1800">
                <a:solidFill>
                  <a:srgbClr val="FF0000"/>
                </a:solidFill>
              </a:rPr>
              <a:t>6</a:t>
            </a:r>
            <a:r>
              <a:rPr lang="en-US" altLang="zh-CN" sz="1800"/>
              <a:t>,</a:t>
            </a:r>
            <a:r>
              <a:rPr lang="en-US" altLang="zh-CN" sz="1800">
                <a:solidFill>
                  <a:srgbClr val="FF0000"/>
                </a:solidFill>
              </a:rPr>
              <a:t> 5.6</a:t>
            </a:r>
            <a:r>
              <a:rPr lang="en-US" altLang="zh-CN" sz="1800"/>
              <a:t>, </a:t>
            </a:r>
            <a:r>
              <a:rPr lang="en-US" altLang="zh-CN" sz="1800">
                <a:solidFill>
                  <a:srgbClr val="FF0000"/>
                </a:solidFill>
              </a:rPr>
              <a:t>5.4</a:t>
            </a:r>
            <a:r>
              <a:rPr lang="en-US" altLang="zh-CN" sz="1800"/>
              <a:t>, 6.20, 6.65, </a:t>
            </a:r>
            <a:r>
              <a:rPr lang="en-US" altLang="zh-CN" sz="1800">
                <a:solidFill>
                  <a:srgbClr val="FF0000"/>
                </a:solidFill>
              </a:rPr>
              <a:t>5.4</a:t>
            </a:r>
            <a:r>
              <a:rPr lang="en-US" altLang="zh-CN" sz="1800"/>
              <a:t>, 5.6, 5.9, 6.3, 6.8, 7.5, </a:t>
            </a:r>
            <a:r>
              <a:rPr lang="en-US" altLang="zh-CN" sz="1800">
                <a:solidFill>
                  <a:srgbClr val="FF0000"/>
                </a:solidFill>
              </a:rPr>
              <a:t>8.5</a:t>
            </a:r>
            <a:r>
              <a:rPr lang="en-US" altLang="zh-CN" sz="1800"/>
              <a:t>}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0" y="4343400"/>
            <a:ext cx="4006850" cy="1833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3230" y="2120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15" y="1468755"/>
            <a:ext cx="4439920" cy="2463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0850"/>
            <a:ext cx="4769485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IMR ALG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480165" cy="4351655"/>
          </a:xfrm>
        </p:spPr>
        <p:txBody>
          <a:bodyPr/>
          <a:p>
            <a:pPr marL="0" indent="0">
              <a:buNone/>
            </a:pPr>
            <a:r>
              <a:rPr lang="zh-CN" altLang="en-US" sz="1600" b="1">
                <a:solidFill>
                  <a:srgbClr val="0070C0"/>
                </a:solidFill>
              </a:rPr>
              <a:t>保持真值不变，更新所有其他值</a:t>
            </a:r>
            <a:r>
              <a:rPr lang="en-US" altLang="zh-CN" sz="1600">
                <a:solidFill>
                  <a:srgbClr val="0070C0"/>
                </a:solidFill>
              </a:rPr>
              <a:t>                               </a:t>
            </a:r>
            <a:r>
              <a:rPr lang="en-US" altLang="zh-CN" sz="1600" b="1">
                <a:solidFill>
                  <a:schemeClr val="accent6"/>
                </a:solidFill>
              </a:rPr>
              <a:t> </a:t>
            </a:r>
            <a:r>
              <a:rPr lang="zh-CN" altLang="en-US" sz="1600" b="1">
                <a:solidFill>
                  <a:schemeClr val="accent6"/>
                </a:solidFill>
              </a:rPr>
              <a:t>达到最大迭代次数则退出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第一步：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计算本次迭代的参数值</a:t>
            </a:r>
            <a:r>
              <a:rPr lang="en-US" altLang="zh-CN" sz="1600">
                <a:solidFill>
                  <a:srgbClr val="FF0000"/>
                </a:solidFill>
              </a:rPr>
              <a:t>                                                                               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lang="zh-CN" altLang="en-US" sz="1600" b="1">
                <a:solidFill>
                  <a:srgbClr val="FF0000"/>
                </a:solidFill>
              </a:rPr>
              <a:t>第二步：选择一个最简候选更新值</a:t>
            </a:r>
            <a:endParaRPr lang="zh-CN" altLang="en-US" sz="16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                             							           </a:t>
            </a:r>
            <a:r>
              <a:rPr lang="zh-CN" altLang="en-US" sz="1600" b="1">
                <a:solidFill>
                  <a:srgbClr val="FF0000"/>
                </a:solidFill>
              </a:rPr>
              <a:t>第三步：将选择的候选值应用于更新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5" y="2299335"/>
            <a:ext cx="5248275" cy="31718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991485" y="3007360"/>
            <a:ext cx="1764000" cy="7200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480810" y="3686810"/>
            <a:ext cx="2272030" cy="264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572250" y="4285615"/>
            <a:ext cx="2150110" cy="1314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51725" y="145732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</a:rPr>
              <a:t>输入一组部分真值的观察值序列</a:t>
            </a:r>
            <a:endParaRPr lang="zh-CN" altLang="en-US" b="1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842125" y="1738630"/>
            <a:ext cx="1202055" cy="1029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99155" y="2048510"/>
            <a:ext cx="1520825" cy="11842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852160" y="2150110"/>
            <a:ext cx="618490" cy="136969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5515" y="58121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每一个点都收敛则退出</a:t>
            </a:r>
            <a:endParaRPr lang="zh-CN" altLang="en-US" b="1">
              <a:solidFill>
                <a:schemeClr val="accent6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669280" y="4615180"/>
            <a:ext cx="20320" cy="120713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5601335"/>
            <a:ext cx="4148455" cy="789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step1</a:t>
            </a:r>
            <a:r>
              <a:rPr lang="zh-CN" altLang="en-US"/>
              <a:t>：Parameter Estimation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method</a:t>
            </a:r>
            <a:r>
              <a:rPr lang="zh-CN" altLang="en-US"/>
              <a:t>：Ordinary Least Square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5165" y="2649855"/>
            <a:ext cx="6400800" cy="304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45" y="2649855"/>
            <a:ext cx="4147185" cy="2858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2285" y="6311900"/>
            <a:ext cx="5234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知乎网址：https://zhuanlan.zhihu.com/p/128083562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step1</a:t>
            </a:r>
            <a:r>
              <a:rPr lang="zh-CN" altLang="en-US">
                <a:sym typeface="+mn-ea"/>
              </a:rPr>
              <a:t>：Parameter Estimation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0605" y="2082165"/>
            <a:ext cx="5353050" cy="3228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885" y="2448560"/>
            <a:ext cx="3100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最终要拟合的点的</a:t>
            </a: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zh-CN" altLang="en-US" b="1">
                <a:solidFill>
                  <a:schemeClr val="accent1"/>
                </a:solidFill>
              </a:rPr>
              <a:t>值，即为上一次迭代中预测值</a:t>
            </a:r>
            <a:r>
              <a:rPr lang="en-US" altLang="zh-CN" b="1">
                <a:solidFill>
                  <a:schemeClr val="accent1"/>
                </a:solidFill>
              </a:rPr>
              <a:t>/</a:t>
            </a:r>
            <a:r>
              <a:rPr lang="zh-CN" altLang="en-US" b="1">
                <a:solidFill>
                  <a:schemeClr val="accent1"/>
                </a:solidFill>
              </a:rPr>
              <a:t>真值与观察值的差</a:t>
            </a:r>
            <a:endParaRPr lang="zh-CN" altLang="en-US" b="1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0" y="5554980"/>
            <a:ext cx="5227320" cy="6889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24530" y="2662555"/>
            <a:ext cx="79121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445" y="4909820"/>
            <a:ext cx="381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所对应的，在</a:t>
            </a:r>
            <a:r>
              <a:rPr lang="en-US" altLang="zh-CN" b="1">
                <a:solidFill>
                  <a:schemeClr val="accent1"/>
                </a:solidFill>
              </a:rPr>
              <a:t>V</a:t>
            </a:r>
            <a:r>
              <a:rPr lang="zh-CN" altLang="en-US" b="1">
                <a:solidFill>
                  <a:schemeClr val="accent1"/>
                </a:solidFill>
              </a:rPr>
              <a:t>矩阵中第</a:t>
            </a: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zh-CN" altLang="en-US" b="1">
                <a:solidFill>
                  <a:schemeClr val="accent1"/>
                </a:solidFill>
              </a:rPr>
              <a:t>行的数据即由</a:t>
            </a:r>
            <a:r>
              <a:rPr lang="en-US" altLang="zh-CN" b="1">
                <a:solidFill>
                  <a:schemeClr val="accent1"/>
                </a:solidFill>
              </a:rPr>
              <a:t>Z</a:t>
            </a:r>
            <a:r>
              <a:rPr lang="zh-CN" altLang="en-US" b="1">
                <a:solidFill>
                  <a:schemeClr val="accent1"/>
                </a:solidFill>
              </a:rPr>
              <a:t>矩阵的第</a:t>
            </a: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zh-CN" altLang="en-US" b="1">
                <a:solidFill>
                  <a:schemeClr val="accent1"/>
                </a:solidFill>
              </a:rPr>
              <a:t>行拟合而来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44850" y="4589780"/>
            <a:ext cx="426085" cy="283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09660" y="311912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最后得到的参数矩阵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7160260" y="3303270"/>
            <a:ext cx="1549400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example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Parameter Estimation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63230" y="2376805"/>
            <a:ext cx="3714115" cy="2287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885315"/>
            <a:ext cx="5724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observe</a:t>
            </a:r>
            <a:r>
              <a:rPr lang="zh-CN" altLang="en-US">
                <a:sym typeface="+mn-ea"/>
              </a:rPr>
              <a:t>：{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10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9.6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8.3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7.7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5.4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5.6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5.9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6.3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6.8</a:t>
            </a:r>
            <a:r>
              <a:rPr lang="zh-CN" altLang="en-US">
                <a:sym typeface="+mn-ea"/>
              </a:rPr>
              <a:t>,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 7.5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8.5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9960" y="2447925"/>
            <a:ext cx="6774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y</a:t>
            </a:r>
            <a:r>
              <a:rPr lang="zh-CN" altLang="en-US"/>
              <a:t> (0) </a:t>
            </a:r>
            <a:r>
              <a:rPr lang="en-US" altLang="zh-CN"/>
              <a:t>   </a:t>
            </a:r>
            <a:r>
              <a:rPr lang="zh-CN" altLang="en-US"/>
              <a:t>= </a:t>
            </a:r>
            <a:r>
              <a:rPr lang="en-US" altLang="zh-CN"/>
              <a:t> </a:t>
            </a:r>
            <a:r>
              <a:rPr lang="zh-CN" altLang="en-US"/>
              <a:t>{</a:t>
            </a:r>
            <a:r>
              <a:rPr lang="zh-CN" altLang="en-US">
                <a:solidFill>
                  <a:srgbClr val="FF0000"/>
                </a:solidFill>
              </a:rPr>
              <a:t>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8.3, 7.7,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5.6, 5.9, 6.3, 6.8,7.5, </a:t>
            </a:r>
            <a:r>
              <a:rPr lang="zh-CN" altLang="en-US">
                <a:solidFill>
                  <a:srgbClr val="FF0000"/>
                </a:solidFill>
              </a:rPr>
              <a:t>8.5</a:t>
            </a: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3125" y="3244850"/>
            <a:ext cx="6929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V (0) = {−4.4, −4.2, 0,0, 0, 0, 0, 0, 0, 0, 0}′</a:t>
            </a:r>
            <a:r>
              <a:rPr lang="zh-CN" altLang="en-US" sz="1400"/>
              <a:t>（细节：从</a:t>
            </a:r>
            <a:r>
              <a:rPr lang="en-US" altLang="zh-CN" sz="1400"/>
              <a:t>p+1</a:t>
            </a:r>
            <a:r>
              <a:rPr lang="zh-CN" altLang="en-US" sz="1400"/>
              <a:t>开始取值）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949960" y="2876550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p=1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49960" y="4097655"/>
            <a:ext cx="5841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Z (0) ={0, −4.4, −4.2, 0, 0, 0, 0, 0, 0, 0, 0}′</a:t>
            </a:r>
            <a:r>
              <a:rPr lang="zh-CN" altLang="en-US" sz="1400"/>
              <a:t>（细节：最后一组不取）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70" y="5256530"/>
            <a:ext cx="2905125" cy="742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20" y="4744720"/>
            <a:ext cx="309562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step2</a:t>
            </a:r>
            <a:r>
              <a:rPr lang="zh-CN" altLang="en-US"/>
              <a:t>：Candidate Generation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note that only candidates</a:t>
            </a:r>
            <a:r>
              <a:rPr lang="en-US" altLang="zh-CN"/>
              <a:t> </a:t>
            </a:r>
            <a:r>
              <a:rPr lang="zh-CN" altLang="en-US"/>
              <a:t>with </a:t>
            </a:r>
            <a:r>
              <a:rPr lang="en-US" altLang="zh-CN"/>
              <a:t>                  </a:t>
            </a:r>
            <a:r>
              <a:rPr lang="zh-CN" altLang="en-US"/>
              <a:t>need to be considered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5375" y="1931670"/>
            <a:ext cx="1392555" cy="276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5" y="3129915"/>
            <a:ext cx="7280275" cy="1428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example</a:t>
            </a:r>
            <a:r>
              <a:rPr lang="zh-CN" altLang="en-US">
                <a:sym typeface="+mn-ea"/>
              </a:rPr>
              <a:t>：Candidate Generation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885315"/>
            <a:ext cx="5724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observe</a:t>
            </a:r>
            <a:r>
              <a:rPr lang="zh-CN" altLang="en-US">
                <a:sym typeface="+mn-ea"/>
              </a:rPr>
              <a:t>：{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10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9.6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8.3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7.7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5.4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5.6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5.9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6.3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6.8</a:t>
            </a:r>
            <a:r>
              <a:rPr lang="zh-CN" altLang="en-US">
                <a:sym typeface="+mn-ea"/>
              </a:rPr>
              <a:t>,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 7.5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8.5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9960" y="2447925"/>
            <a:ext cx="6774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y</a:t>
            </a:r>
            <a:r>
              <a:rPr lang="zh-CN" altLang="en-US"/>
              <a:t> (0) </a:t>
            </a:r>
            <a:r>
              <a:rPr lang="en-US" altLang="zh-CN"/>
              <a:t>   </a:t>
            </a:r>
            <a:r>
              <a:rPr lang="zh-CN" altLang="en-US"/>
              <a:t>= </a:t>
            </a:r>
            <a:r>
              <a:rPr lang="en-US" altLang="zh-CN"/>
              <a:t> </a:t>
            </a:r>
            <a:r>
              <a:rPr lang="zh-CN" altLang="en-US"/>
              <a:t>{</a:t>
            </a:r>
            <a:r>
              <a:rPr lang="zh-CN" altLang="en-US">
                <a:solidFill>
                  <a:srgbClr val="FF0000"/>
                </a:solidFill>
              </a:rPr>
              <a:t>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8.3, 7.7,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5.6, 5.9, 6.3, 6.8,7.5, </a:t>
            </a:r>
            <a:r>
              <a:rPr lang="zh-CN" altLang="en-US">
                <a:solidFill>
                  <a:srgbClr val="FF0000"/>
                </a:solidFill>
              </a:rPr>
              <a:t>8.5</a:t>
            </a: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9960" y="3010535"/>
            <a:ext cx="312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φ(0)1 = 0.5 ，τ = 0.1，</a:t>
            </a:r>
            <a:r>
              <a:rPr lang="en-US" altLang="zh-CN"/>
              <a:t>p=1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38200" y="3770630"/>
            <a:ext cx="9437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</a:t>
            </a:r>
            <a:r>
              <a:rPr lang="zh-CN" altLang="en-US"/>
              <a:t>y (0)4 = 0.5 ∗ (5.4 − 9.6) + 8.3 = 6.2 with |ˆy (0)4 − y (0)4 | =|6.2 − 8.3| =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zh-CN" altLang="en-US"/>
              <a:t> &gt; 0.1, </a:t>
            </a:r>
            <a:endParaRPr lang="zh-CN" altLang="en-US"/>
          </a:p>
          <a:p>
            <a:pPr algn="l"/>
            <a:r>
              <a:rPr lang="zh-CN" altLang="en-US"/>
              <a:t> ˆy (0)5 = 0.5 ∗ (8.3 − 8.3) + 7.7 =7.7 with |7.7 − 7.7| = 0 &lt; 0.1.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9960" y="4807585"/>
            <a:ext cx="385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y (0) = {</a:t>
            </a:r>
            <a:r>
              <a:rPr lang="zh-CN" altLang="en-US">
                <a:solidFill>
                  <a:srgbClr val="FF0000"/>
                </a:solidFill>
              </a:rPr>
              <a:t>+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+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+</a:t>
            </a:r>
            <a:r>
              <a:rPr lang="zh-CN" altLang="en-US"/>
              <a:t>, 6.2, −, +, −, −, −, −, −，</a:t>
            </a:r>
            <a:r>
              <a:rPr lang="zh-CN" altLang="en-US">
                <a:solidFill>
                  <a:srgbClr val="FF0000"/>
                </a:solidFill>
              </a:rPr>
              <a:t>+</a:t>
            </a:r>
            <a:r>
              <a:rPr lang="zh-CN" altLang="en-US"/>
              <a:t>}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1510" y="4141470"/>
            <a:ext cx="5086350" cy="2428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7395" y="5862955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also exist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1.5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step3</a:t>
            </a:r>
            <a:r>
              <a:rPr lang="zh-CN" altLang="en-US"/>
              <a:t>：Repair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Following the minimum change principle in data repairing , the repair that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FF0000"/>
                </a:solidFill>
              </a:rPr>
              <a:t>minimally differs from its original input</a:t>
            </a:r>
            <a:r>
              <a:rPr lang="zh-CN" altLang="en-US" sz="2000"/>
              <a:t> is preferred with</a:t>
            </a:r>
            <a:r>
              <a:rPr lang="en-US" altLang="zh-CN" sz="2000"/>
              <a:t> </a:t>
            </a:r>
            <a:r>
              <a:rPr lang="zh-CN" altLang="en-US" sz="2000"/>
              <a:t>higher confidence.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605" y="3274060"/>
            <a:ext cx="7122160" cy="1160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example</a:t>
            </a:r>
            <a:r>
              <a:rPr lang="zh-CN" altLang="en-US">
                <a:sym typeface="+mn-ea"/>
              </a:rPr>
              <a:t>：Repair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y (0) = {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>
                <a:sym typeface="+mn-ea"/>
              </a:rPr>
              <a:t>, 6.2, −, +, −, −, −, −, −，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>
                <a:sym typeface="+mn-ea"/>
              </a:rPr>
              <a:t>} </a:t>
            </a:r>
            <a:endParaRPr lang="zh-CN" altLang="en-US"/>
          </a:p>
          <a:p>
            <a:r>
              <a:rPr lang="zh-CN" altLang="en-US"/>
              <a:t>y (1) = {6, 5.6, 5.4, 6.2, 7.7, 5.4, 5.6, 5.9, 6.3, 6.8, 7.5, 8.5}.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3605" y="3495040"/>
            <a:ext cx="53054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</a:t>
            </a:r>
            <a:r>
              <a:rPr lang="zh-CN" altLang="en-US"/>
              <a:t>Time series data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、Errors are prevalent in time series data, such as GPS trajectories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、By simply filtering out the dirty data via anomaly</a:t>
            </a:r>
            <a:r>
              <a:rPr lang="en-US" altLang="zh-CN"/>
              <a:t> </a:t>
            </a:r>
            <a:r>
              <a:rPr lang="zh-CN" altLang="en-US"/>
              <a:t>detection, applications could still be unreliable over the incomplete time series.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2562860"/>
            <a:ext cx="474345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</a:t>
            </a:r>
            <a:r>
              <a:rPr lang="zh-CN" altLang="en-US"/>
              <a:t>Matrix Pruning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method1</a:t>
            </a:r>
            <a:r>
              <a:rPr lang="zh-CN" altLang="en-US"/>
              <a:t>：That is, most values in Z (k) and V (k) equal to 0，We show </a:t>
            </a:r>
            <a:r>
              <a:rPr lang="en-US" altLang="zh-CN"/>
              <a:t>t</a:t>
            </a:r>
            <a:r>
              <a:rPr lang="zh-CN" altLang="en-US"/>
              <a:t>hat the sparse matrices，could be </a:t>
            </a:r>
            <a:r>
              <a:rPr lang="zh-CN" altLang="en-US">
                <a:solidFill>
                  <a:srgbClr val="FF0000"/>
                </a:solidFill>
              </a:rPr>
              <a:t>pruned by removing rows with value 0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7960" y="3550920"/>
            <a:ext cx="45815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      </a:t>
            </a:r>
            <a:r>
              <a:rPr lang="zh-CN" altLang="en-US">
                <a:sym typeface="+mn-ea"/>
              </a:rPr>
              <a:t>Matrix Pruning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28445"/>
            <a:ext cx="4848225" cy="262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95"/>
            <a:ext cx="5133975" cy="209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7715" y="31711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A(k) and B (k),with sizes p × p and p × 1, respectively, could be recursively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computed from A(k−1) and B (k−1)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6415" y="4472940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20397" r="1007"/>
          <a:stretch>
            <a:fillRect/>
          </a:stretch>
        </p:blipFill>
        <p:spPr>
          <a:xfrm>
            <a:off x="7110730" y="4680585"/>
            <a:ext cx="235140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                </a:t>
            </a:r>
            <a:r>
              <a:rPr lang="zh-CN" altLang="en-US">
                <a:sym typeface="+mn-ea"/>
              </a:rPr>
              <a:t>Matrix Pruning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2090" y="2089785"/>
            <a:ext cx="4175760" cy="3741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432560"/>
            <a:ext cx="4617720" cy="2155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3684270"/>
            <a:ext cx="4905375" cy="26219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EXPERIMENT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AR </a:t>
            </a:r>
            <a:endParaRPr lang="zh-CN" altLang="en-US"/>
          </a:p>
          <a:p>
            <a:r>
              <a:rPr lang="zh-CN" altLang="en-US"/>
              <a:t>(2)ARX</a:t>
            </a:r>
            <a:endParaRPr lang="zh-CN" altLang="en-US"/>
          </a:p>
          <a:p>
            <a:r>
              <a:rPr lang="zh-CN" altLang="en-US"/>
              <a:t>(</a:t>
            </a:r>
            <a:r>
              <a:rPr lang="en-US" altLang="zh-CN"/>
              <a:t>3</a:t>
            </a:r>
            <a:r>
              <a:rPr lang="zh-CN" altLang="en-US"/>
              <a:t>) EWMA  </a:t>
            </a:r>
            <a:endParaRPr lang="zh-CN" altLang="en-US"/>
          </a:p>
          <a:p>
            <a:r>
              <a:rPr lang="zh-CN" altLang="en-US"/>
              <a:t>(</a:t>
            </a:r>
            <a:r>
              <a:rPr lang="en-US" altLang="zh-CN"/>
              <a:t>4</a:t>
            </a:r>
            <a:r>
              <a:rPr lang="zh-CN" altLang="en-US"/>
              <a:t>) SCREEN</a:t>
            </a:r>
            <a:endParaRPr lang="zh-CN" altLang="en-US"/>
          </a:p>
          <a:p>
            <a:r>
              <a:rPr lang="en-US" altLang="zh-CN"/>
              <a:t>(5)</a:t>
            </a:r>
            <a:r>
              <a:rPr lang="en-US" altLang="zh-CN" sz="2400"/>
              <a:t>IMR(IMR IMR-MP IMPIC)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711700" y="182562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GPS data</a:t>
            </a:r>
            <a:endParaRPr lang="zh-CN" altLang="en-US"/>
          </a:p>
          <a:p>
            <a:r>
              <a:rPr lang="zh-CN" altLang="en-US"/>
              <a:t>person carrying a smartphone and walking around at cam-</a:t>
            </a:r>
            <a:endParaRPr lang="zh-CN" altLang="en-US"/>
          </a:p>
          <a:p>
            <a:r>
              <a:rPr lang="zh-CN" altLang="en-US"/>
              <a:t>pus. Since we know exactly the path of walking, a number of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186 dirty points out of 742 points</a:t>
            </a:r>
            <a:r>
              <a:rPr lang="zh-CN" altLang="en-US"/>
              <a:t> in trajectory are manually</a:t>
            </a:r>
            <a:endParaRPr lang="zh-CN" altLang="en-US"/>
          </a:p>
          <a:p>
            <a:r>
              <a:rPr lang="zh-CN" altLang="en-US"/>
              <a:t>identified.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1700" y="35363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ILD data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54 sensors for every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31 seconds in about 38 days</a:t>
            </a:r>
            <a:r>
              <a:rPr lang="zh-CN" altLang="en-US"/>
              <a:t>. Taking 31 seconds as one epoch</a:t>
            </a:r>
            <a:r>
              <a:rPr lang="en-US" altLang="zh-CN"/>
              <a:t> a</a:t>
            </a:r>
            <a:r>
              <a:rPr lang="zh-CN" altLang="en-US"/>
              <a:t>nd omitting the missing data, a dataset of 4912 points is</a:t>
            </a:r>
            <a:r>
              <a:rPr lang="en-US" altLang="zh-CN"/>
              <a:t> </a:t>
            </a:r>
            <a:r>
              <a:rPr lang="zh-CN" altLang="en-US"/>
              <a:t>obtained in sensor 1 from Feb 29th to Mar 1st.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870" y="5038725"/>
            <a:ext cx="68484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          Varying  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990" y="2150745"/>
            <a:ext cx="5317490" cy="2820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0" y="29679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An excessively large p, however, does</a:t>
            </a:r>
            <a:r>
              <a:rPr lang="en-US" altLang="zh-CN"/>
              <a:t> </a:t>
            </a:r>
            <a:r>
              <a:rPr lang="zh-CN" altLang="en-US"/>
              <a:t>not show further improvement, since t</a:t>
            </a:r>
            <a:r>
              <a:rPr lang="zh-CN" altLang="en-US">
                <a:solidFill>
                  <a:srgbClr val="FF0000"/>
                </a:solidFill>
              </a:rPr>
              <a:t>his simple model may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not be able to capture the complicated semantics in a large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window.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</a:t>
            </a:r>
            <a:r>
              <a:rPr lang="en-US" altLang="zh-CN" sz="2665"/>
              <a:t>Varying Convergence Threshold τ&amp;&amp;maximum number of iterators</a:t>
            </a:r>
            <a:endParaRPr lang="en-US" altLang="zh-CN" sz="2665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9605" y="2410460"/>
            <a:ext cx="519112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219960"/>
            <a:ext cx="52387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</a:t>
            </a:r>
            <a:r>
              <a:rPr lang="zh-CN" altLang="en-US"/>
              <a:t>Varying labeling rate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" y="2338705"/>
            <a:ext cx="5133975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69915" y="280606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more data</a:t>
            </a:r>
            <a:r>
              <a:rPr lang="en-US" altLang="zh-CN"/>
              <a:t> </a:t>
            </a:r>
            <a:r>
              <a:rPr lang="zh-CN" altLang="en-US"/>
              <a:t>labeled in the input, </a:t>
            </a:r>
            <a:r>
              <a:rPr lang="zh-CN" altLang="en-US">
                <a:solidFill>
                  <a:srgbClr val="FF0000"/>
                </a:solidFill>
              </a:rPr>
              <a:t>more dirty points will be identified and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repaired by the algorithm</a:t>
            </a:r>
            <a:r>
              <a:rPr lang="zh-CN" altLang="en-US"/>
              <a:t>, leading to higher computation</a:t>
            </a:r>
            <a:r>
              <a:rPr lang="en-US" altLang="zh-CN"/>
              <a:t> </a:t>
            </a:r>
            <a:r>
              <a:rPr lang="zh-CN" altLang="en-US"/>
              <a:t>costs. When the labeling rate is large, such as 0.25, a great</a:t>
            </a:r>
            <a:r>
              <a:rPr lang="en-US" altLang="zh-CN"/>
              <a:t> </a:t>
            </a:r>
            <a:r>
              <a:rPr lang="zh-CN" altLang="en-US"/>
              <a:t>number of dirty points may be labeled. Thereby, the iterative repair could converge quickly again.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2766060"/>
            <a:ext cx="10515600" cy="1325563"/>
          </a:xfrm>
        </p:spPr>
        <p:txBody>
          <a:bodyPr/>
          <a:p>
            <a:r>
              <a:rPr lang="en-US" altLang="zh-CN"/>
              <a:t>                                  THANKS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compare with currentclean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、Compare with currentclean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multiple types of data                                      single type data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2526665"/>
            <a:ext cx="441960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2526665"/>
            <a:ext cx="4704080" cy="216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45" y="5299710"/>
            <a:ext cx="277177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related work--SCREEN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30" y="1816100"/>
            <a:ext cx="11076940" cy="4351655"/>
          </a:xfrm>
        </p:spPr>
        <p:txBody>
          <a:bodyPr>
            <a:normAutofit lnSpcReduction="20000"/>
          </a:bodyPr>
          <a:p>
            <a:r>
              <a:rPr lang="zh-CN" altLang="en-US"/>
              <a:t>A data</a:t>
            </a:r>
            <a:r>
              <a:rPr lang="en-US" altLang="zh-CN"/>
              <a:t> </a:t>
            </a:r>
            <a:r>
              <a:rPr lang="zh-CN" altLang="en-US"/>
              <a:t>point is considered as anomaly if its predication significantly differs from observation.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Unfortunately,noisy/erroneous data are </a:t>
            </a:r>
            <a:r>
              <a:rPr lang="zh-CN" altLang="en-US">
                <a:solidFill>
                  <a:srgbClr val="FF0000"/>
                </a:solidFill>
              </a:rPr>
              <a:t>often 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close to the truth in practice</a:t>
            </a:r>
            <a:r>
              <a:rPr lang="zh-CN" altLang="en-US"/>
              <a:t>, under the intuition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that human or systems always try to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minimize their mistakes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205" y="1458595"/>
            <a:ext cx="9213850" cy="5188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related work--SCREEN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655"/>
          </a:xfrm>
        </p:spPr>
        <p:txBody>
          <a:bodyPr/>
          <a:p>
            <a:r>
              <a:rPr lang="zh-CN" altLang="en-US"/>
              <a:t> constraint-based repairing SCREEN </a:t>
            </a:r>
            <a:r>
              <a:rPr lang="zh-CN" altLang="en-US">
                <a:solidFill>
                  <a:srgbClr val="FF0000"/>
                </a:solidFill>
              </a:rPr>
              <a:t>strictly following the minimum change principle</a:t>
            </a:r>
            <a:r>
              <a:rPr lang="zh-CN" altLang="en-US"/>
              <a:t> in data</a:t>
            </a:r>
            <a:r>
              <a:rPr lang="en-US" altLang="zh-CN"/>
              <a:t> </a:t>
            </a:r>
            <a:r>
              <a:rPr lang="zh-CN" altLang="en-US"/>
              <a:t>repairing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repairing is performed </a:t>
            </a:r>
            <a:r>
              <a:rPr lang="zh-CN" altLang="en-US">
                <a:solidFill>
                  <a:srgbClr val="FF0000"/>
                </a:solidFill>
              </a:rPr>
              <a:t>based on two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consecutive points</a:t>
            </a:r>
            <a:r>
              <a:rPr lang="zh-CN" altLang="en-US"/>
              <a:t>, considering </a:t>
            </a:r>
            <a:r>
              <a:rPr lang="zh-CN" altLang="en-US">
                <a:solidFill>
                  <a:srgbClr val="FF0000"/>
                </a:solidFill>
              </a:rPr>
              <a:t>only one historical point</a:t>
            </a:r>
            <a:r>
              <a:rPr lang="zh-CN" altLang="en-US"/>
              <a:t>,and thus does not sense the temporal nature of errors.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010" y="4165600"/>
            <a:ext cx="4353560" cy="2451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1570" y="5207000"/>
            <a:ext cx="321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effective in repairing </a:t>
            </a:r>
            <a:r>
              <a:rPr lang="zh-CN" altLang="en-US">
                <a:solidFill>
                  <a:srgbClr val="FF0000"/>
                </a:solidFill>
              </a:rPr>
              <a:t>spike errors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</a:t>
            </a:r>
            <a:r>
              <a:rPr lang="zh-CN" altLang="en-US"/>
              <a:t>completely automatic data repairing？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utilizing </a:t>
            </a:r>
            <a:r>
              <a:rPr lang="zh-CN" altLang="en-US">
                <a:solidFill>
                  <a:srgbClr val="FF0000"/>
                </a:solidFill>
              </a:rPr>
              <a:t>master data </a:t>
            </a:r>
            <a:r>
              <a:rPr lang="zh-CN" altLang="en-US"/>
              <a:t>(a single repository of high-quality data) in data repairing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0395" y="2566670"/>
            <a:ext cx="5181600" cy="3489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381490" y="4081780"/>
            <a:ext cx="1834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labeled truth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The core of IMR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IMR minimally</a:t>
            </a:r>
            <a:r>
              <a:rPr lang="en-US" altLang="zh-CN"/>
              <a:t> </a:t>
            </a:r>
            <a:r>
              <a:rPr lang="zh-CN" altLang="en-US"/>
              <a:t>changes </a:t>
            </a:r>
            <a:r>
              <a:rPr lang="zh-CN" altLang="en-US">
                <a:solidFill>
                  <a:srgbClr val="FF0000"/>
                </a:solidFill>
              </a:rPr>
              <a:t>one point a time</a:t>
            </a:r>
            <a:r>
              <a:rPr lang="zh-CN" altLang="en-US"/>
              <a:t> to obtain the </a:t>
            </a:r>
            <a:r>
              <a:rPr lang="zh-CN" altLang="en-US">
                <a:solidFill>
                  <a:srgbClr val="FF0000"/>
                </a:solidFill>
              </a:rPr>
              <a:t>most confident repair</a:t>
            </a:r>
            <a:r>
              <a:rPr lang="en-US" altLang="zh-CN"/>
              <a:t> </a:t>
            </a:r>
            <a:r>
              <a:rPr lang="zh-CN" altLang="en-US"/>
              <a:t>only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high confidence repairs, </a:t>
            </a:r>
            <a:r>
              <a:rPr lang="zh-CN" altLang="en-US">
                <a:solidFill>
                  <a:srgbClr val="FF0000"/>
                </a:solidFill>
              </a:rPr>
              <a:t>together with</a:t>
            </a:r>
            <a:r>
              <a:rPr lang="zh-CN" altLang="en-US"/>
              <a:t> the</a:t>
            </a:r>
            <a:r>
              <a:rPr lang="en-US" altLang="zh-CN"/>
              <a:t> </a:t>
            </a:r>
            <a:r>
              <a:rPr lang="zh-CN" altLang="en-US"/>
              <a:t>labeled truth of error points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4443730"/>
            <a:ext cx="4704080" cy="216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</a:t>
            </a:r>
            <a:r>
              <a:rPr lang="zh-CN" altLang="en-US"/>
              <a:t>previous</a:t>
            </a:r>
            <a:r>
              <a:rPr lang="en-US" altLang="zh-CN"/>
              <a:t>-AR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Autoregressive Model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2435225"/>
            <a:ext cx="6457950" cy="1743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4792345"/>
            <a:ext cx="359092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35" y="4692650"/>
            <a:ext cx="46767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example--AR model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" y="77470"/>
            <a:ext cx="3700145" cy="220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1523365"/>
            <a:ext cx="5200650" cy="288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595" y="2611755"/>
            <a:ext cx="572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observe</a:t>
            </a:r>
            <a:r>
              <a:rPr lang="zh-CN" altLang="en-US"/>
              <a:t>：{</a:t>
            </a:r>
            <a:r>
              <a:rPr lang="zh-CN" altLang="en-US">
                <a:solidFill>
                  <a:srgbClr val="00B050"/>
                </a:solidFill>
              </a:rPr>
              <a:t>6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50"/>
                </a:solidFill>
              </a:rPr>
              <a:t>10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50"/>
                </a:solidFill>
              </a:rPr>
              <a:t>9.6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8.3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7.7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50"/>
                </a:solidFill>
              </a:rPr>
              <a:t>5.4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5.6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5.9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6.3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F0"/>
                </a:solidFill>
              </a:rPr>
              <a:t>6.8</a:t>
            </a:r>
            <a:r>
              <a:rPr lang="zh-CN" altLang="en-US"/>
              <a:t>,</a:t>
            </a:r>
            <a:r>
              <a:rPr lang="zh-CN" altLang="en-US">
                <a:solidFill>
                  <a:srgbClr val="00B0F0"/>
                </a:solidFill>
              </a:rPr>
              <a:t> 7.5</a:t>
            </a:r>
            <a:r>
              <a:rPr lang="zh-CN" altLang="en-US"/>
              <a:t>, </a:t>
            </a:r>
            <a:r>
              <a:rPr lang="zh-CN" altLang="en-US">
                <a:solidFill>
                  <a:srgbClr val="00B050"/>
                </a:solidFill>
              </a:rPr>
              <a:t>8.5</a:t>
            </a: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2595" y="3143885"/>
            <a:ext cx="4966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need repair</a:t>
            </a:r>
            <a:r>
              <a:rPr lang="zh-CN" altLang="en-US"/>
              <a:t>：</a:t>
            </a:r>
            <a:r>
              <a:rPr lang="en-US" altLang="zh-CN"/>
              <a:t>{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5.6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5.4</a:t>
            </a:r>
            <a:r>
              <a:rPr lang="en-US" altLang="zh-CN"/>
              <a:t>, --,--, </a:t>
            </a:r>
            <a:r>
              <a:rPr lang="en-US" altLang="zh-CN">
                <a:solidFill>
                  <a:srgbClr val="FF0000"/>
                </a:solidFill>
              </a:rPr>
              <a:t>5.4</a:t>
            </a:r>
            <a:r>
              <a:rPr lang="en-US" altLang="zh-CN"/>
              <a:t>, --,--, --, --, --, </a:t>
            </a:r>
            <a:r>
              <a:rPr lang="en-US" altLang="zh-CN">
                <a:solidFill>
                  <a:srgbClr val="FF0000"/>
                </a:solidFill>
              </a:rPr>
              <a:t>8.5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6735" y="3778250"/>
            <a:ext cx="3453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 = 1 ，c = 0，φ1 = 1.022，τ = 0.1.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" y="4371975"/>
            <a:ext cx="359092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991100"/>
            <a:ext cx="46767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34175" y="4559300"/>
            <a:ext cx="3012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x ′4 =φ1x1 = 1.022 </a:t>
            </a:r>
            <a:r>
              <a:rPr lang="en-US" altLang="zh-CN"/>
              <a:t>*</a:t>
            </a:r>
            <a:r>
              <a:rPr lang="zh-CN" altLang="en-US"/>
              <a:t>5.4 = 5.52.</a:t>
            </a:r>
            <a:endParaRPr lang="zh-CN" altLang="en-US"/>
          </a:p>
          <a:p>
            <a:pPr algn="l"/>
            <a:r>
              <a:rPr lang="zh-CN" altLang="en-US"/>
              <a:t>|5.52 − 8.3| = 2.78 &gt; 0.1,</a:t>
            </a:r>
            <a:endParaRPr lang="zh-CN" altLang="en-US"/>
          </a:p>
          <a:p>
            <a:pPr algn="l"/>
            <a:r>
              <a:rPr lang="zh-CN" altLang="en-US"/>
              <a:t>x ′4 is accepted as new x4.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2970" y="5705475"/>
            <a:ext cx="5885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y = {</a:t>
            </a:r>
            <a:r>
              <a:rPr lang="zh-CN" altLang="en-US">
                <a:solidFill>
                  <a:srgbClr val="FF0000"/>
                </a:solidFill>
              </a:rPr>
              <a:t>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5.6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5.52, 5.64, </a:t>
            </a:r>
            <a:r>
              <a:rPr lang="zh-CN" altLang="en-US">
                <a:solidFill>
                  <a:srgbClr val="FF0000"/>
                </a:solidFill>
              </a:rPr>
              <a:t>5.4</a:t>
            </a:r>
            <a:r>
              <a:rPr lang="zh-CN" altLang="en-US"/>
              <a:t>, 5.6, 5.72, 5.84, 5.97, 6.10, </a:t>
            </a:r>
            <a:r>
              <a:rPr lang="zh-CN" altLang="en-US">
                <a:solidFill>
                  <a:srgbClr val="FF0000"/>
                </a:solidFill>
              </a:rPr>
              <a:t>8.5</a:t>
            </a:r>
            <a:r>
              <a:rPr lang="zh-CN" altLang="en-US"/>
              <a:t>}.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UwNjY2NjVmYmM4NjExZGE4MjFlNGViMDIyZDIwN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5739</Words>
  <Application>WPS 演示</Application>
  <PresentationFormat>宽屏</PresentationFormat>
  <Paragraphs>200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Time Series Data Cleaning: From Anomaly Detection toAnomaly Repairing</vt:lpstr>
      <vt:lpstr>                          Time series data </vt:lpstr>
      <vt:lpstr>                  compare with currentclean</vt:lpstr>
      <vt:lpstr>related work--SCREEN</vt:lpstr>
      <vt:lpstr>                    related work--SCREEN</vt:lpstr>
      <vt:lpstr>        completely automatic data repairing？</vt:lpstr>
      <vt:lpstr>                           The core of IMR</vt:lpstr>
      <vt:lpstr>                             previous-AR</vt:lpstr>
      <vt:lpstr>                        example--AR model</vt:lpstr>
      <vt:lpstr>                           previous-ARX</vt:lpstr>
      <vt:lpstr>                           example--ARX model </vt:lpstr>
      <vt:lpstr>                                 IMR ALG</vt:lpstr>
      <vt:lpstr>               step1：Parameter Estimation</vt:lpstr>
      <vt:lpstr>           step1：Parameter Estimation</vt:lpstr>
      <vt:lpstr>              example：Parameter Estimation</vt:lpstr>
      <vt:lpstr>             step2：Candidate Generation</vt:lpstr>
      <vt:lpstr>           example：Candidate Generation</vt:lpstr>
      <vt:lpstr>               step3：Repair Evaluation</vt:lpstr>
      <vt:lpstr>               example：Repair Evaluation</vt:lpstr>
      <vt:lpstr>                          Matrix Pruning</vt:lpstr>
      <vt:lpstr>                          Matrix Pruning2</vt:lpstr>
      <vt:lpstr>                                Matrix Pruning2 </vt:lpstr>
      <vt:lpstr>                            EXPERIMENT</vt:lpstr>
      <vt:lpstr>                                Varying  P</vt:lpstr>
      <vt:lpstr>    Varying Convergence Threshold τ&amp;&amp;maximum number of iterators</vt:lpstr>
      <vt:lpstr>                     Varying labeling rate</vt:lpstr>
      <vt:lpstr>                                 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魏伯繁</dc:creator>
  <cp:lastModifiedBy>Westbrook</cp:lastModifiedBy>
  <cp:revision>15</cp:revision>
  <dcterms:created xsi:type="dcterms:W3CDTF">2022-09-18T02:54:00Z</dcterms:created>
  <dcterms:modified xsi:type="dcterms:W3CDTF">2022-09-22T09:03:02Z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95E783ECEC074B8E844D16950E18EA55</vt:lpwstr>
  </property>
  <property fmtid="{D5CDD505-2E9C-101B-9397-08002B2CF9AE}" pid="3" name="KSOProductBuildVer">
    <vt:lpwstr>2052-11.1.0.12358</vt:lpwstr>
  </property>
</Properties>
</file>