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67" r:id="rId15"/>
    <p:sldId id="269" r:id="rId16"/>
    <p:sldId id="268" r:id="rId17"/>
    <p:sldId id="270" r:id="rId18"/>
    <p:sldId id="280" r:id="rId19"/>
    <p:sldId id="271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8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zh-CN"/>
              <a:t>CurrentClean</a:t>
            </a:r>
            <a:br>
              <a:rPr lang="en-US" altLang="zh-CN"/>
            </a:br>
            <a:r>
              <a:rPr lang="zh-CN" altLang="en-US" sz="3555"/>
              <a:t>依据时空关系的陈旧数据清洗</a:t>
            </a:r>
            <a:endParaRPr lang="zh-CN" altLang="en-US" sz="355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汇报人：魏伯繁</a:t>
            </a:r>
            <a:endParaRPr lang="zh-CN" altLang="en-US"/>
          </a:p>
          <a:p>
            <a:r>
              <a:rPr lang="zh-CN" altLang="en-US"/>
              <a:t>时间：</a:t>
            </a:r>
            <a:r>
              <a:rPr lang="en-US" altLang="zh-CN"/>
              <a:t>2022</a:t>
            </a:r>
            <a:r>
              <a:rPr lang="zh-CN" altLang="en-US"/>
              <a:t>年</a:t>
            </a:r>
            <a:r>
              <a:rPr lang="en-US" altLang="zh-CN"/>
              <a:t>9</a:t>
            </a:r>
            <a:r>
              <a:rPr lang="zh-CN" altLang="en-US"/>
              <a:t>月</a:t>
            </a:r>
            <a:r>
              <a:rPr lang="en-US" altLang="zh-CN"/>
              <a:t>15</a:t>
            </a:r>
            <a:r>
              <a:rPr lang="zh-CN" altLang="en-US"/>
              <a:t>日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      RModel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4020" y="1628140"/>
            <a:ext cx="6336030" cy="2790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68670" y="5346065"/>
            <a:ext cx="5485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 </a:t>
            </a:r>
            <a:r>
              <a:rPr lang="en-US" altLang="zh-CN"/>
              <a:t>RM</a:t>
            </a:r>
            <a:r>
              <a:rPr lang="zh-CN" altLang="en-US"/>
              <a:t>odel captures the</a:t>
            </a:r>
            <a:r>
              <a:rPr lang="zh-CN" altLang="en-US">
                <a:solidFill>
                  <a:srgbClr val="FF0000"/>
                </a:solidFill>
              </a:rPr>
              <a:t> joint probability distribution</a:t>
            </a:r>
            <a:r>
              <a:rPr lang="zh-CN" altLang="en-US"/>
              <a:t> of</a:t>
            </a:r>
            <a:endParaRPr lang="zh-CN" altLang="en-US"/>
          </a:p>
          <a:p>
            <a:pPr algn="l"/>
            <a:r>
              <a:rPr lang="zh-CN" altLang="en-US"/>
              <a:t>database instances Dt for t ∈ [0, T ].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4410"/>
            <a:ext cx="5968365" cy="2012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70" y="1475105"/>
            <a:ext cx="4838700" cy="8477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70" y="2632710"/>
            <a:ext cx="4991100" cy="7810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70" y="3628390"/>
            <a:ext cx="4838700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Detect&amp;&amp;Repair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189480"/>
            <a:ext cx="4419600" cy="733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4485" y="3665855"/>
            <a:ext cx="52508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We assume a </a:t>
            </a:r>
            <a:r>
              <a:rPr lang="zh-CN" altLang="en-US">
                <a:solidFill>
                  <a:srgbClr val="FF0000"/>
                </a:solidFill>
              </a:rPr>
              <a:t>user-given currency threshold β</a:t>
            </a:r>
            <a:endParaRPr lang="zh-CN" altLang="en-US"/>
          </a:p>
          <a:p>
            <a:pPr algn="l"/>
            <a:r>
              <a:rPr lang="zh-CN" altLang="en-US"/>
              <a:t>that is used to select stale cells in E with current(c) &lt; β.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555" y="2473960"/>
            <a:ext cx="3881120" cy="5264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35315" y="1993265"/>
            <a:ext cx="598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MLR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448675" y="3757930"/>
            <a:ext cx="553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BCR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555" y="4311015"/>
            <a:ext cx="3629025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       detect</a:t>
            </a:r>
            <a:endParaRPr lang="en-US" altLang="zh-CN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0" y="2066925"/>
          <a:ext cx="4004310" cy="242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770"/>
                <a:gridCol w="1334770"/>
                <a:gridCol w="1334770"/>
              </a:tblGrid>
              <a:tr h="6070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070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lt1"/>
                          </a:solidFill>
                        </a:rPr>
                        <a:t>t2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lt1"/>
                          </a:solidFill>
                        </a:rPr>
                        <a:t>200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lt1"/>
                          </a:solidFill>
                        </a:rPr>
                        <a:t>200</a:t>
                      </a:r>
                      <a:endParaRPr lang="en-US" altLang="zh-CN" b="1">
                        <a:solidFill>
                          <a:schemeClr val="lt1"/>
                        </a:solidFill>
                      </a:endParaRPr>
                    </a:p>
                  </a:txBody>
                  <a:tcPr anchor="ctr" anchorCtr="0"/>
                </a:tc>
              </a:tr>
              <a:tr h="6070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lt1"/>
                          </a:solidFill>
                        </a:rPr>
                        <a:t>t3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300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200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</a:tr>
              <a:tr h="6070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lt1"/>
                          </a:solidFill>
                        </a:rPr>
                        <a:t>t4</a:t>
                      </a:r>
                      <a:endParaRPr lang="en-US" altLang="zh-CN" b="1">
                        <a:solidFill>
                          <a:schemeClr val="lt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450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200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095365" y="2066925"/>
            <a:ext cx="3169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@weight</a:t>
            </a:r>
            <a:r>
              <a:rPr lang="zh-CN" altLang="en-US"/>
              <a:t>（</a:t>
            </a:r>
            <a:r>
              <a:rPr lang="en-US" altLang="zh-CN"/>
              <a:t>w6</a:t>
            </a:r>
            <a:r>
              <a:rPr lang="zh-CN" altLang="en-US"/>
              <a:t>）</a:t>
            </a:r>
            <a:r>
              <a:rPr lang="en-US" altLang="zh-CN"/>
              <a:t>=1        p(6)=0.7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90" y="4599305"/>
            <a:ext cx="4838700" cy="8477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240" y="4665980"/>
            <a:ext cx="4991100" cy="781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90" y="5697220"/>
            <a:ext cx="4838700" cy="8667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95365" y="2717800"/>
            <a:ext cx="31692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@weight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w7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=1        p(7)=0.8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095365" y="3366135"/>
            <a:ext cx="31883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@weight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w8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=0.1     p(8)=0.1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40" y="1229360"/>
            <a:ext cx="4419600" cy="7334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095365" y="3900170"/>
            <a:ext cx="1591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threshold=0.01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821680" y="5573395"/>
            <a:ext cx="2042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t3</a:t>
            </a:r>
            <a:r>
              <a:rPr lang="zh-CN" altLang="en-US"/>
              <a:t>时：</a:t>
            </a:r>
            <a:r>
              <a:rPr lang="en-US" altLang="zh-CN"/>
              <a:t>0.3*0.2=0.06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821680" y="6068060"/>
            <a:ext cx="5029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t4</a:t>
            </a:r>
            <a:r>
              <a:rPr lang="zh-CN" altLang="en-US"/>
              <a:t>时：（</a:t>
            </a:r>
            <a:r>
              <a:rPr lang="en-US" altLang="zh-CN"/>
              <a:t>0.3*0.3</a:t>
            </a:r>
            <a:r>
              <a:rPr lang="zh-CN" altLang="en-US"/>
              <a:t>）</a:t>
            </a:r>
            <a:r>
              <a:rPr lang="en-US" altLang="zh-CN"/>
              <a:t>*</a:t>
            </a:r>
            <a:r>
              <a:rPr lang="zh-CN" altLang="en-US"/>
              <a:t>（</a:t>
            </a:r>
            <a:r>
              <a:rPr lang="en-US" altLang="zh-CN"/>
              <a:t>0.2*0.2</a:t>
            </a:r>
            <a:r>
              <a:rPr lang="zh-CN" altLang="en-US"/>
              <a:t>）</a:t>
            </a:r>
            <a:r>
              <a:rPr lang="en-US" altLang="zh-CN"/>
              <a:t>=0.09*0.04=0.0036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Algorithm overview</a:t>
            </a:r>
            <a:endParaRPr lang="en-US" altLang="zh-CN"/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25895" y="2587625"/>
            <a:ext cx="4962525" cy="2362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2853055"/>
            <a:ext cx="5968365" cy="201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Real data characteristic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605" y="2557145"/>
            <a:ext cx="4624705" cy="2098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17235" y="3106420"/>
            <a:ext cx="51523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Intel Xeon CPUs E5-2687W v4 </a:t>
            </a:r>
            <a:endParaRPr lang="zh-CN" altLang="en-US"/>
          </a:p>
          <a:p>
            <a:r>
              <a:rPr lang="zh-CN" altLang="en-US"/>
              <a:t>3.00GHz </a:t>
            </a:r>
            <a:endParaRPr lang="zh-CN" altLang="en-US"/>
          </a:p>
          <a:p>
            <a:r>
              <a:rPr lang="zh-CN" altLang="en-US"/>
              <a:t>32GB</a:t>
            </a:r>
            <a:r>
              <a:rPr lang="en-US" altLang="zh-CN"/>
              <a:t> </a:t>
            </a:r>
            <a:r>
              <a:rPr lang="zh-CN" altLang="en-US"/>
              <a:t>of memory. 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         OPT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900045" y="1873885"/>
            <a:ext cx="652462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base0</a:t>
            </a:r>
            <a:r>
              <a:rPr lang="zh-CN" altLang="en-US" sz="2800"/>
              <a:t>：</a:t>
            </a:r>
            <a:r>
              <a:rPr lang="en-US" altLang="zh-CN" sz="2800"/>
              <a:t>use rmodel only on 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ε</a:t>
            </a:r>
            <a:endParaRPr lang="en-US" altLang="zh-CN" sz="2800"/>
          </a:p>
          <a:p>
            <a:r>
              <a:rPr lang="en-US" altLang="zh-CN" sz="2800"/>
              <a:t>base1</a:t>
            </a:r>
            <a:r>
              <a:rPr lang="zh-CN" altLang="en-US" sz="2800"/>
              <a:t>：</a:t>
            </a:r>
            <a:r>
              <a:rPr lang="en-US" altLang="zh-CN" sz="2800"/>
              <a:t>limit the link length</a:t>
            </a:r>
            <a:r>
              <a:rPr lang="zh-CN" altLang="en-US" sz="2800"/>
              <a:t>（</a:t>
            </a:r>
            <a:r>
              <a:rPr lang="en-US" altLang="zh-CN" sz="2800"/>
              <a:t>Mimic data</a:t>
            </a:r>
            <a:r>
              <a:rPr lang="zh-CN" altLang="en-US" sz="2800"/>
              <a:t>）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6200" y="2781935"/>
            <a:ext cx="7091680" cy="25247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         OPT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base2:use 2-variable rules only</a:t>
            </a:r>
            <a:endParaRPr lang="en-US" altLang="zh-CN"/>
          </a:p>
          <a:p>
            <a:r>
              <a:rPr lang="en-US" altLang="zh-CN"/>
              <a:t>opt1</a:t>
            </a:r>
            <a:r>
              <a:rPr lang="zh-CN" altLang="en-US"/>
              <a:t>：</a:t>
            </a:r>
            <a:r>
              <a:rPr lang="en-US" altLang="zh-CN"/>
              <a:t>Pruning Weakly-Correlated Attributes</a:t>
            </a:r>
            <a:endParaRPr lang="en-US" altLang="zh-CN"/>
          </a:p>
          <a:p>
            <a:r>
              <a:rPr lang="en-US" altLang="zh-CN"/>
              <a:t>opt2</a:t>
            </a:r>
            <a:r>
              <a:rPr lang="zh-CN" altLang="en-US"/>
              <a:t>：Partitioning the Attribute Domain</a:t>
            </a:r>
            <a:endParaRPr lang="zh-CN" altLang="en-US"/>
          </a:p>
          <a:p>
            <a:r>
              <a:rPr lang="en-US" altLang="zh-CN"/>
              <a:t>opt3</a:t>
            </a:r>
            <a:r>
              <a:rPr lang="zh-CN" altLang="en-US"/>
              <a:t>：Reducing the Size of H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1010" y="3493770"/>
            <a:ext cx="5000625" cy="1238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10" y="4252595"/>
            <a:ext cx="6096000" cy="20859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       prune</a:t>
            </a:r>
            <a:endParaRPr lang="en-US" altLang="zh-CN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0" y="2066925"/>
          <a:ext cx="4004310" cy="242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770"/>
                <a:gridCol w="1334770"/>
                <a:gridCol w="1334770"/>
              </a:tblGrid>
              <a:tr h="6070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070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lt1"/>
                          </a:solidFill>
                        </a:rPr>
                        <a:t>t2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lt1"/>
                          </a:solidFill>
                        </a:rPr>
                        <a:t>200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lt1"/>
                          </a:solidFill>
                        </a:rPr>
                        <a:t>200</a:t>
                      </a:r>
                      <a:endParaRPr lang="en-US" altLang="zh-CN" b="1">
                        <a:solidFill>
                          <a:schemeClr val="lt1"/>
                        </a:solidFill>
                      </a:endParaRPr>
                    </a:p>
                  </a:txBody>
                  <a:tcPr anchor="ctr" anchorCtr="0"/>
                </a:tc>
              </a:tr>
              <a:tr h="6070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lt1"/>
                          </a:solidFill>
                        </a:rPr>
                        <a:t>t3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300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200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</a:tr>
              <a:tr h="6070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lt1"/>
                          </a:solidFill>
                        </a:rPr>
                        <a:t>t4</a:t>
                      </a:r>
                      <a:endParaRPr lang="en-US" altLang="zh-CN" b="1">
                        <a:solidFill>
                          <a:schemeClr val="lt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450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200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095365" y="2066925"/>
            <a:ext cx="3963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@weight</a:t>
            </a:r>
            <a:r>
              <a:rPr lang="zh-CN" altLang="en-US"/>
              <a:t>（</a:t>
            </a:r>
            <a:r>
              <a:rPr lang="en-US" altLang="zh-CN"/>
              <a:t>w6</a:t>
            </a:r>
            <a:r>
              <a:rPr lang="zh-CN" altLang="en-US"/>
              <a:t>）</a:t>
            </a:r>
            <a:r>
              <a:rPr lang="en-US" altLang="zh-CN"/>
              <a:t>=1        p(6)=0.7    f=0.45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90" y="4599305"/>
            <a:ext cx="4838700" cy="8477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240" y="4665980"/>
            <a:ext cx="4991100" cy="781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90" y="5697220"/>
            <a:ext cx="4838700" cy="8667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95365" y="2717800"/>
            <a:ext cx="39630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@weight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w7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=2        p(7)=0.8    f=0.45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095365" y="3366135"/>
            <a:ext cx="39820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@weight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w8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=0.1     p(8)=0.1    f=0.45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40" y="1229360"/>
            <a:ext cx="4419600" cy="7334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095365" y="3900170"/>
            <a:ext cx="1591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threshold=0.01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910580" y="5409565"/>
            <a:ext cx="1334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0.45*1=0.45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910580" y="5844540"/>
            <a:ext cx="1219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0.45*2=0.9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910580" y="6279515"/>
            <a:ext cx="16236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0.45*0.1=0.045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     Contrast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Currency Constrains</a:t>
            </a:r>
            <a:endParaRPr lang="en-US" altLang="zh-CN"/>
          </a:p>
          <a:p>
            <a:r>
              <a:rPr lang="en-US" altLang="zh-CN"/>
              <a:t>HoloClean</a:t>
            </a:r>
            <a:endParaRPr lang="en-US" altLang="zh-CN"/>
          </a:p>
          <a:p>
            <a:r>
              <a:rPr lang="en-US" altLang="zh-CN"/>
              <a:t>IMR</a:t>
            </a:r>
            <a:endParaRPr lang="en-US" altLang="zh-CN"/>
          </a:p>
          <a:p>
            <a:r>
              <a:rPr lang="en-US" altLang="zh-CN"/>
              <a:t>ERACE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283710"/>
            <a:ext cx="10670540" cy="1959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740" y="2055495"/>
            <a:ext cx="339090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 Data Currency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26945"/>
            <a:ext cx="4359275" cy="2945765"/>
          </a:xfrm>
        </p:spPr>
        <p:txBody>
          <a:bodyPr/>
          <a:p>
            <a:r>
              <a:rPr lang="zh-CN" altLang="en-US"/>
              <a:t>Out-of-date or</a:t>
            </a:r>
            <a:r>
              <a:rPr lang="en-US" altLang="zh-CN"/>
              <a:t> </a:t>
            </a:r>
            <a:r>
              <a:rPr lang="zh-CN" altLang="en-US"/>
              <a:t>stale data occurs when changes to an entity in the real world</a:t>
            </a:r>
            <a:r>
              <a:rPr lang="en-US" altLang="zh-CN"/>
              <a:t> </a:t>
            </a:r>
            <a:r>
              <a:rPr lang="zh-CN" altLang="en-US"/>
              <a:t>are </a:t>
            </a:r>
            <a:r>
              <a:rPr lang="zh-CN" altLang="en-US">
                <a:solidFill>
                  <a:srgbClr val="FF0000"/>
                </a:solidFill>
              </a:rPr>
              <a:t>not captured in the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database</a:t>
            </a:r>
            <a:r>
              <a:rPr lang="zh-CN" altLang="en-US"/>
              <a:t> due to missing or incorrect</a:t>
            </a:r>
            <a:r>
              <a:rPr lang="en-US" altLang="zh-CN"/>
              <a:t> </a:t>
            </a:r>
            <a:r>
              <a:rPr lang="zh-CN" altLang="en-US"/>
              <a:t>updates.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246495" y="2103120"/>
          <a:ext cx="4690110" cy="266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370"/>
                <a:gridCol w="1563370"/>
                <a:gridCol w="1563370"/>
              </a:tblGrid>
              <a:tr h="6673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673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lt1"/>
                          </a:solidFill>
                        </a:rPr>
                        <a:t>t2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lt1"/>
                          </a:solidFill>
                        </a:rPr>
                        <a:t>200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lt1"/>
                          </a:solidFill>
                        </a:rPr>
                        <a:t>200</a:t>
                      </a:r>
                      <a:endParaRPr lang="en-US" altLang="zh-CN" b="1">
                        <a:solidFill>
                          <a:schemeClr val="lt1"/>
                        </a:solidFill>
                      </a:endParaRPr>
                    </a:p>
                  </a:txBody>
                  <a:tcPr anchor="ctr" anchorCtr="0"/>
                </a:tc>
              </a:tr>
              <a:tr h="6673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lt1"/>
                          </a:solidFill>
                        </a:rPr>
                        <a:t>t3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300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200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</a:tr>
              <a:tr h="6673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lt1"/>
                          </a:solidFill>
                        </a:rPr>
                        <a:t>t4</a:t>
                      </a:r>
                      <a:endParaRPr lang="en-US" altLang="zh-CN" b="1">
                        <a:solidFill>
                          <a:schemeClr val="lt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450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200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  Importance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39775" y="1957705"/>
            <a:ext cx="5078095" cy="33642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7279005" y="1691005"/>
            <a:ext cx="3810635" cy="3705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constraint-based repairs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545205" y="2384425"/>
          <a:ext cx="4690110" cy="266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370"/>
                <a:gridCol w="1563370"/>
                <a:gridCol w="1563370"/>
              </a:tblGrid>
              <a:tr h="6673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673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lt1"/>
                          </a:solidFill>
                        </a:rPr>
                        <a:t>t2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lt1"/>
                          </a:solidFill>
                        </a:rPr>
                        <a:t>200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lt1"/>
                          </a:solidFill>
                        </a:rPr>
                        <a:t>200</a:t>
                      </a:r>
                      <a:endParaRPr lang="en-US" altLang="zh-CN" b="1">
                        <a:solidFill>
                          <a:schemeClr val="lt1"/>
                        </a:solidFill>
                      </a:endParaRPr>
                    </a:p>
                  </a:txBody>
                  <a:tcPr anchor="ctr" anchorCtr="0"/>
                </a:tc>
              </a:tr>
              <a:tr h="6673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lt1"/>
                          </a:solidFill>
                        </a:rPr>
                        <a:t>t3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300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200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</a:tr>
              <a:tr h="6673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lt1"/>
                          </a:solidFill>
                        </a:rPr>
                        <a:t>t4</a:t>
                      </a:r>
                      <a:endParaRPr lang="en-US" altLang="zh-CN" b="1">
                        <a:solidFill>
                          <a:schemeClr val="lt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450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200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coupling with master data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795" y="1691005"/>
            <a:ext cx="11134090" cy="1052195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838200" y="3529330"/>
          <a:ext cx="4690110" cy="266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370"/>
                <a:gridCol w="1563370"/>
                <a:gridCol w="1563370"/>
              </a:tblGrid>
              <a:tr h="6673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673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lt1"/>
                          </a:solidFill>
                        </a:rPr>
                        <a:t>t2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lt1"/>
                          </a:solidFill>
                        </a:rPr>
                        <a:t>200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lt1"/>
                          </a:solidFill>
                        </a:rPr>
                        <a:t>200</a:t>
                      </a:r>
                      <a:endParaRPr lang="en-US" altLang="zh-CN" b="1">
                        <a:solidFill>
                          <a:schemeClr val="lt1"/>
                        </a:solidFill>
                      </a:endParaRPr>
                    </a:p>
                  </a:txBody>
                  <a:tcPr anchor="ctr" anchorCtr="0"/>
                </a:tc>
              </a:tr>
              <a:tr h="6673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lt1"/>
                          </a:solidFill>
                        </a:rPr>
                        <a:t>t3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300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200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</a:tr>
              <a:tr h="6673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lt1"/>
                          </a:solidFill>
                        </a:rPr>
                        <a:t>t4</a:t>
                      </a:r>
                      <a:endParaRPr lang="en-US" altLang="zh-CN" b="1">
                        <a:solidFill>
                          <a:schemeClr val="lt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450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200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6481445" y="4196715"/>
          <a:ext cx="4690110" cy="133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370"/>
                <a:gridCol w="1623695"/>
                <a:gridCol w="1503045"/>
              </a:tblGrid>
              <a:tr h="6673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lt1"/>
                          </a:solidFill>
                        </a:rPr>
                        <a:t>t3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7030A0"/>
                          </a:solidFill>
                        </a:rPr>
                        <a:t>300</a:t>
                      </a:r>
                      <a:endParaRPr lang="en-US" altLang="zh-CN" b="1">
                        <a:solidFill>
                          <a:srgbClr val="7030A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---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</a:tr>
              <a:tr h="6673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lt1"/>
                          </a:solidFill>
                        </a:rPr>
                        <a:t>t4</a:t>
                      </a:r>
                      <a:endParaRPr lang="en-US" altLang="zh-CN" b="1">
                        <a:solidFill>
                          <a:schemeClr val="lt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7030A0"/>
                          </a:solidFill>
                        </a:rPr>
                        <a:t>450</a:t>
                      </a:r>
                      <a:endParaRPr lang="en-US" altLang="zh-CN" b="1">
                        <a:solidFill>
                          <a:srgbClr val="7030A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---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captrue semantics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3657600" y="2210435"/>
          <a:ext cx="4690110" cy="266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370"/>
                <a:gridCol w="1563370"/>
                <a:gridCol w="1563370"/>
              </a:tblGrid>
              <a:tr h="6673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就业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6000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673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lt1"/>
                          </a:solidFill>
                        </a:rPr>
                        <a:t>t2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lt1"/>
                          </a:solidFill>
                        </a:rPr>
                        <a:t>下岗</a:t>
                      </a:r>
                      <a:endParaRPr lang="zh-CN" altLang="en-US" b="1">
                        <a:solidFill>
                          <a:schemeClr val="lt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lt1"/>
                          </a:solidFill>
                        </a:rPr>
                        <a:t>2000</a:t>
                      </a:r>
                      <a:endParaRPr lang="en-US" altLang="zh-CN" b="1">
                        <a:solidFill>
                          <a:schemeClr val="lt1"/>
                        </a:solidFill>
                      </a:endParaRPr>
                    </a:p>
                  </a:txBody>
                  <a:tcPr anchor="ctr" anchorCtr="0"/>
                </a:tc>
              </a:tr>
              <a:tr h="6673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lt1"/>
                          </a:solidFill>
                        </a:rPr>
                        <a:t>t3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lt1"/>
                          </a:solidFill>
                        </a:rPr>
                        <a:t>下岗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lt1"/>
                          </a:solidFill>
                        </a:rPr>
                        <a:t>2000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</a:tr>
              <a:tr h="6673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lt1"/>
                          </a:solidFill>
                        </a:rPr>
                        <a:t>t4</a:t>
                      </a:r>
                      <a:endParaRPr lang="en-US" altLang="zh-CN" b="1">
                        <a:solidFill>
                          <a:schemeClr val="lt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lt1"/>
                          </a:solidFill>
                        </a:rPr>
                        <a:t>下岗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10000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90" y="365125"/>
            <a:ext cx="11407775" cy="1325880"/>
          </a:xfrm>
        </p:spPr>
        <p:txBody>
          <a:bodyPr>
            <a:normAutofit/>
          </a:bodyPr>
          <a:p>
            <a:pPr algn="ctr"/>
            <a:r>
              <a:rPr lang="en-US" altLang="zh-CN"/>
              <a:t> Spatio-Temporal&amp;&amp;correlated updates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4610" y="2219325"/>
            <a:ext cx="7525385" cy="30759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   overview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1085" y="2463800"/>
            <a:ext cx="7529830" cy="25393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STPM(Umodel)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578600" y="5325110"/>
            <a:ext cx="4558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specifies</a:t>
            </a:r>
            <a:r>
              <a:rPr lang="en-US" altLang="zh-CN"/>
              <a:t> </a:t>
            </a:r>
            <a:r>
              <a:rPr lang="zh-CN" altLang="en-US"/>
              <a:t>the </a:t>
            </a:r>
            <a:r>
              <a:rPr lang="zh-CN" altLang="en-US">
                <a:solidFill>
                  <a:srgbClr val="FF0000"/>
                </a:solidFill>
              </a:rPr>
              <a:t>joint probability distribution</a:t>
            </a:r>
            <a:r>
              <a:rPr lang="zh-CN" altLang="en-US"/>
              <a:t> of </a:t>
            </a:r>
            <a:r>
              <a:rPr lang="zh-CN" altLang="en-US">
                <a:solidFill>
                  <a:srgbClr val="FF0000"/>
                </a:solidFill>
              </a:rPr>
              <a:t>updates</a:t>
            </a:r>
            <a:r>
              <a:rPr lang="zh-CN" altLang="en-US"/>
              <a:t> over a database at</a:t>
            </a:r>
            <a:r>
              <a:rPr lang="en-US" altLang="zh-CN"/>
              <a:t> </a:t>
            </a:r>
            <a:r>
              <a:rPr lang="zh-CN" altLang="en-US">
                <a:solidFill>
                  <a:srgbClr val="FF0000"/>
                </a:solidFill>
              </a:rPr>
              <a:t>different times</a:t>
            </a:r>
            <a:r>
              <a:rPr lang="zh-CN" altLang="en-US"/>
              <a:t>. 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" y="4845050"/>
            <a:ext cx="5968365" cy="2012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r="591" b="16124"/>
          <a:stretch>
            <a:fillRect/>
          </a:stretch>
        </p:blipFill>
        <p:spPr>
          <a:xfrm>
            <a:off x="5375275" y="1651635"/>
            <a:ext cx="6298565" cy="22561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585" y="4612005"/>
            <a:ext cx="4648200" cy="3238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385" y="4083050"/>
            <a:ext cx="4800600" cy="4572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026920"/>
            <a:ext cx="4029075" cy="21621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8853f4a7-0000-445d-a1cb-a691d85d15c6}"/>
  <p:tag name="TABLE_ENDDRAG_ORIGIN_RECT" val="369*210"/>
  <p:tag name="TABLE_ENDDRAG_RECT" val="491*165*369*210"/>
</p:tagLst>
</file>

<file path=ppt/tags/tag2.xml><?xml version="1.0" encoding="utf-8"?>
<p:tagLst xmlns:p="http://schemas.openxmlformats.org/presentationml/2006/main">
  <p:tag name="KSO_WM_UNIT_TABLE_BEAUTIFY" val="smartTable{4b697d2f-6bdd-4442-a560-11f9cd21934d}"/>
</p:tagLst>
</file>

<file path=ppt/tags/tag3.xml><?xml version="1.0" encoding="utf-8"?>
<p:tagLst xmlns:p="http://schemas.openxmlformats.org/presentationml/2006/main">
  <p:tag name="KSO_WM_UNIT_TABLE_BEAUTIFY" val="smartTable{9bfd21da-b1ee-4916-96ac-656cf2130040}"/>
</p:tagLst>
</file>

<file path=ppt/tags/tag4.xml><?xml version="1.0" encoding="utf-8"?>
<p:tagLst xmlns:p="http://schemas.openxmlformats.org/presentationml/2006/main">
  <p:tag name="KSO_WM_UNIT_TABLE_BEAUTIFY" val="smartTable{f98f6dd5-79f5-44aa-99ac-f8a4d8bd6c95}"/>
</p:tagLst>
</file>

<file path=ppt/tags/tag5.xml><?xml version="1.0" encoding="utf-8"?>
<p:tagLst xmlns:p="http://schemas.openxmlformats.org/presentationml/2006/main">
  <p:tag name="KSO_WM_UNIT_TABLE_BEAUTIFY" val="smartTable{7c1d1258-cf6e-45a7-a50c-bd7e9a3ebd11}"/>
</p:tagLst>
</file>

<file path=ppt/tags/tag6.xml><?xml version="1.0" encoding="utf-8"?>
<p:tagLst xmlns:p="http://schemas.openxmlformats.org/presentationml/2006/main">
  <p:tag name="KSO_WM_UNIT_TABLE_BEAUTIFY" val="smartTable{68f2c9ea-3b70-4b9b-b19d-5155db156054}"/>
  <p:tag name="TABLE_ENDDRAG_ORIGIN_RECT" val="315*191"/>
  <p:tag name="TABLE_ENDDRAG_RECT" val="66*162*315*191"/>
</p:tagLst>
</file>

<file path=ppt/tags/tag7.xml><?xml version="1.0" encoding="utf-8"?>
<p:tagLst xmlns:p="http://schemas.openxmlformats.org/presentationml/2006/main">
  <p:tag name="KSO_WM_UNIT_TABLE_BEAUTIFY" val="smartTable{68f2c9ea-3b70-4b9b-b19d-5155db156054}"/>
  <p:tag name="TABLE_ENDDRAG_ORIGIN_RECT" val="315*191"/>
  <p:tag name="TABLE_ENDDRAG_RECT" val="66*162*315*191"/>
</p:tagLst>
</file>

<file path=ppt/tags/tag8.xml><?xml version="1.0" encoding="utf-8"?>
<p:tagLst xmlns:p="http://schemas.openxmlformats.org/presentationml/2006/main">
  <p:tag name="COMMONDATA" val="eyJoZGlkIjoiNTUwNjY2NjVmYmM4NjExZGE4MjFlNGViMDIyZDIwNW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1941</Words>
  <Application>WPS 演示</Application>
  <PresentationFormat>宽屏</PresentationFormat>
  <Paragraphs>252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CurrentClean 依据时空关系的陈旧数据清洗</vt:lpstr>
      <vt:lpstr>                              Data Currency</vt:lpstr>
      <vt:lpstr>                               Importance</vt:lpstr>
      <vt:lpstr>                    constraint-based repairs</vt:lpstr>
      <vt:lpstr>coupling with master data</vt:lpstr>
      <vt:lpstr>captrue semantics</vt:lpstr>
      <vt:lpstr> Spatio-Temporal&amp;&amp;correlated updates</vt:lpstr>
      <vt:lpstr>                                overview</vt:lpstr>
      <vt:lpstr>                             STPM(Umodel)</vt:lpstr>
      <vt:lpstr>                                   RModel</vt:lpstr>
      <vt:lpstr>Detect&amp;&amp;Repair</vt:lpstr>
      <vt:lpstr>                                    detect</vt:lpstr>
      <vt:lpstr>                       Algorithm overview</vt:lpstr>
      <vt:lpstr>                      Real data characteristic</vt:lpstr>
      <vt:lpstr>                                      OPT</vt:lpstr>
      <vt:lpstr>                                      OPT</vt:lpstr>
      <vt:lpstr>                                    detect</vt:lpstr>
      <vt:lpstr>                                  Contrast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魏伯繁</dc:creator>
  <cp:lastModifiedBy>Westbrook</cp:lastModifiedBy>
  <cp:revision>11</cp:revision>
  <dcterms:created xsi:type="dcterms:W3CDTF">2022-09-10T06:04:00Z</dcterms:created>
  <dcterms:modified xsi:type="dcterms:W3CDTF">2022-09-15T10:53:30Z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3BD5ACCBDA1E4722B6BFD77F35DDC24B</vt:lpwstr>
  </property>
  <property fmtid="{D5CDD505-2E9C-101B-9397-08002B2CF9AE}" pid="3" name="KSOProductBuildVer">
    <vt:lpwstr>2052-11.1.0.12358</vt:lpwstr>
  </property>
</Properties>
</file>