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8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tags" Target="../tags/tag87.xml"/><Relationship Id="rId6" Type="http://schemas.openxmlformats.org/officeDocument/2006/relationships/image" Target="../media/image34.png"/><Relationship Id="rId5" Type="http://schemas.openxmlformats.org/officeDocument/2006/relationships/tags" Target="../tags/tag86.xml"/><Relationship Id="rId4" Type="http://schemas.openxmlformats.org/officeDocument/2006/relationships/image" Target="../media/image33.png"/><Relationship Id="rId3" Type="http://schemas.openxmlformats.org/officeDocument/2006/relationships/tags" Target="../tags/tag85.xml"/><Relationship Id="rId2" Type="http://schemas.openxmlformats.org/officeDocument/2006/relationships/image" Target="../media/image32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8.xml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548005"/>
            <a:ext cx="12278360" cy="2570480"/>
          </a:xfrm>
        </p:spPr>
        <p:txBody>
          <a:bodyPr>
            <a:normAutofit/>
          </a:bodyPr>
          <a:p>
            <a:r>
              <a:rPr lang="en-US" altLang="zh-CN" sz="4000"/>
              <a:t>Leveraging Currency for Repairing Inconsistent and Incomplete </a:t>
            </a:r>
            <a:br>
              <a:rPr lang="en-US" altLang="zh-CN" sz="4000"/>
            </a:br>
            <a:r>
              <a:rPr lang="en-US" altLang="zh-CN" sz="4000"/>
              <a:t>Data</a:t>
            </a:r>
            <a:endParaRPr lang="en-US" altLang="zh-CN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b="1"/>
              <a:t>IMP3C</a:t>
            </a:r>
            <a:endParaRPr lang="en-US" altLang="zh-CN"/>
          </a:p>
          <a:p>
            <a:r>
              <a:rPr lang="zh-CN" altLang="en-US"/>
              <a:t>汇报人：魏伯繁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det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rmine the currency order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0220" y="3525520"/>
            <a:ext cx="3885565" cy="2353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585" y="1559560"/>
            <a:ext cx="5105400" cy="1619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        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                </a:t>
            </a:r>
            <a:r>
              <a:rPr lang="zh-CN" altLang="en-US">
                <a:sym typeface="+mn-ea"/>
              </a:rPr>
              <a:t>det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rmine the currency order</a:t>
            </a:r>
            <a:br>
              <a:rPr lang="en-US" altLang="zh-CN">
                <a:sym typeface="+mn-ea"/>
              </a:rPr>
            </a:br>
            <a:br>
              <a:rPr lang="zh-CN" altLang="en-US"/>
            </a:b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8470" y="1623060"/>
            <a:ext cx="8735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For the equidistant assignment to be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feasible, all nodes in the chain must have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inherited the same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constraints on the range of possible timestamps</a:t>
            </a:r>
            <a:r>
              <a:rPr lang="zh-CN" altLang="en-US">
                <a:sym typeface="+mn-ea"/>
              </a:rPr>
              <a:t> from their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predecessors and successors.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0840" y="2259330"/>
            <a:ext cx="5343525" cy="1790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0270" y="2954655"/>
            <a:ext cx="371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both undifined</a:t>
            </a:r>
            <a:r>
              <a:rPr lang="zh-CN" altLang="en-US"/>
              <a:t>：</a:t>
            </a:r>
            <a:r>
              <a:rPr lang="en-US" altLang="zh-CN"/>
              <a:t>same sup &amp; inf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1390" y="3588385"/>
            <a:ext cx="2576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i difined</a:t>
            </a:r>
            <a:r>
              <a:rPr lang="zh-CN" altLang="en-US"/>
              <a:t>：</a:t>
            </a:r>
            <a:r>
              <a:rPr lang="en-US" altLang="zh-CN"/>
              <a:t>inf(i)=inf(j)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1390" y="4222750"/>
            <a:ext cx="266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j difined:sup(i)=sup(j)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620" y="4304030"/>
            <a:ext cx="3527425" cy="1922145"/>
          </a:xfrm>
          <a:prstGeom prst="rect">
            <a:avLst/>
          </a:prstGeom>
        </p:spPr>
      </p:pic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33570" y="4392295"/>
            <a:ext cx="3317875" cy="2009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  </a:t>
            </a:r>
            <a:r>
              <a:rPr lang="zh-CN" altLang="en-US">
                <a:sym typeface="+mn-ea"/>
              </a:rPr>
              <a:t>det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rmine the currency order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6040" y="1673860"/>
            <a:ext cx="356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Discovering the Maximal Chain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040" y="3027045"/>
            <a:ext cx="3338830" cy="18307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20" y="3123565"/>
            <a:ext cx="2913380" cy="1637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75" y="2955925"/>
            <a:ext cx="3108960" cy="1805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The Reliability of Currency Order Pairs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9005" y="1991995"/>
            <a:ext cx="5153025" cy="1685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70" y="4230370"/>
            <a:ext cx="7242810" cy="2226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95" y="3413760"/>
            <a:ext cx="5147310" cy="595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        INCONSISTENCY REPAIR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040" y="1598295"/>
            <a:ext cx="7193915" cy="2107565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3848100"/>
            <a:ext cx="6664325" cy="1499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0" y="1489710"/>
            <a:ext cx="4676775" cy="695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675" y="2360930"/>
            <a:ext cx="300037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600" y="2970530"/>
            <a:ext cx="496252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0" y="4017645"/>
            <a:ext cx="2476500" cy="121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8330" y="5720715"/>
                <a:ext cx="3858895" cy="606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）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167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30" y="5720715"/>
                <a:ext cx="3858895" cy="6064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259955" y="5720715"/>
                <a:ext cx="3432810" cy="6064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）×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27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955" y="5720715"/>
                <a:ext cx="3432810" cy="6064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945630" y="4161155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dist=0.2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048500" y="462280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μ=0.4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</a:t>
            </a:r>
            <a:r>
              <a:rPr lang="zh-CN" altLang="en-US"/>
              <a:t>INCOMPLETENESS REPAIR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the former step, the missing attribute values in tuples detected by </a:t>
            </a:r>
            <a:r>
              <a:rPr lang="en-US" altLang="zh-CN"/>
              <a:t>Σ </a:t>
            </a:r>
            <a:r>
              <a:rPr lang="zh-CN" altLang="en-US"/>
              <a:t>are </a:t>
            </a:r>
            <a:r>
              <a:rPr lang="zh-CN" altLang="en-US">
                <a:solidFill>
                  <a:srgbClr val="FF0000"/>
                </a:solidFill>
              </a:rPr>
              <a:t>treated as a kind of violation in data consistency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Construct the</a:t>
            </a:r>
            <a:r>
              <a:rPr lang="en-US" altLang="zh-CN"/>
              <a:t> </a:t>
            </a:r>
            <a:r>
              <a:rPr lang="zh-CN" altLang="en-US"/>
              <a:t>training set with the complete tuples</a:t>
            </a:r>
            <a:endParaRPr lang="zh-CN" altLang="en-US"/>
          </a:p>
          <a:p>
            <a:r>
              <a:rPr lang="zh-CN" altLang="en-US"/>
              <a:t>discretize continuous</a:t>
            </a:r>
            <a:r>
              <a:rPr lang="en-US" altLang="zh-CN"/>
              <a:t> </a:t>
            </a:r>
            <a:r>
              <a:rPr lang="zh-CN" altLang="en-US"/>
              <a:t>variables in </a:t>
            </a:r>
            <a:r>
              <a:rPr lang="en-US" altLang="zh-CN"/>
              <a:t>attr(R)</a:t>
            </a:r>
            <a:r>
              <a:rPr lang="zh-CN" altLang="en-US"/>
              <a:t> and currency values into intervals with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categorical variables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515" y="5222875"/>
            <a:ext cx="5922645" cy="1259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5" y="5567045"/>
            <a:ext cx="5076825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4006850"/>
            <a:ext cx="4918075" cy="629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005" y="4006850"/>
            <a:ext cx="5153025" cy="742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                </a:t>
            </a:r>
            <a:r>
              <a:rPr lang="zh-CN" altLang="en-US"/>
              <a:t>EXPERIMENTAL STUDY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8545" y="1849120"/>
            <a:ext cx="5334000" cy="1809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34615" y="4194175"/>
            <a:ext cx="706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CCs and CFDs</a:t>
            </a:r>
            <a:r>
              <a:rPr lang="en-US" altLang="zh-CN"/>
              <a:t> </a:t>
            </a:r>
            <a:r>
              <a:rPr lang="zh-CN" altLang="en-US"/>
              <a:t>according to methods proposed in Certain methods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05735" y="484822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置信下线：</a:t>
            </a:r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33370" y="5472430"/>
            <a:ext cx="765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μ=0.6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33370" y="6096000"/>
            <a:ext cx="989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dist=0.2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Vertical contrast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7585" y="1789430"/>
            <a:ext cx="4896485" cy="4474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605" y="1789430"/>
            <a:ext cx="4781550" cy="45529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Horizontal contrast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ImpCCons+CMI</a:t>
            </a:r>
            <a:endParaRPr lang="zh-CN" altLang="en-US"/>
          </a:p>
          <a:p>
            <a:r>
              <a:rPr lang="zh-CN" altLang="en-US"/>
              <a:t>URM+ImpCCom</a:t>
            </a:r>
            <a:endParaRPr lang="zh-CN" altLang="en-US"/>
          </a:p>
          <a:p>
            <a:r>
              <a:rPr lang="zh-CN" altLang="en-US"/>
              <a:t>URM+CMI</a:t>
            </a:r>
            <a:endParaRPr lang="zh-CN" altLang="en-US"/>
          </a:p>
          <a:p>
            <a:r>
              <a:rPr lang="zh-CN" altLang="en-US"/>
              <a:t>CRep+CMI</a:t>
            </a:r>
            <a:endParaRPr lang="zh-CN" altLang="en-US"/>
          </a:p>
          <a:p>
            <a:r>
              <a:rPr lang="en-US" altLang="zh-CN"/>
              <a:t>IMP3C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5505" y="1783080"/>
            <a:ext cx="4324350" cy="429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72375" y="1574800"/>
            <a:ext cx="4619625" cy="459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0520" y="4415790"/>
            <a:ext cx="3148330" cy="1833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6775" y="1710055"/>
            <a:ext cx="5476240" cy="1590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6775" y="3300730"/>
            <a:ext cx="5419725" cy="3314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5505" y="1094740"/>
            <a:ext cx="8153400" cy="243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3220" y="3675380"/>
            <a:ext cx="9023350" cy="295084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 b="1"/>
              <a:t>CURRENCY(timestamp missing)</a:t>
            </a:r>
            <a:endParaRPr lang="en-US" altLang="zh-CN"/>
          </a:p>
          <a:p>
            <a:endParaRPr lang="en-US" altLang="zh-CN"/>
          </a:p>
          <a:p>
            <a:r>
              <a:rPr lang="en-US" altLang="zh-CN" sz="3200" b="1"/>
              <a:t>CONSISTENCY</a:t>
            </a:r>
            <a:r>
              <a:rPr lang="zh-CN" altLang="en-US" sz="3200" b="1"/>
              <a:t>（</a:t>
            </a:r>
            <a:r>
              <a:rPr lang="en-US" altLang="zh-CN" sz="3200" b="1"/>
              <a:t>violate CFD</a:t>
            </a:r>
            <a:r>
              <a:rPr lang="zh-CN" altLang="en-US" sz="3200" b="1"/>
              <a:t>）</a:t>
            </a:r>
            <a:endParaRPr lang="en-US" altLang="zh-CN" sz="3200" b="1"/>
          </a:p>
          <a:p>
            <a:endParaRPr lang="en-US" altLang="zh-CN"/>
          </a:p>
          <a:p>
            <a:pPr algn="l">
              <a:buClrTx/>
              <a:buSzTx/>
            </a:pPr>
            <a:r>
              <a:rPr lang="en-US" altLang="zh-CN" sz="3200" b="1"/>
              <a:t>COMPLETENESS</a:t>
            </a:r>
            <a:r>
              <a:rPr lang="zh-CN" altLang="en-US" sz="3200" b="1"/>
              <a:t>（</a:t>
            </a:r>
            <a:r>
              <a:rPr lang="en-US" altLang="zh-CN" sz="3200" b="1"/>
              <a:t>missing value</a:t>
            </a:r>
            <a:r>
              <a:rPr lang="zh-CN" altLang="en-US" sz="3200" b="1"/>
              <a:t>）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410315" cy="4759325"/>
          </a:xfrm>
        </p:spPr>
        <p:txBody>
          <a:bodyPr/>
          <a:p>
            <a:r>
              <a:rPr lang="zh-CN" altLang="en-US" sz="2400" b="1">
                <a:solidFill>
                  <a:srgbClr val="FF0000"/>
                </a:solidFill>
              </a:rPr>
              <a:t>With precise timestamps</a:t>
            </a:r>
            <a:r>
              <a:rPr lang="zh-CN" altLang="en-US" sz="2400" b="1"/>
              <a:t> in database, data cleaning tasks</a:t>
            </a:r>
            <a:r>
              <a:rPr lang="en-US" altLang="zh-CN" sz="2400" b="1"/>
              <a:t> </a:t>
            </a:r>
            <a:r>
              <a:rPr lang="zh-CN" altLang="en-US" sz="2400" b="1"/>
              <a:t>such as  constraint-based data repairing</a:t>
            </a:r>
            <a:r>
              <a:rPr lang="en-US" altLang="zh-CN" sz="2400" b="1"/>
              <a:t> </a:t>
            </a:r>
            <a:r>
              <a:rPr lang="zh-CN" altLang="en-US" sz="2400" b="1"/>
              <a:t>can be solved by the state-of-art data cleaning methods</a:t>
            </a:r>
            <a:endParaRPr lang="zh-CN" altLang="en-US" sz="2400" b="1"/>
          </a:p>
          <a:p>
            <a:r>
              <a:rPr lang="zh-CN" altLang="en-US" sz="2400" b="1"/>
              <a:t>shortcomings of existing data repairing methods </a:t>
            </a:r>
            <a:r>
              <a:rPr lang="zh-CN" altLang="en-US" sz="2400" b="1">
                <a:solidFill>
                  <a:srgbClr val="FF0000"/>
                </a:solidFill>
              </a:rPr>
              <a:t>without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rgbClr val="FF0000"/>
                </a:solidFill>
              </a:rPr>
              <a:t>leveraging currency issues</a:t>
            </a:r>
            <a:r>
              <a:rPr lang="zh-CN" altLang="en-US" sz="2400" b="1"/>
              <a:t>.</a:t>
            </a:r>
            <a:endParaRPr lang="zh-CN" altLang="en-US" sz="24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3710" y="3599815"/>
            <a:ext cx="7197725" cy="2940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</a:t>
            </a:r>
            <a:r>
              <a:rPr lang="en-US" altLang="zh-CN"/>
              <a:t>                 </a:t>
            </a:r>
            <a:r>
              <a:rPr lang="zh-CN" altLang="en-US"/>
              <a:t>currency constraint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87420" y="1985010"/>
            <a:ext cx="5210175" cy="1762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0875" y="4121150"/>
            <a:ext cx="26066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constant defined</a:t>
            </a:r>
            <a:endParaRPr lang="en-US" altLang="zh-CN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4460875" y="4813300"/>
            <a:ext cx="1859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2</a:t>
            </a:r>
            <a:r>
              <a:rPr lang="zh-CN" altLang="en-US" sz="2000" b="1"/>
              <a:t>、</a:t>
            </a:r>
            <a:r>
              <a:rPr lang="en-US" altLang="zh-CN" sz="2000" b="1"/>
              <a:t>op defined</a:t>
            </a:r>
            <a:endParaRPr lang="en-US" altLang="zh-CN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460875" y="5605780"/>
            <a:ext cx="25368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3</a:t>
            </a:r>
            <a:r>
              <a:rPr lang="zh-CN" altLang="en-US" sz="2000" b="1"/>
              <a:t>、</a:t>
            </a:r>
            <a:r>
              <a:rPr lang="en-US" altLang="zh-CN" sz="2000" b="1"/>
              <a:t>other cc defined</a:t>
            </a:r>
            <a:endParaRPr lang="en-US" altLang="zh-CN" sz="2000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</a:t>
            </a:r>
            <a:r>
              <a:rPr lang="zh-CN" altLang="en-US"/>
              <a:t>Currency Order on tuples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4010" y="2606040"/>
            <a:ext cx="6443980" cy="1240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86630" y="4003675"/>
            <a:ext cx="2612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NO CONFLICT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43940" y="4371975"/>
            <a:ext cx="659130" cy="50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057525" y="4371975"/>
            <a:ext cx="659130" cy="50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804670" y="4594860"/>
            <a:ext cx="11969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043940" y="5412105"/>
            <a:ext cx="659130" cy="50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057525" y="5404485"/>
            <a:ext cx="659130" cy="506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94510" y="5558790"/>
            <a:ext cx="1186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1855470" y="5781675"/>
            <a:ext cx="11360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乘号 13"/>
          <p:cNvSpPr/>
          <p:nvPr/>
        </p:nvSpPr>
        <p:spPr>
          <a:xfrm>
            <a:off x="2007870" y="5294630"/>
            <a:ext cx="760730" cy="77089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         CFD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4840" y="1849755"/>
            <a:ext cx="6664325" cy="1499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140" y="3467735"/>
            <a:ext cx="7197725" cy="2940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overview of IMP3C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>
                <a:latin typeface="Microsoft YaHei UI" panose="020B0503020204020204" charset="-122"/>
                <a:ea typeface="Microsoft YaHei UI" panose="020B0503020204020204" charset="-122"/>
              </a:rPr>
              <a:t> construct currency order graphs</a:t>
            </a:r>
            <a:endParaRPr lang="zh-CN" altLang="en-US" sz="2000" b="1">
              <a:latin typeface="Microsoft YaHei UI" panose="020B0503020204020204" charset="-122"/>
              <a:ea typeface="Microsoft YaHei UI" panose="020B0503020204020204" charset="-122"/>
            </a:endParaRPr>
          </a:p>
          <a:p>
            <a:endParaRPr lang="zh-CN" altLang="en-US"/>
          </a:p>
          <a:p>
            <a:pPr algn="l">
              <a:buClrTx/>
              <a:buSzTx/>
            </a:pPr>
            <a:r>
              <a:rPr lang="zh-CN" altLang="en-US" sz="2000" b="1"/>
              <a:t>determine the currency order</a:t>
            </a:r>
            <a:endParaRPr lang="zh-CN" altLang="en-US" sz="2000" b="1"/>
          </a:p>
          <a:p>
            <a:endParaRPr lang="zh-CN" altLang="en-US"/>
          </a:p>
          <a:p>
            <a:pPr algn="l">
              <a:buClrTx/>
              <a:buSzTx/>
            </a:pPr>
            <a:r>
              <a:rPr lang="zh-CN" altLang="en-US" sz="2000" b="1"/>
              <a:t> do inconsistent repair </a:t>
            </a:r>
            <a:endParaRPr lang="zh-CN" altLang="en-US" sz="2000" b="1"/>
          </a:p>
          <a:p>
            <a:endParaRPr lang="zh-CN" altLang="en-US"/>
          </a:p>
          <a:p>
            <a:pPr algn="l">
              <a:buClrTx/>
              <a:buSzTx/>
            </a:pPr>
            <a:r>
              <a:rPr lang="zh-CN" altLang="en-US" sz="2000" b="1"/>
              <a:t>repair the incomplete values with Bayesian strategy in the final step</a:t>
            </a:r>
            <a:endParaRPr lang="zh-CN" altLang="en-US" sz="2000" b="1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        </a:t>
            </a:r>
            <a:r>
              <a:rPr lang="zh-CN" altLang="en-US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construct currency order graphs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1450340"/>
            <a:ext cx="7100570" cy="247459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6595" y="2096135"/>
            <a:ext cx="4592320" cy="1553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235" y="4563745"/>
            <a:ext cx="4548505" cy="1563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" y="4683760"/>
            <a:ext cx="5581650" cy="13239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</a:t>
            </a:r>
            <a:r>
              <a:rPr lang="zh-CN" altLang="en-US">
                <a:sym typeface="+mn-ea"/>
              </a:rPr>
              <a:t>det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rmine the currency order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7470" y="2895600"/>
            <a:ext cx="4281805" cy="2456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72030" y="1831340"/>
            <a:ext cx="751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we need to find out the</a:t>
            </a:r>
            <a:r>
              <a:rPr lang="en-US" altLang="zh-CN"/>
              <a:t> </a:t>
            </a:r>
            <a:r>
              <a:rPr lang="zh-CN" altLang="en-US"/>
              <a:t>maximal currency order chain Smax with the </a:t>
            </a:r>
            <a:r>
              <a:rPr lang="zh-CN" altLang="en-US">
                <a:solidFill>
                  <a:srgbClr val="FF0000"/>
                </a:solidFill>
              </a:rPr>
              <a:t>longest depth</a:t>
            </a:r>
            <a:r>
              <a:rPr lang="en-US" altLang="zh-CN"/>
              <a:t> </a:t>
            </a:r>
            <a:r>
              <a:rPr lang="zh-CN" altLang="en-US"/>
              <a:t>on Gc between two nodes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PLACING_PICTURE_USER_VIEWPORT" val="{&quot;height&quot;:2775,&quot;width&quot;:8205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PLACING_PICTURE_USER_VIEWPORT" val="{&quot;height&quot;:2775,&quot;width&quot;:8205}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PLACING_PICTURE_USER_VIEWPORT" val="{&quot;height&quot;:6765,&quot;width&quot;:6810}"/>
</p:tagLst>
</file>

<file path=ppt/tags/tag85.xml><?xml version="1.0" encoding="utf-8"?>
<p:tagLst xmlns:p="http://schemas.openxmlformats.org/presentationml/2006/main">
  <p:tag name="KSO_WM_UNIT_PLACING_PICTURE_USER_VIEWPORT" val="{&quot;height&quot;:7230,&quot;width&quot;:7275}"/>
</p:tagLst>
</file>

<file path=ppt/tags/tag86.xml><?xml version="1.0" encoding="utf-8"?>
<p:tagLst xmlns:p="http://schemas.openxmlformats.org/presentationml/2006/main">
  <p:tag name="KSO_WM_UNIT_PLACING_PICTURE_USER_VIEWPORT" val="{&quot;height&quot;:2888,&quot;width&quot;:4958}"/>
</p:tagLst>
</file>

<file path=ppt/tags/tag87.xml><?xml version="1.0" encoding="utf-8"?>
<p:tagLst xmlns:p="http://schemas.openxmlformats.org/presentationml/2006/main">
  <p:tag name="KSO_WM_UNIT_PLACING_PICTURE_USER_VIEWPORT" val="{&quot;height&quot;:2505,&quot;width&quot;:8145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COMMONDATA" val="eyJoZGlkIjoiNTUwNjY2NjVmYmM4NjExZGE4MjFlNGViMDIyZDIwNW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2135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Microsoft YaHei UI</vt:lpstr>
      <vt:lpstr>Cambria Math</vt:lpstr>
      <vt:lpstr>微软雅黑</vt:lpstr>
      <vt:lpstr>Arial Unicode MS</vt:lpstr>
      <vt:lpstr>Calibri</vt:lpstr>
      <vt:lpstr>Office 主题​​</vt:lpstr>
      <vt:lpstr>Leveraging Currency for Repairing Inconsistent and Incomplete  Data</vt:lpstr>
      <vt:lpstr>                        PROBLEMS</vt:lpstr>
      <vt:lpstr>                  RELATED WORK</vt:lpstr>
      <vt:lpstr>                  currency constraint</vt:lpstr>
      <vt:lpstr>             Currency Order on tuples</vt:lpstr>
      <vt:lpstr>                              CFD</vt:lpstr>
      <vt:lpstr>                overview of IMP3C</vt:lpstr>
      <vt:lpstr>         construct currency order graphs</vt:lpstr>
      <vt:lpstr>           determine the currency order</vt:lpstr>
      <vt:lpstr>                determine the currency order </vt:lpstr>
      <vt:lpstr>                                 determine the currency order  </vt:lpstr>
      <vt:lpstr>           determine the currency order</vt:lpstr>
      <vt:lpstr>    The Reliability of Currency Order Pairs</vt:lpstr>
      <vt:lpstr>         INCONSISTENCY REPAIR</vt:lpstr>
      <vt:lpstr>             INCOMPLETENESS REPAIR</vt:lpstr>
      <vt:lpstr>                 EXPERIMENTAL STUDY</vt:lpstr>
      <vt:lpstr>                     Vertical contrast</vt:lpstr>
      <vt:lpstr>                   Horizontal contrast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Westbrook</cp:lastModifiedBy>
  <cp:revision>160</cp:revision>
  <dcterms:created xsi:type="dcterms:W3CDTF">2019-06-19T02:08:00Z</dcterms:created>
  <dcterms:modified xsi:type="dcterms:W3CDTF">2022-09-29T11:10:01Z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96E54FFE554B4F68A8A03DCD1056BB2A</vt:lpwstr>
  </property>
</Properties>
</file>