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9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3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1DBB6B8-7F69-4549-B6DF-05C33C8F6B4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9EAAD1-3BE5-4C01-929E-BE5FDD18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4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nrippner/ols-regression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77BB-8F1B-497D-A8BF-8AE46897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29" y="137653"/>
            <a:ext cx="10440988" cy="3534696"/>
          </a:xfrm>
        </p:spPr>
        <p:txBody>
          <a:bodyPr/>
          <a:lstStyle/>
          <a:p>
            <a:r>
              <a:rPr lang="en-US" b="1" dirty="0"/>
              <a:t>Project 1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Cancer Deathrate prediction</a:t>
            </a:r>
            <a:br>
              <a:rPr lang="en-US" dirty="0"/>
            </a:br>
            <a:r>
              <a:rPr lang="en-US" sz="2400" dirty="0"/>
              <a:t>using </a:t>
            </a:r>
            <a:r>
              <a:rPr lang="en-US" dirty="0"/>
              <a:t>Linear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30F7D-F497-44BE-939F-8E04F87BB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Barker French</a:t>
            </a:r>
          </a:p>
        </p:txBody>
      </p:sp>
    </p:spTree>
    <p:extLst>
      <p:ext uri="{BB962C8B-B14F-4D97-AF65-F5344CB8AC3E}">
        <p14:creationId xmlns:p14="http://schemas.microsoft.com/office/powerpoint/2010/main" val="110349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82E2-70B0-4172-B27A-F715D996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93" y="49160"/>
            <a:ext cx="9905998" cy="19050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Conclusions/Takeaways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A3F05-9ACD-4CD5-92FE-DADF11E4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1666569"/>
            <a:ext cx="10943304" cy="4173792"/>
          </a:xfrm>
        </p:spPr>
        <p:txBody>
          <a:bodyPr>
            <a:normAutofit/>
          </a:bodyPr>
          <a:lstStyle/>
          <a:p>
            <a:r>
              <a:rPr lang="en-US" sz="3200" dirty="0"/>
              <a:t>Coefficients are Significant:  F-statistic = 148 &gt; 1</a:t>
            </a:r>
          </a:p>
          <a:p>
            <a:r>
              <a:rPr lang="en-US" sz="3200" dirty="0"/>
              <a:t>Residuals High Leverage Points/Outliers Exist </a:t>
            </a:r>
          </a:p>
          <a:p>
            <a:pPr lvl="1"/>
            <a:r>
              <a:rPr lang="en-US" sz="3000" dirty="0"/>
              <a:t>Potential to improve model</a:t>
            </a:r>
          </a:p>
          <a:p>
            <a:r>
              <a:rPr lang="en-US" sz="3200" dirty="0"/>
              <a:t>For more interesting results Exclude Disease Predictors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88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A966-627D-4EFB-9A76-1C72A7E9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0121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5275-5E43-44FC-A028-72A819DB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5941"/>
            <a:ext cx="9905998" cy="3985260"/>
          </a:xfrm>
        </p:spPr>
        <p:txBody>
          <a:bodyPr/>
          <a:lstStyle/>
          <a:p>
            <a:r>
              <a:rPr lang="en-US" dirty="0"/>
              <a:t>1.8 Million Americans will be diagnosed with cancer in 2020</a:t>
            </a:r>
          </a:p>
          <a:p>
            <a:r>
              <a:rPr lang="en-US" dirty="0"/>
              <a:t>600,000 Americans will die from Cancer in 2020.</a:t>
            </a:r>
          </a:p>
          <a:p>
            <a:r>
              <a:rPr lang="en-US" dirty="0"/>
              <a:t>Death rates vary dramatically across the country</a:t>
            </a:r>
          </a:p>
          <a:p>
            <a:pPr lvl="1"/>
            <a:r>
              <a:rPr lang="en-US" dirty="0"/>
              <a:t>Pitkin county, Colorado:  60 people in 100,000 will die</a:t>
            </a:r>
          </a:p>
          <a:p>
            <a:pPr lvl="1"/>
            <a:r>
              <a:rPr lang="en-US" dirty="0"/>
              <a:t>Union county, Florida:      360 people in 100,000 will die</a:t>
            </a:r>
          </a:p>
          <a:p>
            <a:r>
              <a:rPr lang="en-US" dirty="0"/>
              <a:t>Can socio-economic variables predict cancer deathrates?</a:t>
            </a:r>
          </a:p>
        </p:txBody>
      </p:sp>
    </p:spTree>
    <p:extLst>
      <p:ext uri="{BB962C8B-B14F-4D97-AF65-F5344CB8AC3E}">
        <p14:creationId xmlns:p14="http://schemas.microsoft.com/office/powerpoint/2010/main" val="305999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DCC1-FEEE-46FC-A5BC-CFA6961E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7099-9FAA-4713-908F-A0B423B0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7391"/>
            <a:ext cx="10597197" cy="3813810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https://data.world/nrippner/ols-regression-challenge</a:t>
            </a:r>
            <a:r>
              <a:rPr lang="en-US" dirty="0"/>
              <a:t> </a:t>
            </a:r>
          </a:p>
          <a:p>
            <a:r>
              <a:rPr lang="en-US" dirty="0"/>
              <a:t>31 Numeric predictors: (Disease, Insurance, Education, Population, race, Income, Age)</a:t>
            </a:r>
          </a:p>
          <a:p>
            <a:r>
              <a:rPr lang="en-US" dirty="0"/>
              <a:t>1 Numeric Response: </a:t>
            </a:r>
            <a:r>
              <a:rPr lang="en-US" dirty="0" err="1"/>
              <a:t>target_deathrate</a:t>
            </a:r>
            <a:r>
              <a:rPr lang="en-US" dirty="0"/>
              <a:t> (County-Level Deathrate per 100,000 people)</a:t>
            </a:r>
          </a:p>
          <a:p>
            <a:pPr lvl="1"/>
            <a:r>
              <a:rPr lang="en-US" dirty="0"/>
              <a:t>Average Annual Deathrate:  178</a:t>
            </a:r>
          </a:p>
          <a:p>
            <a:r>
              <a:rPr lang="en-US" dirty="0"/>
              <a:t>3047 observations at the county level</a:t>
            </a:r>
          </a:p>
          <a:p>
            <a:r>
              <a:rPr lang="en-US" dirty="0"/>
              <a:t>Data are Originally sourced from 2013 Census, and 2010-2016 Cancer.gov and clinialtrials.gov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B997-9803-468F-9E8D-A56BB198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61" y="-419099"/>
            <a:ext cx="9905998" cy="19050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5C2EE-FC2E-43BD-9204-EC5766C7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8" y="2403214"/>
            <a:ext cx="3533775" cy="2981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676E3-F83A-4152-A957-5D333EBF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81" y="3372457"/>
            <a:ext cx="2108235" cy="1631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068EF3-1633-40A1-A3F6-29D01BABF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181" y="1559070"/>
            <a:ext cx="2108235" cy="15949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0C8613-A24A-477B-BEB9-2BD78EE6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181" y="5222177"/>
            <a:ext cx="2182596" cy="15949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596E42-F3CC-468A-BBEB-B1492B8C2CCF}"/>
              </a:ext>
            </a:extLst>
          </p:cNvPr>
          <p:cNvSpPr txBox="1"/>
          <p:nvPr/>
        </p:nvSpPr>
        <p:spPr>
          <a:xfrm>
            <a:off x="8856032" y="1717990"/>
            <a:ext cx="241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Weak Linear :</a:t>
            </a:r>
          </a:p>
          <a:p>
            <a:pPr algn="ctr"/>
            <a:r>
              <a:rPr lang="en-US" dirty="0"/>
              <a:t>16 Predictors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D363CE-1498-47A8-BC4A-6C73E5D13C87}"/>
              </a:ext>
            </a:extLst>
          </p:cNvPr>
          <p:cNvSpPr txBox="1"/>
          <p:nvPr/>
        </p:nvSpPr>
        <p:spPr>
          <a:xfrm>
            <a:off x="6375071" y="850394"/>
            <a:ext cx="42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Predictor-Response Relationships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470F3-90B7-4B55-B2DB-5120E0A0F49D}"/>
              </a:ext>
            </a:extLst>
          </p:cNvPr>
          <p:cNvSpPr txBox="1"/>
          <p:nvPr/>
        </p:nvSpPr>
        <p:spPr>
          <a:xfrm>
            <a:off x="8856032" y="3709211"/>
            <a:ext cx="241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Funnel Shape:</a:t>
            </a:r>
          </a:p>
          <a:p>
            <a:pPr algn="ctr"/>
            <a:r>
              <a:rPr lang="en-US" dirty="0"/>
              <a:t>9 Predictors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595B9-39C0-4E54-9295-ED7F3A10F2ED}"/>
              </a:ext>
            </a:extLst>
          </p:cNvPr>
          <p:cNvSpPr txBox="1"/>
          <p:nvPr/>
        </p:nvSpPr>
        <p:spPr>
          <a:xfrm>
            <a:off x="8970332" y="5489901"/>
            <a:ext cx="241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Observable Relationship:</a:t>
            </a:r>
          </a:p>
          <a:p>
            <a:pPr algn="ctr"/>
            <a:r>
              <a:rPr lang="en-US" dirty="0"/>
              <a:t>6 Predictors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282CD-C171-44D3-BA3E-B9EF3233CE0C}"/>
              </a:ext>
            </a:extLst>
          </p:cNvPr>
          <p:cNvSpPr txBox="1"/>
          <p:nvPr/>
        </p:nvSpPr>
        <p:spPr>
          <a:xfrm>
            <a:off x="527752" y="902859"/>
            <a:ext cx="422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97600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B997-9803-468F-9E8D-A56BB198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61" y="-419099"/>
            <a:ext cx="9905998" cy="19050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5C2EE-FC2E-43BD-9204-EC5766C7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" y="2404078"/>
            <a:ext cx="3082541" cy="26006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D363CE-1498-47A8-BC4A-6C73E5D13C87}"/>
              </a:ext>
            </a:extLst>
          </p:cNvPr>
          <p:cNvSpPr txBox="1"/>
          <p:nvPr/>
        </p:nvSpPr>
        <p:spPr>
          <a:xfrm>
            <a:off x="4101171" y="1394824"/>
            <a:ext cx="422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Age:</a:t>
            </a:r>
          </a:p>
          <a:p>
            <a:r>
              <a:rPr lang="en-US" dirty="0"/>
              <a:t>Drop 30 observations &gt; 100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282CD-C171-44D3-BA3E-B9EF3233CE0C}"/>
              </a:ext>
            </a:extLst>
          </p:cNvPr>
          <p:cNvSpPr txBox="1"/>
          <p:nvPr/>
        </p:nvSpPr>
        <p:spPr>
          <a:xfrm>
            <a:off x="296552" y="1426597"/>
            <a:ext cx="422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Variable: </a:t>
            </a:r>
          </a:p>
          <a:p>
            <a:r>
              <a:rPr lang="en-US" dirty="0"/>
              <a:t>Drop 56 observations 1.5x IQR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37F35-D0CB-4F19-9212-FA963B1B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71" y="2404078"/>
            <a:ext cx="3482510" cy="2600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6041B-51BB-4BCA-BCE0-5D7C74EEB7A3}"/>
              </a:ext>
            </a:extLst>
          </p:cNvPr>
          <p:cNvSpPr txBox="1"/>
          <p:nvPr/>
        </p:nvSpPr>
        <p:spPr>
          <a:xfrm>
            <a:off x="8331059" y="1410710"/>
            <a:ext cx="422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Household Size:</a:t>
            </a:r>
          </a:p>
          <a:p>
            <a:r>
              <a:rPr lang="en-US" dirty="0"/>
              <a:t>Drop 61 observations &lt;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F68190-FADD-487C-9FAA-0F4C2CBB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59" y="2404078"/>
            <a:ext cx="3494887" cy="26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B997-9803-468F-9E8D-A56BB198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61" y="-419099"/>
            <a:ext cx="9905998" cy="19050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282CD-C171-44D3-BA3E-B9EF3233CE0C}"/>
              </a:ext>
            </a:extLst>
          </p:cNvPr>
          <p:cNvSpPr txBox="1"/>
          <p:nvPr/>
        </p:nvSpPr>
        <p:spPr>
          <a:xfrm>
            <a:off x="285122" y="1049407"/>
            <a:ext cx="93732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Drop Variables with Null Values: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Percentage people with some college between 18 and 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Percentage of people 16 and older who are employed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Percentage of people with private insurance coverage alone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B54162-AD0C-49BC-82B8-6BE0F90712E1}"/>
              </a:ext>
            </a:extLst>
          </p:cNvPr>
          <p:cNvSpPr txBox="1"/>
          <p:nvPr/>
        </p:nvSpPr>
        <p:spPr>
          <a:xfrm>
            <a:off x="285122" y="3824923"/>
            <a:ext cx="99059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Drop Non-numeric Variables: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Binned Income</a:t>
            </a:r>
          </a:p>
        </p:txBody>
      </p:sp>
    </p:spTree>
    <p:extLst>
      <p:ext uri="{BB962C8B-B14F-4D97-AF65-F5344CB8AC3E}">
        <p14:creationId xmlns:p14="http://schemas.microsoft.com/office/powerpoint/2010/main" val="159779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B997-9803-468F-9E8D-A56BB198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61" y="-419099"/>
            <a:ext cx="9905998" cy="1905000"/>
          </a:xfrm>
        </p:spPr>
        <p:txBody>
          <a:bodyPr/>
          <a:lstStyle/>
          <a:p>
            <a:r>
              <a:rPr lang="en-US" dirty="0"/>
              <a:t>Modeling 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282CD-C171-44D3-BA3E-B9EF3233CE0C}"/>
              </a:ext>
            </a:extLst>
          </p:cNvPr>
          <p:cNvSpPr txBox="1"/>
          <p:nvPr/>
        </p:nvSpPr>
        <p:spPr>
          <a:xfrm>
            <a:off x="285122" y="1049407"/>
            <a:ext cx="9373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 on various predictors 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5AD8A2-7955-4278-AD08-EEDC37B6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7980"/>
              </p:ext>
            </p:extLst>
          </p:nvPr>
        </p:nvGraphicFramePr>
        <p:xfrm>
          <a:off x="907736" y="1841887"/>
          <a:ext cx="8128000" cy="396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5944">
                  <a:extLst>
                    <a:ext uri="{9D8B030D-6E8A-4147-A177-3AD203B41FA5}">
                      <a16:colId xmlns:a16="http://schemas.microsoft.com/office/drawing/2014/main" val="1361884453"/>
                    </a:ext>
                  </a:extLst>
                </a:gridCol>
                <a:gridCol w="2452056">
                  <a:extLst>
                    <a:ext uri="{9D8B030D-6E8A-4147-A177-3AD203B41FA5}">
                      <a16:colId xmlns:a16="http://schemas.microsoft.com/office/drawing/2014/main" val="1201990259"/>
                    </a:ext>
                  </a:extLst>
                </a:gridCol>
              </a:tblGrid>
              <a:tr h="661118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</a:p>
                    <a:p>
                      <a:r>
                        <a:rPr lang="en-US" dirty="0"/>
                        <a:t>(Variable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6511"/>
                  </a:ext>
                </a:extLst>
              </a:tr>
              <a:tr h="661118">
                <a:tc>
                  <a:txBody>
                    <a:bodyPr/>
                    <a:lstStyle/>
                    <a:p>
                      <a:r>
                        <a:rPr lang="en-US" dirty="0" err="1"/>
                        <a:t>Statsmodels</a:t>
                      </a:r>
                      <a:r>
                        <a:rPr lang="en-US" dirty="0"/>
                        <a:t> OLS  </a:t>
                      </a:r>
                    </a:p>
                    <a:p>
                      <a:r>
                        <a:rPr lang="en-US" dirty="0"/>
                        <a:t>(All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R^2 = 0.487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96549"/>
                  </a:ext>
                </a:extLst>
              </a:tr>
              <a:tr h="6611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</a:t>
                      </a:r>
                      <a:r>
                        <a:rPr lang="en-US" dirty="0"/>
                        <a:t> Linear Regression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(Significant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 = 18.3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54611"/>
                  </a:ext>
                </a:extLst>
              </a:tr>
              <a:tr h="6611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</a:t>
                      </a:r>
                      <a:r>
                        <a:rPr lang="en-US" dirty="0"/>
                        <a:t> Linear Regression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(Predictors w/Weak Linear Relations to 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RMSE = 22.5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14757"/>
                  </a:ext>
                </a:extLst>
              </a:tr>
              <a:tr h="6611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</a:t>
                      </a:r>
                      <a:r>
                        <a:rPr lang="en-US" dirty="0"/>
                        <a:t> Lasso Regression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(All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RMSE = 18.9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05877"/>
                  </a:ext>
                </a:extLst>
              </a:tr>
              <a:tr h="6611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</a:t>
                      </a:r>
                      <a:r>
                        <a:rPr lang="en-US" dirty="0"/>
                        <a:t> Rigid Regression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(All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RMSE </a:t>
                      </a:r>
                      <a:r>
                        <a:rPr lang="en-US"/>
                        <a:t>= 18.5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1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82E2-70B0-4172-B27A-F715D996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93" y="49160"/>
            <a:ext cx="9905998" cy="19050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Best Model: </a:t>
            </a:r>
            <a:r>
              <a:rPr lang="en-US" b="1" dirty="0" err="1"/>
              <a:t>SKLearn</a:t>
            </a:r>
            <a:r>
              <a:rPr lang="en-US" b="1" dirty="0"/>
              <a:t> Linear Regression</a:t>
            </a:r>
            <a:br>
              <a:rPr lang="en-US" b="1" dirty="0"/>
            </a:br>
            <a:r>
              <a:rPr lang="en-US" dirty="0"/>
              <a:t>(Significant Predictors, Test Data)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B85FF06-9A0B-46BD-9B98-FBAEBAEEB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962" y="4697370"/>
            <a:ext cx="2346008" cy="1718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8212D-9C88-4D8E-A183-C32A0929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3" y="2283972"/>
            <a:ext cx="6278995" cy="431138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A9520C9-3B80-41AD-A5DF-FEAD2D9086DF}"/>
              </a:ext>
            </a:extLst>
          </p:cNvPr>
          <p:cNvSpPr txBox="1">
            <a:spLocks/>
          </p:cNvSpPr>
          <p:nvPr/>
        </p:nvSpPr>
        <p:spPr>
          <a:xfrm>
            <a:off x="879878" y="1488787"/>
            <a:ext cx="1861353" cy="795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400" b="1" dirty="0"/>
              <a:t>Results</a:t>
            </a: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A02F76-A295-4BF3-991E-9E30E56A0B91}"/>
              </a:ext>
            </a:extLst>
          </p:cNvPr>
          <p:cNvSpPr txBox="1">
            <a:spLocks/>
          </p:cNvSpPr>
          <p:nvPr/>
        </p:nvSpPr>
        <p:spPr>
          <a:xfrm>
            <a:off x="7700962" y="1440914"/>
            <a:ext cx="2488162" cy="795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400" b="1" dirty="0"/>
              <a:t>Residual Plot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EA7A4E-84A7-4AB8-99AA-69DBB72B8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963" y="2283971"/>
            <a:ext cx="2346008" cy="15509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5670AFD-5109-4AB7-9AFA-97EF23EAB64A}"/>
              </a:ext>
            </a:extLst>
          </p:cNvPr>
          <p:cNvSpPr txBox="1">
            <a:spLocks/>
          </p:cNvSpPr>
          <p:nvPr/>
        </p:nvSpPr>
        <p:spPr>
          <a:xfrm>
            <a:off x="7734466" y="3910188"/>
            <a:ext cx="2666833" cy="795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400" b="1" dirty="0"/>
              <a:t>Influence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16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82E2-70B0-4172-B27A-F715D996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93" y="49160"/>
            <a:ext cx="9905998" cy="99283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A3D89-230E-4B87-BE88-F68E18FAF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18" y="995225"/>
            <a:ext cx="4059319" cy="144248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Can socio-economic variable be used to predict cancer death rates in the United States?</a:t>
            </a:r>
          </a:p>
          <a:p>
            <a:pPr marL="0" indent="0" algn="just">
              <a:buNone/>
            </a:pPr>
            <a:r>
              <a:rPr lang="en-US" sz="2000" dirty="0"/>
              <a:t>               F-statistic = 148 &gt; 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A2F09D0-92AA-4C78-912D-B09E0B3FC82D}"/>
              </a:ext>
            </a:extLst>
          </p:cNvPr>
          <p:cNvSpPr txBox="1">
            <a:spLocks/>
          </p:cNvSpPr>
          <p:nvPr/>
        </p:nvSpPr>
        <p:spPr>
          <a:xfrm>
            <a:off x="459518" y="3090530"/>
            <a:ext cx="4505887" cy="144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group of socio-economic variables has the greatest impact?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AC66D-A929-471F-A744-37A64F686A59}"/>
              </a:ext>
            </a:extLst>
          </p:cNvPr>
          <p:cNvSpPr txBox="1"/>
          <p:nvPr/>
        </p:nvSpPr>
        <p:spPr>
          <a:xfrm>
            <a:off x="6096000" y="995225"/>
            <a:ext cx="4718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socio-economic variables are positively related to cancer death rates and which socio-economic variables are negatively related to cancer death rates?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04FA3-9CD1-41BC-99B8-8039D9BD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6" y="4023786"/>
            <a:ext cx="2228850" cy="2324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2D611C-0FFB-416C-B27E-3931F7F1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97" y="2232798"/>
            <a:ext cx="26003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03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270</TotalTime>
  <Words>417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Project 1:  Cancer Deathrate prediction using Linear Regression </vt:lpstr>
      <vt:lpstr>Introduction</vt:lpstr>
      <vt:lpstr>Data set</vt:lpstr>
      <vt:lpstr>Exploratory data analysis</vt:lpstr>
      <vt:lpstr>Data Cleaning</vt:lpstr>
      <vt:lpstr>Feature Engineering</vt:lpstr>
      <vt:lpstr>Modeling methodology</vt:lpstr>
      <vt:lpstr>Best Model: SKLearn Linear Regression (Significant Predictors, Test Data)</vt:lpstr>
      <vt:lpstr>Research Questions:</vt:lpstr>
      <vt:lpstr>Conclusions/Takeaways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Cancer Deathrate prediction using Linear Regression</dc:title>
  <dc:creator>Barker French</dc:creator>
  <cp:lastModifiedBy>Barker French</cp:lastModifiedBy>
  <cp:revision>19</cp:revision>
  <dcterms:created xsi:type="dcterms:W3CDTF">2020-10-12T20:03:32Z</dcterms:created>
  <dcterms:modified xsi:type="dcterms:W3CDTF">2020-10-13T01:34:07Z</dcterms:modified>
</cp:coreProperties>
</file>