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78"/>
  </p:notesMasterIdLst>
  <p:sldIdLst>
    <p:sldId id="258" r:id="rId3"/>
    <p:sldId id="259" r:id="rId4"/>
    <p:sldId id="260" r:id="rId5"/>
    <p:sldId id="261" r:id="rId6"/>
    <p:sldId id="266" r:id="rId7"/>
    <p:sldId id="262" r:id="rId8"/>
    <p:sldId id="263" r:id="rId9"/>
    <p:sldId id="267" r:id="rId10"/>
    <p:sldId id="268" r:id="rId11"/>
    <p:sldId id="269" r:id="rId12"/>
    <p:sldId id="270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90" r:id="rId24"/>
    <p:sldId id="291" r:id="rId25"/>
    <p:sldId id="292" r:id="rId26"/>
    <p:sldId id="293" r:id="rId27"/>
    <p:sldId id="318" r:id="rId28"/>
    <p:sldId id="319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05" r:id="rId70"/>
    <p:sldId id="306" r:id="rId71"/>
    <p:sldId id="307" r:id="rId72"/>
    <p:sldId id="314" r:id="rId73"/>
    <p:sldId id="315" r:id="rId74"/>
    <p:sldId id="316" r:id="rId75"/>
    <p:sldId id="317" r:id="rId76"/>
    <p:sldId id="310" r:id="rId7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512" y="108"/>
      </p:cViewPr>
      <p:guideLst>
        <p:guide orient="horz" pos="212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28</a:t>
            </a:fld>
            <a:endParaRPr lang="en-US" altLang="zh-CN" sz="1200" dirty="0"/>
          </a:p>
        </p:txBody>
      </p:sp>
      <p:sp>
        <p:nvSpPr>
          <p:cNvPr id="10752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752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0035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15715" name="文本占位符 10035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43</a:t>
            </a:fld>
            <a:endParaRPr lang="en-US" altLang="zh-CN" sz="1200" dirty="0"/>
          </a:p>
        </p:txBody>
      </p:sp>
      <p:sp>
        <p:nvSpPr>
          <p:cNvPr id="116739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1674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8601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8547" name="文本占位符 86018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8601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8547" name="文本占位符 86018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8806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09571" name="文本占位符 88066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9011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10595" name="文本占位符 90114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9216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11619" name="文本占位符 9216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幻灯片图像占位符 9420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12643" name="文本占位符 94210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9625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13667" name="文本占位符 96258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幻灯片图像占位符 9830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114691" name="文本占位符 98306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3B9E12-D713-419B-889E-D660925DF86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BD2100-D182-412B-BF32-CA8F36F831B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B15FF2-CA30-45FB-A9E1-078B1F0C188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E176B0-7630-4869-9551-C27D641FDA3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6B5FC3-09A5-4BD1-939C-E87F2A72433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AE1E04-0BE5-4679-B562-5F22363B908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BAB248-4183-4C38-9C0E-C4F015589DE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CB4FB36-8252-4857-8435-23104CD3E21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E48769-7A80-437B-B6E8-D74CB17D189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2CD185-A55D-45BB-B276-A63B981F36F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6D84175-05F8-498C-BC73-5C3DCA21C8F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3D72BA7-9F0C-4856-B8B0-99208F15E3E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75CD64-699C-4243-B866-FBD0EFA7617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2222FA-C71C-4F04-B715-400C129EA89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849E906-0107-47F3-8FA1-CD3F9BE46B6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1BD641-4A7B-48AC-859C-FF59954E11A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0D2ECC7-A4D7-46A2-A255-44969AFFBC8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F8C0E0-6AE3-4002-B2B5-0C4B8DE84D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4651FA2-2C76-43F4-8487-8B754ACDE68F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410A6AA-1B98-42A3-9DFB-422811C9B8B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67194D-9B9E-4CFF-B51A-3DA5A5A2AEE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0F14E4-1A8B-4B07-A796-44C04AFDBDE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4800" y="0"/>
            <a:ext cx="4495800" cy="304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10000" cy="49704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49704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28771A-ECC9-4996-B8CC-2FAE5DE0988E}" type="datetimeFigureOut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2025/5/29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605E60-7DE0-48B7-BC2D-8FD4116428D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456300" y="1555200"/>
            <a:ext cx="3924808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2025/5/29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456300" y="608400"/>
            <a:ext cx="82269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456300" y="1490400"/>
            <a:ext cx="82269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33CCC5-59EF-410A-B3C1-64AEA94202B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2025/5/29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3F39E3-F04A-4FAD-95BB-08F7B72229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image" Target="../media/image55.wmf"/><Relationship Id="rId18" Type="http://schemas.openxmlformats.org/officeDocument/2006/relationships/oleObject" Target="../embeddings/oleObject62.bin"/><Relationship Id="rId3" Type="http://schemas.openxmlformats.org/officeDocument/2006/relationships/tags" Target="../tags/tag65.xml"/><Relationship Id="rId21" Type="http://schemas.openxmlformats.org/officeDocument/2006/relationships/image" Target="../media/image57.wmf"/><Relationship Id="rId7" Type="http://schemas.openxmlformats.org/officeDocument/2006/relationships/tags" Target="../tags/tag69.xml"/><Relationship Id="rId12" Type="http://schemas.openxmlformats.org/officeDocument/2006/relationships/oleObject" Target="../embeddings/oleObject59.bin"/><Relationship Id="rId17" Type="http://schemas.openxmlformats.org/officeDocument/2006/relationships/image" Target="../media/image3.wmf"/><Relationship Id="rId2" Type="http://schemas.openxmlformats.org/officeDocument/2006/relationships/tags" Target="../tags/tag64.xml"/><Relationship Id="rId16" Type="http://schemas.openxmlformats.org/officeDocument/2006/relationships/oleObject" Target="../embeddings/oleObject61.bin"/><Relationship Id="rId20" Type="http://schemas.openxmlformats.org/officeDocument/2006/relationships/oleObject" Target="../embeddings/oleObject63.bin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image" Target="../media/image54.wmf"/><Relationship Id="rId5" Type="http://schemas.openxmlformats.org/officeDocument/2006/relationships/tags" Target="../tags/tag67.xml"/><Relationship Id="rId15" Type="http://schemas.openxmlformats.org/officeDocument/2006/relationships/image" Target="../media/image2.wmf"/><Relationship Id="rId10" Type="http://schemas.openxmlformats.org/officeDocument/2006/relationships/oleObject" Target="../embeddings/oleObject58.bin"/><Relationship Id="rId19" Type="http://schemas.openxmlformats.org/officeDocument/2006/relationships/image" Target="../media/image56.wmf"/><Relationship Id="rId4" Type="http://schemas.openxmlformats.org/officeDocument/2006/relationships/tags" Target="../tags/tag66.xml"/><Relationship Id="rId9" Type="http://schemas.openxmlformats.org/officeDocument/2006/relationships/slideLayout" Target="../slideLayouts/slideLayout7.xml"/><Relationship Id="rId14" Type="http://schemas.openxmlformats.org/officeDocument/2006/relationships/oleObject" Target="../embeddings/oleObject6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6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8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slideLayout" Target="../slideLayouts/slideLayout7.xml"/><Relationship Id="rId18" Type="http://schemas.openxmlformats.org/officeDocument/2006/relationships/oleObject" Target="../embeddings/oleObject72.bin"/><Relationship Id="rId26" Type="http://schemas.openxmlformats.org/officeDocument/2006/relationships/image" Target="../media/image73.wmf"/><Relationship Id="rId3" Type="http://schemas.openxmlformats.org/officeDocument/2006/relationships/tags" Target="../tags/tag73.xml"/><Relationship Id="rId21" Type="http://schemas.openxmlformats.org/officeDocument/2006/relationships/oleObject" Target="../embeddings/oleObject74.bin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image" Target="../media/image69.wmf"/><Relationship Id="rId25" Type="http://schemas.openxmlformats.org/officeDocument/2006/relationships/oleObject" Target="../embeddings/oleObject76.bin"/><Relationship Id="rId2" Type="http://schemas.openxmlformats.org/officeDocument/2006/relationships/tags" Target="../tags/tag72.xml"/><Relationship Id="rId16" Type="http://schemas.openxmlformats.org/officeDocument/2006/relationships/oleObject" Target="../embeddings/oleObject71.bin"/><Relationship Id="rId20" Type="http://schemas.openxmlformats.org/officeDocument/2006/relationships/image" Target="../media/image70.wmf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24" Type="http://schemas.openxmlformats.org/officeDocument/2006/relationships/image" Target="../media/image72.wmf"/><Relationship Id="rId5" Type="http://schemas.openxmlformats.org/officeDocument/2006/relationships/tags" Target="../tags/tag75.xml"/><Relationship Id="rId15" Type="http://schemas.openxmlformats.org/officeDocument/2006/relationships/image" Target="../media/image68.wmf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74.wmf"/><Relationship Id="rId10" Type="http://schemas.openxmlformats.org/officeDocument/2006/relationships/tags" Target="../tags/tag80.xml"/><Relationship Id="rId19" Type="http://schemas.openxmlformats.org/officeDocument/2006/relationships/oleObject" Target="../embeddings/oleObject73.bin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oleObject" Target="../embeddings/oleObject70.bin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7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7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wmf"/><Relationship Id="rId4" Type="http://schemas.openxmlformats.org/officeDocument/2006/relationships/oleObject" Target="../embeddings/oleObject7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84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5" Type="http://schemas.openxmlformats.org/officeDocument/2006/relationships/image" Target="../media/image89.wmf"/><Relationship Id="rId4" Type="http://schemas.openxmlformats.org/officeDocument/2006/relationships/oleObject" Target="../embeddings/oleObject8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5.wmf"/><Relationship Id="rId18" Type="http://schemas.openxmlformats.org/officeDocument/2006/relationships/oleObject" Target="../embeddings/oleObject95.bin"/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97.wmf"/><Relationship Id="rId2" Type="http://schemas.openxmlformats.org/officeDocument/2006/relationships/oleObject" Target="../embeddings/oleObject87.bin"/><Relationship Id="rId16" Type="http://schemas.openxmlformats.org/officeDocument/2006/relationships/oleObject" Target="../embeddings/oleObject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5" Type="http://schemas.openxmlformats.org/officeDocument/2006/relationships/image" Target="../media/image96.wmf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88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9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9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5.wmf"/><Relationship Id="rId4" Type="http://schemas.openxmlformats.org/officeDocument/2006/relationships/image" Target="../media/image102.emf"/><Relationship Id="rId9" Type="http://schemas.openxmlformats.org/officeDocument/2006/relationships/oleObject" Target="../embeddings/oleObject10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image" Target="../media/image106.wmf"/><Relationship Id="rId7" Type="http://schemas.openxmlformats.org/officeDocument/2006/relationships/image" Target="../media/image108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0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9.wmf"/><Relationship Id="rId21" Type="http://schemas.openxmlformats.org/officeDocument/2006/relationships/image" Target="../media/image17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5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5.wmf"/><Relationship Id="rId5" Type="http://schemas.openxmlformats.org/officeDocument/2006/relationships/image" Target="../media/image10.wmf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image" Target="../media/image110.wmf"/><Relationship Id="rId7" Type="http://schemas.openxmlformats.org/officeDocument/2006/relationships/image" Target="../media/image112.w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1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7.png"/><Relationship Id="rId7" Type="http://schemas.openxmlformats.org/officeDocument/2006/relationships/image" Target="../media/image12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119.png"/><Relationship Id="rId10" Type="http://schemas.openxmlformats.org/officeDocument/2006/relationships/image" Target="../media/image122.emf"/><Relationship Id="rId4" Type="http://schemas.openxmlformats.org/officeDocument/2006/relationships/image" Target="../media/image118.png"/><Relationship Id="rId9" Type="http://schemas.openxmlformats.org/officeDocument/2006/relationships/oleObject" Target="../embeddings/oleObject11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oleObject" Target="../embeddings/oleObject117.bin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23.wmf"/><Relationship Id="rId9" Type="http://schemas.openxmlformats.org/officeDocument/2006/relationships/image" Target="../media/image12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3" Type="http://schemas.openxmlformats.org/officeDocument/2006/relationships/oleObject" Target="../embeddings/oleObject120.bin"/><Relationship Id="rId7" Type="http://schemas.openxmlformats.org/officeDocument/2006/relationships/image" Target="../media/image1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7.wmf"/><Relationship Id="rId9" Type="http://schemas.openxmlformats.org/officeDocument/2006/relationships/image" Target="../media/image12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oleObject" Target="../embeddings/oleObject122.bin"/><Relationship Id="rId7" Type="http://schemas.openxmlformats.org/officeDocument/2006/relationships/image" Target="../media/image1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30.wmf"/><Relationship Id="rId9" Type="http://schemas.openxmlformats.org/officeDocument/2006/relationships/image" Target="../media/image126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oleObject" Target="../embeddings/oleObject125.bin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33.emf"/><Relationship Id="rId9" Type="http://schemas.openxmlformats.org/officeDocument/2006/relationships/image" Target="../media/image126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oleObject" Target="../embeddings/oleObject127.bin"/><Relationship Id="rId7" Type="http://schemas.openxmlformats.org/officeDocument/2006/relationships/image" Target="../media/image1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36.emf"/><Relationship Id="rId9" Type="http://schemas.openxmlformats.org/officeDocument/2006/relationships/image" Target="../media/image12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oleObject" Target="../embeddings/oleObject130.bin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39.wmf"/><Relationship Id="rId9" Type="http://schemas.openxmlformats.org/officeDocument/2006/relationships/image" Target="../media/image12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13" Type="http://schemas.openxmlformats.org/officeDocument/2006/relationships/image" Target="../media/image147.wmf"/><Relationship Id="rId18" Type="http://schemas.openxmlformats.org/officeDocument/2006/relationships/oleObject" Target="../embeddings/oleObject141.bin"/><Relationship Id="rId3" Type="http://schemas.openxmlformats.org/officeDocument/2006/relationships/image" Target="../media/image142.wmf"/><Relationship Id="rId21" Type="http://schemas.openxmlformats.org/officeDocument/2006/relationships/image" Target="../media/image151.wmf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49.wmf"/><Relationship Id="rId2" Type="http://schemas.openxmlformats.org/officeDocument/2006/relationships/oleObject" Target="../embeddings/oleObject133.bin"/><Relationship Id="rId16" Type="http://schemas.openxmlformats.org/officeDocument/2006/relationships/oleObject" Target="../embeddings/oleObject140.bin"/><Relationship Id="rId20" Type="http://schemas.openxmlformats.org/officeDocument/2006/relationships/oleObject" Target="../embeddings/oleObject14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5.bin"/><Relationship Id="rId11" Type="http://schemas.openxmlformats.org/officeDocument/2006/relationships/image" Target="../media/image146.wmf"/><Relationship Id="rId5" Type="http://schemas.openxmlformats.org/officeDocument/2006/relationships/image" Target="../media/image143.wmf"/><Relationship Id="rId15" Type="http://schemas.openxmlformats.org/officeDocument/2006/relationships/image" Target="../media/image148.wmf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50.wmf"/><Relationship Id="rId4" Type="http://schemas.openxmlformats.org/officeDocument/2006/relationships/oleObject" Target="../embeddings/oleObject134.bin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39.bin"/><Relationship Id="rId22" Type="http://schemas.openxmlformats.org/officeDocument/2006/relationships/oleObject" Target="../embeddings/oleObject14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2" Type="http://schemas.openxmlformats.org/officeDocument/2006/relationships/oleObject" Target="../embeddings/oleObject144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6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48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64.wmf"/><Relationship Id="rId18" Type="http://schemas.openxmlformats.org/officeDocument/2006/relationships/oleObject" Target="../embeddings/oleObject158.bin"/><Relationship Id="rId3" Type="http://schemas.openxmlformats.org/officeDocument/2006/relationships/image" Target="../media/image159.wmf"/><Relationship Id="rId7" Type="http://schemas.openxmlformats.org/officeDocument/2006/relationships/image" Target="../media/image161.w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166.wmf"/><Relationship Id="rId2" Type="http://schemas.openxmlformats.org/officeDocument/2006/relationships/oleObject" Target="../embeddings/oleObject150.bin"/><Relationship Id="rId16" Type="http://schemas.openxmlformats.org/officeDocument/2006/relationships/oleObject" Target="../embeddings/oleObject15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63.wmf"/><Relationship Id="rId5" Type="http://schemas.openxmlformats.org/officeDocument/2006/relationships/image" Target="../media/image160.wmf"/><Relationship Id="rId15" Type="http://schemas.openxmlformats.org/officeDocument/2006/relationships/image" Target="../media/image165.wmf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167.w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62.wmf"/><Relationship Id="rId14" Type="http://schemas.openxmlformats.org/officeDocument/2006/relationships/oleObject" Target="../embeddings/oleObject15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64.wmf"/><Relationship Id="rId3" Type="http://schemas.openxmlformats.org/officeDocument/2006/relationships/image" Target="../media/image168.wmf"/><Relationship Id="rId7" Type="http://schemas.openxmlformats.org/officeDocument/2006/relationships/image" Target="../media/image170.w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166.wmf"/><Relationship Id="rId2" Type="http://schemas.openxmlformats.org/officeDocument/2006/relationships/oleObject" Target="../embeddings/oleObject159.bin"/><Relationship Id="rId16" Type="http://schemas.openxmlformats.org/officeDocument/2006/relationships/oleObject" Target="../embeddings/oleObject157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72.wmf"/><Relationship Id="rId5" Type="http://schemas.openxmlformats.org/officeDocument/2006/relationships/image" Target="../media/image169.wmf"/><Relationship Id="rId15" Type="http://schemas.openxmlformats.org/officeDocument/2006/relationships/image" Target="../media/image173.wmf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71.wmf"/><Relationship Id="rId14" Type="http://schemas.openxmlformats.org/officeDocument/2006/relationships/oleObject" Target="../embeddings/oleObject164.bin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9.wmf"/><Relationship Id="rId18" Type="http://schemas.openxmlformats.org/officeDocument/2006/relationships/oleObject" Target="../embeddings/oleObject173.bin"/><Relationship Id="rId26" Type="http://schemas.openxmlformats.org/officeDocument/2006/relationships/oleObject" Target="../embeddings/oleObject177.bin"/><Relationship Id="rId39" Type="http://schemas.openxmlformats.org/officeDocument/2006/relationships/image" Target="../media/image192.wmf"/><Relationship Id="rId21" Type="http://schemas.openxmlformats.org/officeDocument/2006/relationships/image" Target="../media/image183.wmf"/><Relationship Id="rId34" Type="http://schemas.openxmlformats.org/officeDocument/2006/relationships/oleObject" Target="../embeddings/oleObject181.bin"/><Relationship Id="rId42" Type="http://schemas.openxmlformats.org/officeDocument/2006/relationships/oleObject" Target="../embeddings/oleObject185.bin"/><Relationship Id="rId47" Type="http://schemas.openxmlformats.org/officeDocument/2006/relationships/image" Target="../media/image196.wmf"/><Relationship Id="rId7" Type="http://schemas.openxmlformats.org/officeDocument/2006/relationships/image" Target="../media/image176.wmf"/><Relationship Id="rId2" Type="http://schemas.openxmlformats.org/officeDocument/2006/relationships/oleObject" Target="../embeddings/oleObject165.bin"/><Relationship Id="rId16" Type="http://schemas.openxmlformats.org/officeDocument/2006/relationships/oleObject" Target="../embeddings/oleObject172.bin"/><Relationship Id="rId29" Type="http://schemas.openxmlformats.org/officeDocument/2006/relationships/image" Target="../media/image187.wmf"/><Relationship Id="rId11" Type="http://schemas.openxmlformats.org/officeDocument/2006/relationships/image" Target="../media/image178.wmf"/><Relationship Id="rId24" Type="http://schemas.openxmlformats.org/officeDocument/2006/relationships/oleObject" Target="../embeddings/oleObject176.bin"/><Relationship Id="rId32" Type="http://schemas.openxmlformats.org/officeDocument/2006/relationships/oleObject" Target="../embeddings/oleObject180.bin"/><Relationship Id="rId37" Type="http://schemas.openxmlformats.org/officeDocument/2006/relationships/image" Target="../media/image191.wmf"/><Relationship Id="rId40" Type="http://schemas.openxmlformats.org/officeDocument/2006/relationships/oleObject" Target="../embeddings/oleObject184.bin"/><Relationship Id="rId45" Type="http://schemas.openxmlformats.org/officeDocument/2006/relationships/image" Target="../media/image195.wmf"/><Relationship Id="rId5" Type="http://schemas.openxmlformats.org/officeDocument/2006/relationships/image" Target="../media/image175.wmf"/><Relationship Id="rId15" Type="http://schemas.openxmlformats.org/officeDocument/2006/relationships/image" Target="../media/image180.wmf"/><Relationship Id="rId23" Type="http://schemas.openxmlformats.org/officeDocument/2006/relationships/image" Target="../media/image184.wmf"/><Relationship Id="rId28" Type="http://schemas.openxmlformats.org/officeDocument/2006/relationships/oleObject" Target="../embeddings/oleObject178.bin"/><Relationship Id="rId36" Type="http://schemas.openxmlformats.org/officeDocument/2006/relationships/oleObject" Target="../embeddings/oleObject182.bin"/><Relationship Id="rId49" Type="http://schemas.openxmlformats.org/officeDocument/2006/relationships/image" Target="../media/image197.wmf"/><Relationship Id="rId10" Type="http://schemas.openxmlformats.org/officeDocument/2006/relationships/oleObject" Target="../embeddings/oleObject169.bin"/><Relationship Id="rId19" Type="http://schemas.openxmlformats.org/officeDocument/2006/relationships/image" Target="../media/image182.wmf"/><Relationship Id="rId31" Type="http://schemas.openxmlformats.org/officeDocument/2006/relationships/image" Target="../media/image188.wmf"/><Relationship Id="rId44" Type="http://schemas.openxmlformats.org/officeDocument/2006/relationships/oleObject" Target="../embeddings/oleObject186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77.wmf"/><Relationship Id="rId14" Type="http://schemas.openxmlformats.org/officeDocument/2006/relationships/oleObject" Target="../embeddings/oleObject171.bin"/><Relationship Id="rId22" Type="http://schemas.openxmlformats.org/officeDocument/2006/relationships/oleObject" Target="../embeddings/oleObject175.bin"/><Relationship Id="rId27" Type="http://schemas.openxmlformats.org/officeDocument/2006/relationships/image" Target="../media/image186.wmf"/><Relationship Id="rId30" Type="http://schemas.openxmlformats.org/officeDocument/2006/relationships/oleObject" Target="../embeddings/oleObject179.bin"/><Relationship Id="rId35" Type="http://schemas.openxmlformats.org/officeDocument/2006/relationships/image" Target="../media/image190.wmf"/><Relationship Id="rId43" Type="http://schemas.openxmlformats.org/officeDocument/2006/relationships/image" Target="../media/image194.wmf"/><Relationship Id="rId48" Type="http://schemas.openxmlformats.org/officeDocument/2006/relationships/oleObject" Target="../embeddings/oleObject188.bin"/><Relationship Id="rId8" Type="http://schemas.openxmlformats.org/officeDocument/2006/relationships/oleObject" Target="../embeddings/oleObject168.bin"/><Relationship Id="rId3" Type="http://schemas.openxmlformats.org/officeDocument/2006/relationships/image" Target="../media/image174.w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81.wmf"/><Relationship Id="rId25" Type="http://schemas.openxmlformats.org/officeDocument/2006/relationships/image" Target="../media/image185.wmf"/><Relationship Id="rId33" Type="http://schemas.openxmlformats.org/officeDocument/2006/relationships/image" Target="../media/image189.wmf"/><Relationship Id="rId38" Type="http://schemas.openxmlformats.org/officeDocument/2006/relationships/oleObject" Target="../embeddings/oleObject183.bin"/><Relationship Id="rId46" Type="http://schemas.openxmlformats.org/officeDocument/2006/relationships/oleObject" Target="../embeddings/oleObject187.bin"/><Relationship Id="rId20" Type="http://schemas.openxmlformats.org/officeDocument/2006/relationships/oleObject" Target="../embeddings/oleObject174.bin"/><Relationship Id="rId41" Type="http://schemas.openxmlformats.org/officeDocument/2006/relationships/image" Target="../media/image193.w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67.bin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8.wmf"/><Relationship Id="rId18" Type="http://schemas.openxmlformats.org/officeDocument/2006/relationships/oleObject" Target="../embeddings/oleObject197.bin"/><Relationship Id="rId26" Type="http://schemas.openxmlformats.org/officeDocument/2006/relationships/oleObject" Target="../embeddings/oleObject201.bin"/><Relationship Id="rId21" Type="http://schemas.openxmlformats.org/officeDocument/2006/relationships/image" Target="../media/image202.wmf"/><Relationship Id="rId34" Type="http://schemas.openxmlformats.org/officeDocument/2006/relationships/oleObject" Target="../embeddings/oleObject204.bin"/><Relationship Id="rId7" Type="http://schemas.openxmlformats.org/officeDocument/2006/relationships/image" Target="../media/image184.wmf"/><Relationship Id="rId12" Type="http://schemas.openxmlformats.org/officeDocument/2006/relationships/oleObject" Target="../embeddings/oleObject194.bin"/><Relationship Id="rId17" Type="http://schemas.openxmlformats.org/officeDocument/2006/relationships/image" Target="../media/image189.wmf"/><Relationship Id="rId25" Type="http://schemas.openxmlformats.org/officeDocument/2006/relationships/image" Target="../media/image192.wmf"/><Relationship Id="rId33" Type="http://schemas.openxmlformats.org/officeDocument/2006/relationships/image" Target="../media/image197.wmf"/><Relationship Id="rId2" Type="http://schemas.openxmlformats.org/officeDocument/2006/relationships/oleObject" Target="../embeddings/oleObject189.bin"/><Relationship Id="rId16" Type="http://schemas.openxmlformats.org/officeDocument/2006/relationships/oleObject" Target="../embeddings/oleObject196.bin"/><Relationship Id="rId20" Type="http://schemas.openxmlformats.org/officeDocument/2006/relationships/oleObject" Target="../embeddings/oleObject198.bin"/><Relationship Id="rId29" Type="http://schemas.openxmlformats.org/officeDocument/2006/relationships/image" Target="../media/image195.w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200.wmf"/><Relationship Id="rId24" Type="http://schemas.openxmlformats.org/officeDocument/2006/relationships/oleObject" Target="../embeddings/oleObject200.bin"/><Relationship Id="rId32" Type="http://schemas.openxmlformats.org/officeDocument/2006/relationships/oleObject" Target="../embeddings/oleObject188.bin"/><Relationship Id="rId37" Type="http://schemas.openxmlformats.org/officeDocument/2006/relationships/image" Target="../media/image178.wmf"/><Relationship Id="rId5" Type="http://schemas.openxmlformats.org/officeDocument/2006/relationships/image" Target="../media/image198.wmf"/><Relationship Id="rId15" Type="http://schemas.openxmlformats.org/officeDocument/2006/relationships/image" Target="../media/image187.wmf"/><Relationship Id="rId23" Type="http://schemas.openxmlformats.org/officeDocument/2006/relationships/image" Target="../media/image193.wmf"/><Relationship Id="rId28" Type="http://schemas.openxmlformats.org/officeDocument/2006/relationships/oleObject" Target="../embeddings/oleObject202.bin"/><Relationship Id="rId36" Type="http://schemas.openxmlformats.org/officeDocument/2006/relationships/oleObject" Target="../embeddings/oleObject205.bin"/><Relationship Id="rId10" Type="http://schemas.openxmlformats.org/officeDocument/2006/relationships/oleObject" Target="../embeddings/oleObject193.bin"/><Relationship Id="rId19" Type="http://schemas.openxmlformats.org/officeDocument/2006/relationships/image" Target="../media/image201.wmf"/><Relationship Id="rId31" Type="http://schemas.openxmlformats.org/officeDocument/2006/relationships/image" Target="../media/image196.wmf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99.wmf"/><Relationship Id="rId14" Type="http://schemas.openxmlformats.org/officeDocument/2006/relationships/oleObject" Target="../embeddings/oleObject195.bin"/><Relationship Id="rId22" Type="http://schemas.openxmlformats.org/officeDocument/2006/relationships/oleObject" Target="../embeddings/oleObject199.bin"/><Relationship Id="rId27" Type="http://schemas.openxmlformats.org/officeDocument/2006/relationships/image" Target="../media/image194.wmf"/><Relationship Id="rId30" Type="http://schemas.openxmlformats.org/officeDocument/2006/relationships/oleObject" Target="../embeddings/oleObject203.bin"/><Relationship Id="rId35" Type="http://schemas.openxmlformats.org/officeDocument/2006/relationships/image" Target="../media/image174.wmf"/><Relationship Id="rId8" Type="http://schemas.openxmlformats.org/officeDocument/2006/relationships/oleObject" Target="../embeddings/oleObject192.bin"/><Relationship Id="rId3" Type="http://schemas.openxmlformats.org/officeDocument/2006/relationships/image" Target="../media/image182.wmf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9.wmf"/><Relationship Id="rId18" Type="http://schemas.openxmlformats.org/officeDocument/2006/relationships/oleObject" Target="../embeddings/oleObject214.bin"/><Relationship Id="rId26" Type="http://schemas.openxmlformats.org/officeDocument/2006/relationships/oleObject" Target="../embeddings/oleObject218.bin"/><Relationship Id="rId39" Type="http://schemas.openxmlformats.org/officeDocument/2006/relationships/image" Target="../media/image187.wmf"/><Relationship Id="rId21" Type="http://schemas.openxmlformats.org/officeDocument/2006/relationships/image" Target="../media/image210.wmf"/><Relationship Id="rId34" Type="http://schemas.openxmlformats.org/officeDocument/2006/relationships/oleObject" Target="../embeddings/oleObject222.bin"/><Relationship Id="rId42" Type="http://schemas.openxmlformats.org/officeDocument/2006/relationships/oleObject" Target="../embeddings/oleObject226.bin"/><Relationship Id="rId47" Type="http://schemas.openxmlformats.org/officeDocument/2006/relationships/image" Target="../media/image195.wmf"/><Relationship Id="rId50" Type="http://schemas.openxmlformats.org/officeDocument/2006/relationships/oleObject" Target="../embeddings/oleObject230.bin"/><Relationship Id="rId7" Type="http://schemas.openxmlformats.org/officeDocument/2006/relationships/image" Target="../media/image204.wmf"/><Relationship Id="rId2" Type="http://schemas.openxmlformats.org/officeDocument/2006/relationships/oleObject" Target="../embeddings/oleObject206.bin"/><Relationship Id="rId16" Type="http://schemas.openxmlformats.org/officeDocument/2006/relationships/oleObject" Target="../embeddings/oleObject213.bin"/><Relationship Id="rId29" Type="http://schemas.openxmlformats.org/officeDocument/2006/relationships/image" Target="../media/image182.wmf"/><Relationship Id="rId11" Type="http://schemas.openxmlformats.org/officeDocument/2006/relationships/image" Target="../media/image206.wmf"/><Relationship Id="rId24" Type="http://schemas.openxmlformats.org/officeDocument/2006/relationships/oleObject" Target="../embeddings/oleObject217.bin"/><Relationship Id="rId32" Type="http://schemas.openxmlformats.org/officeDocument/2006/relationships/oleObject" Target="../embeddings/oleObject221.bin"/><Relationship Id="rId37" Type="http://schemas.openxmlformats.org/officeDocument/2006/relationships/image" Target="../media/image215.wmf"/><Relationship Id="rId40" Type="http://schemas.openxmlformats.org/officeDocument/2006/relationships/oleObject" Target="../embeddings/oleObject225.bin"/><Relationship Id="rId45" Type="http://schemas.openxmlformats.org/officeDocument/2006/relationships/image" Target="../media/image194.wmf"/><Relationship Id="rId5" Type="http://schemas.openxmlformats.org/officeDocument/2006/relationships/image" Target="../media/image203.wmf"/><Relationship Id="rId15" Type="http://schemas.openxmlformats.org/officeDocument/2006/relationships/image" Target="../media/image207.wmf"/><Relationship Id="rId23" Type="http://schemas.openxmlformats.org/officeDocument/2006/relationships/image" Target="../media/image192.wmf"/><Relationship Id="rId28" Type="http://schemas.openxmlformats.org/officeDocument/2006/relationships/oleObject" Target="../embeddings/oleObject219.bin"/><Relationship Id="rId36" Type="http://schemas.openxmlformats.org/officeDocument/2006/relationships/oleObject" Target="../embeddings/oleObject223.bin"/><Relationship Id="rId49" Type="http://schemas.openxmlformats.org/officeDocument/2006/relationships/image" Target="../media/image196.wmf"/><Relationship Id="rId10" Type="http://schemas.openxmlformats.org/officeDocument/2006/relationships/oleObject" Target="../embeddings/oleObject210.bin"/><Relationship Id="rId19" Type="http://schemas.openxmlformats.org/officeDocument/2006/relationships/image" Target="../media/image209.wmf"/><Relationship Id="rId31" Type="http://schemas.openxmlformats.org/officeDocument/2006/relationships/image" Target="../media/image213.wmf"/><Relationship Id="rId44" Type="http://schemas.openxmlformats.org/officeDocument/2006/relationships/oleObject" Target="../embeddings/oleObject227.bin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205.wmf"/><Relationship Id="rId14" Type="http://schemas.openxmlformats.org/officeDocument/2006/relationships/oleObject" Target="../embeddings/oleObject212.bin"/><Relationship Id="rId22" Type="http://schemas.openxmlformats.org/officeDocument/2006/relationships/oleObject" Target="../embeddings/oleObject216.bin"/><Relationship Id="rId27" Type="http://schemas.openxmlformats.org/officeDocument/2006/relationships/image" Target="../media/image212.wmf"/><Relationship Id="rId30" Type="http://schemas.openxmlformats.org/officeDocument/2006/relationships/oleObject" Target="../embeddings/oleObject220.bin"/><Relationship Id="rId35" Type="http://schemas.openxmlformats.org/officeDocument/2006/relationships/image" Target="../media/image214.wmf"/><Relationship Id="rId43" Type="http://schemas.openxmlformats.org/officeDocument/2006/relationships/image" Target="../media/image189.wmf"/><Relationship Id="rId48" Type="http://schemas.openxmlformats.org/officeDocument/2006/relationships/oleObject" Target="../embeddings/oleObject229.bin"/><Relationship Id="rId8" Type="http://schemas.openxmlformats.org/officeDocument/2006/relationships/oleObject" Target="../embeddings/oleObject209.bin"/><Relationship Id="rId51" Type="http://schemas.openxmlformats.org/officeDocument/2006/relationships/image" Target="../media/image197.wmf"/><Relationship Id="rId3" Type="http://schemas.openxmlformats.org/officeDocument/2006/relationships/image" Target="../media/image174.wmf"/><Relationship Id="rId12" Type="http://schemas.openxmlformats.org/officeDocument/2006/relationships/oleObject" Target="../embeddings/oleObject211.bin"/><Relationship Id="rId17" Type="http://schemas.openxmlformats.org/officeDocument/2006/relationships/image" Target="../media/image208.wmf"/><Relationship Id="rId25" Type="http://schemas.openxmlformats.org/officeDocument/2006/relationships/image" Target="../media/image211.wmf"/><Relationship Id="rId33" Type="http://schemas.openxmlformats.org/officeDocument/2006/relationships/image" Target="../media/image184.wmf"/><Relationship Id="rId38" Type="http://schemas.openxmlformats.org/officeDocument/2006/relationships/oleObject" Target="../embeddings/oleObject224.bin"/><Relationship Id="rId46" Type="http://schemas.openxmlformats.org/officeDocument/2006/relationships/oleObject" Target="../embeddings/oleObject228.bin"/><Relationship Id="rId20" Type="http://schemas.openxmlformats.org/officeDocument/2006/relationships/oleObject" Target="../embeddings/oleObject215.bin"/><Relationship Id="rId41" Type="http://schemas.openxmlformats.org/officeDocument/2006/relationships/image" Target="../media/image188.w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0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5.wmf"/><Relationship Id="rId3" Type="http://schemas.openxmlformats.org/officeDocument/2006/relationships/image" Target="../media/image20.e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6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4.wmf"/><Relationship Id="rId5" Type="http://schemas.openxmlformats.org/officeDocument/2006/relationships/image" Target="../media/image21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3.wmf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9.wmf"/><Relationship Id="rId18" Type="http://schemas.openxmlformats.org/officeDocument/2006/relationships/oleObject" Target="../embeddings/oleObject239.bin"/><Relationship Id="rId26" Type="http://schemas.openxmlformats.org/officeDocument/2006/relationships/oleObject" Target="../embeddings/oleObject243.bin"/><Relationship Id="rId21" Type="http://schemas.openxmlformats.org/officeDocument/2006/relationships/image" Target="../media/image182.wmf"/><Relationship Id="rId34" Type="http://schemas.openxmlformats.org/officeDocument/2006/relationships/oleObject" Target="../embeddings/oleObject244.bin"/><Relationship Id="rId7" Type="http://schemas.openxmlformats.org/officeDocument/2006/relationships/image" Target="../media/image187.wmf"/><Relationship Id="rId12" Type="http://schemas.openxmlformats.org/officeDocument/2006/relationships/oleObject" Target="../embeddings/oleObject236.bin"/><Relationship Id="rId17" Type="http://schemas.openxmlformats.org/officeDocument/2006/relationships/image" Target="../media/image192.wmf"/><Relationship Id="rId25" Type="http://schemas.openxmlformats.org/officeDocument/2006/relationships/image" Target="../media/image184.wmf"/><Relationship Id="rId33" Type="http://schemas.openxmlformats.org/officeDocument/2006/relationships/image" Target="../media/image197.wmf"/><Relationship Id="rId2" Type="http://schemas.openxmlformats.org/officeDocument/2006/relationships/oleObject" Target="../embeddings/oleObject231.bin"/><Relationship Id="rId16" Type="http://schemas.openxmlformats.org/officeDocument/2006/relationships/oleObject" Target="../embeddings/oleObject238.bin"/><Relationship Id="rId20" Type="http://schemas.openxmlformats.org/officeDocument/2006/relationships/oleObject" Target="../embeddings/oleObject240.bin"/><Relationship Id="rId29" Type="http://schemas.openxmlformats.org/officeDocument/2006/relationships/image" Target="../media/image195.w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218.wmf"/><Relationship Id="rId24" Type="http://schemas.openxmlformats.org/officeDocument/2006/relationships/oleObject" Target="../embeddings/oleObject242.bin"/><Relationship Id="rId32" Type="http://schemas.openxmlformats.org/officeDocument/2006/relationships/oleObject" Target="../embeddings/oleObject230.bin"/><Relationship Id="rId37" Type="http://schemas.openxmlformats.org/officeDocument/2006/relationships/image" Target="../media/image206.wmf"/><Relationship Id="rId5" Type="http://schemas.openxmlformats.org/officeDocument/2006/relationships/image" Target="../media/image217.wmf"/><Relationship Id="rId15" Type="http://schemas.openxmlformats.org/officeDocument/2006/relationships/image" Target="../media/image220.wmf"/><Relationship Id="rId23" Type="http://schemas.openxmlformats.org/officeDocument/2006/relationships/image" Target="../media/image221.wmf"/><Relationship Id="rId28" Type="http://schemas.openxmlformats.org/officeDocument/2006/relationships/oleObject" Target="../embeddings/oleObject228.bin"/><Relationship Id="rId36" Type="http://schemas.openxmlformats.org/officeDocument/2006/relationships/oleObject" Target="../embeddings/oleObject245.bin"/><Relationship Id="rId10" Type="http://schemas.openxmlformats.org/officeDocument/2006/relationships/oleObject" Target="../embeddings/oleObject235.bin"/><Relationship Id="rId19" Type="http://schemas.openxmlformats.org/officeDocument/2006/relationships/image" Target="../media/image188.wmf"/><Relationship Id="rId31" Type="http://schemas.openxmlformats.org/officeDocument/2006/relationships/image" Target="../media/image196.wmf"/><Relationship Id="rId4" Type="http://schemas.openxmlformats.org/officeDocument/2006/relationships/oleObject" Target="../embeddings/oleObject232.bin"/><Relationship Id="rId9" Type="http://schemas.openxmlformats.org/officeDocument/2006/relationships/image" Target="../media/image189.wmf"/><Relationship Id="rId14" Type="http://schemas.openxmlformats.org/officeDocument/2006/relationships/oleObject" Target="../embeddings/oleObject237.bin"/><Relationship Id="rId22" Type="http://schemas.openxmlformats.org/officeDocument/2006/relationships/oleObject" Target="../embeddings/oleObject241.bin"/><Relationship Id="rId27" Type="http://schemas.openxmlformats.org/officeDocument/2006/relationships/image" Target="../media/image194.wmf"/><Relationship Id="rId30" Type="http://schemas.openxmlformats.org/officeDocument/2006/relationships/oleObject" Target="../embeddings/oleObject229.bin"/><Relationship Id="rId35" Type="http://schemas.openxmlformats.org/officeDocument/2006/relationships/image" Target="../media/image174.wmf"/><Relationship Id="rId8" Type="http://schemas.openxmlformats.org/officeDocument/2006/relationships/oleObject" Target="../embeddings/oleObject234.bin"/><Relationship Id="rId3" Type="http://schemas.openxmlformats.org/officeDocument/2006/relationships/image" Target="../media/image216.wmf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7.wmf"/><Relationship Id="rId18" Type="http://schemas.openxmlformats.org/officeDocument/2006/relationships/oleObject" Target="../embeddings/oleObject254.bin"/><Relationship Id="rId26" Type="http://schemas.openxmlformats.org/officeDocument/2006/relationships/oleObject" Target="../embeddings/oleObject258.bin"/><Relationship Id="rId39" Type="http://schemas.openxmlformats.org/officeDocument/2006/relationships/image" Target="../media/image240.wmf"/><Relationship Id="rId21" Type="http://schemas.openxmlformats.org/officeDocument/2006/relationships/image" Target="../media/image231.wmf"/><Relationship Id="rId34" Type="http://schemas.openxmlformats.org/officeDocument/2006/relationships/oleObject" Target="../embeddings/oleObject262.bin"/><Relationship Id="rId42" Type="http://schemas.openxmlformats.org/officeDocument/2006/relationships/oleObject" Target="../embeddings/oleObject266.bin"/><Relationship Id="rId47" Type="http://schemas.openxmlformats.org/officeDocument/2006/relationships/image" Target="../media/image244.wmf"/><Relationship Id="rId50" Type="http://schemas.openxmlformats.org/officeDocument/2006/relationships/oleObject" Target="../embeddings/oleObject270.bin"/><Relationship Id="rId55" Type="http://schemas.openxmlformats.org/officeDocument/2006/relationships/image" Target="../media/image248.wmf"/><Relationship Id="rId7" Type="http://schemas.openxmlformats.org/officeDocument/2006/relationships/image" Target="../media/image224.wmf"/><Relationship Id="rId2" Type="http://schemas.openxmlformats.org/officeDocument/2006/relationships/oleObject" Target="../embeddings/oleObject246.bin"/><Relationship Id="rId16" Type="http://schemas.openxmlformats.org/officeDocument/2006/relationships/oleObject" Target="../embeddings/oleObject253.bin"/><Relationship Id="rId29" Type="http://schemas.openxmlformats.org/officeDocument/2006/relationships/image" Target="../media/image235.wmf"/><Relationship Id="rId11" Type="http://schemas.openxmlformats.org/officeDocument/2006/relationships/image" Target="../media/image226.wmf"/><Relationship Id="rId24" Type="http://schemas.openxmlformats.org/officeDocument/2006/relationships/oleObject" Target="../embeddings/oleObject257.bin"/><Relationship Id="rId32" Type="http://schemas.openxmlformats.org/officeDocument/2006/relationships/oleObject" Target="../embeddings/oleObject261.bin"/><Relationship Id="rId37" Type="http://schemas.openxmlformats.org/officeDocument/2006/relationships/image" Target="../media/image239.wmf"/><Relationship Id="rId40" Type="http://schemas.openxmlformats.org/officeDocument/2006/relationships/oleObject" Target="../embeddings/oleObject265.bin"/><Relationship Id="rId45" Type="http://schemas.openxmlformats.org/officeDocument/2006/relationships/image" Target="../media/image243.wmf"/><Relationship Id="rId53" Type="http://schemas.openxmlformats.org/officeDocument/2006/relationships/image" Target="../media/image247.wmf"/><Relationship Id="rId58" Type="http://schemas.openxmlformats.org/officeDocument/2006/relationships/oleObject" Target="../embeddings/oleObject274.bin"/><Relationship Id="rId5" Type="http://schemas.openxmlformats.org/officeDocument/2006/relationships/image" Target="../media/image223.wmf"/><Relationship Id="rId19" Type="http://schemas.openxmlformats.org/officeDocument/2006/relationships/image" Target="../media/image230.wmf"/><Relationship Id="rId4" Type="http://schemas.openxmlformats.org/officeDocument/2006/relationships/oleObject" Target="../embeddings/oleObject247.bin"/><Relationship Id="rId9" Type="http://schemas.openxmlformats.org/officeDocument/2006/relationships/image" Target="../media/image225.wmf"/><Relationship Id="rId14" Type="http://schemas.openxmlformats.org/officeDocument/2006/relationships/oleObject" Target="../embeddings/oleObject252.bin"/><Relationship Id="rId22" Type="http://schemas.openxmlformats.org/officeDocument/2006/relationships/oleObject" Target="../embeddings/oleObject256.bin"/><Relationship Id="rId27" Type="http://schemas.openxmlformats.org/officeDocument/2006/relationships/image" Target="../media/image234.wmf"/><Relationship Id="rId30" Type="http://schemas.openxmlformats.org/officeDocument/2006/relationships/oleObject" Target="../embeddings/oleObject260.bin"/><Relationship Id="rId35" Type="http://schemas.openxmlformats.org/officeDocument/2006/relationships/image" Target="../media/image238.wmf"/><Relationship Id="rId43" Type="http://schemas.openxmlformats.org/officeDocument/2006/relationships/image" Target="../media/image242.wmf"/><Relationship Id="rId48" Type="http://schemas.openxmlformats.org/officeDocument/2006/relationships/oleObject" Target="../embeddings/oleObject269.bin"/><Relationship Id="rId56" Type="http://schemas.openxmlformats.org/officeDocument/2006/relationships/oleObject" Target="../embeddings/oleObject273.bin"/><Relationship Id="rId8" Type="http://schemas.openxmlformats.org/officeDocument/2006/relationships/oleObject" Target="../embeddings/oleObject249.bin"/><Relationship Id="rId51" Type="http://schemas.openxmlformats.org/officeDocument/2006/relationships/image" Target="../media/image246.wmf"/><Relationship Id="rId3" Type="http://schemas.openxmlformats.org/officeDocument/2006/relationships/image" Target="../media/image222.wmf"/><Relationship Id="rId12" Type="http://schemas.openxmlformats.org/officeDocument/2006/relationships/oleObject" Target="../embeddings/oleObject251.bin"/><Relationship Id="rId17" Type="http://schemas.openxmlformats.org/officeDocument/2006/relationships/image" Target="../media/image229.wmf"/><Relationship Id="rId25" Type="http://schemas.openxmlformats.org/officeDocument/2006/relationships/image" Target="../media/image233.wmf"/><Relationship Id="rId33" Type="http://schemas.openxmlformats.org/officeDocument/2006/relationships/image" Target="../media/image237.wmf"/><Relationship Id="rId38" Type="http://schemas.openxmlformats.org/officeDocument/2006/relationships/oleObject" Target="../embeddings/oleObject264.bin"/><Relationship Id="rId46" Type="http://schemas.openxmlformats.org/officeDocument/2006/relationships/oleObject" Target="../embeddings/oleObject268.bin"/><Relationship Id="rId20" Type="http://schemas.openxmlformats.org/officeDocument/2006/relationships/oleObject" Target="../embeddings/oleObject255.bin"/><Relationship Id="rId41" Type="http://schemas.openxmlformats.org/officeDocument/2006/relationships/image" Target="../media/image241.wmf"/><Relationship Id="rId54" Type="http://schemas.openxmlformats.org/officeDocument/2006/relationships/oleObject" Target="../embeddings/oleObject272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48.bin"/><Relationship Id="rId15" Type="http://schemas.openxmlformats.org/officeDocument/2006/relationships/image" Target="../media/image228.wmf"/><Relationship Id="rId23" Type="http://schemas.openxmlformats.org/officeDocument/2006/relationships/image" Target="../media/image232.wmf"/><Relationship Id="rId28" Type="http://schemas.openxmlformats.org/officeDocument/2006/relationships/oleObject" Target="../embeddings/oleObject259.bin"/><Relationship Id="rId36" Type="http://schemas.openxmlformats.org/officeDocument/2006/relationships/oleObject" Target="../embeddings/oleObject263.bin"/><Relationship Id="rId49" Type="http://schemas.openxmlformats.org/officeDocument/2006/relationships/image" Target="../media/image245.wmf"/><Relationship Id="rId57" Type="http://schemas.openxmlformats.org/officeDocument/2006/relationships/image" Target="../media/image249.wmf"/><Relationship Id="rId10" Type="http://schemas.openxmlformats.org/officeDocument/2006/relationships/oleObject" Target="../embeddings/oleObject250.bin"/><Relationship Id="rId31" Type="http://schemas.openxmlformats.org/officeDocument/2006/relationships/image" Target="../media/image236.wmf"/><Relationship Id="rId44" Type="http://schemas.openxmlformats.org/officeDocument/2006/relationships/oleObject" Target="../embeddings/oleObject267.bin"/><Relationship Id="rId52" Type="http://schemas.openxmlformats.org/officeDocument/2006/relationships/oleObject" Target="../embeddings/oleObject271.bin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3.wmf"/><Relationship Id="rId18" Type="http://schemas.openxmlformats.org/officeDocument/2006/relationships/oleObject" Target="../embeddings/oleObject283.bin"/><Relationship Id="rId26" Type="http://schemas.openxmlformats.org/officeDocument/2006/relationships/oleObject" Target="../embeddings/oleObject286.bin"/><Relationship Id="rId39" Type="http://schemas.openxmlformats.org/officeDocument/2006/relationships/image" Target="../media/image262.wmf"/><Relationship Id="rId21" Type="http://schemas.openxmlformats.org/officeDocument/2006/relationships/image" Target="../media/image257.wmf"/><Relationship Id="rId34" Type="http://schemas.openxmlformats.org/officeDocument/2006/relationships/oleObject" Target="../embeddings/oleObject290.bin"/><Relationship Id="rId42" Type="http://schemas.openxmlformats.org/officeDocument/2006/relationships/oleObject" Target="../embeddings/oleObject295.bin"/><Relationship Id="rId47" Type="http://schemas.openxmlformats.org/officeDocument/2006/relationships/image" Target="../media/image266.wmf"/><Relationship Id="rId50" Type="http://schemas.openxmlformats.org/officeDocument/2006/relationships/oleObject" Target="../embeddings/oleObject299.bin"/><Relationship Id="rId7" Type="http://schemas.openxmlformats.org/officeDocument/2006/relationships/image" Target="../media/image228.wmf"/><Relationship Id="rId2" Type="http://schemas.openxmlformats.org/officeDocument/2006/relationships/oleObject" Target="../embeddings/oleObject275.bin"/><Relationship Id="rId16" Type="http://schemas.openxmlformats.org/officeDocument/2006/relationships/oleObject" Target="../embeddings/oleObject282.bin"/><Relationship Id="rId29" Type="http://schemas.openxmlformats.org/officeDocument/2006/relationships/image" Target="../media/image259.wmf"/><Relationship Id="rId11" Type="http://schemas.openxmlformats.org/officeDocument/2006/relationships/image" Target="../media/image252.wmf"/><Relationship Id="rId24" Type="http://schemas.openxmlformats.org/officeDocument/2006/relationships/oleObject" Target="../embeddings/oleObject271.bin"/><Relationship Id="rId32" Type="http://schemas.openxmlformats.org/officeDocument/2006/relationships/oleObject" Target="../embeddings/oleObject289.bin"/><Relationship Id="rId37" Type="http://schemas.openxmlformats.org/officeDocument/2006/relationships/oleObject" Target="../embeddings/oleObject292.bin"/><Relationship Id="rId40" Type="http://schemas.openxmlformats.org/officeDocument/2006/relationships/oleObject" Target="../embeddings/oleObject294.bin"/><Relationship Id="rId45" Type="http://schemas.openxmlformats.org/officeDocument/2006/relationships/image" Target="../media/image265.wmf"/><Relationship Id="rId53" Type="http://schemas.openxmlformats.org/officeDocument/2006/relationships/image" Target="../media/image269.wmf"/><Relationship Id="rId5" Type="http://schemas.openxmlformats.org/officeDocument/2006/relationships/image" Target="../media/image250.wmf"/><Relationship Id="rId10" Type="http://schemas.openxmlformats.org/officeDocument/2006/relationships/oleObject" Target="../embeddings/oleObject279.bin"/><Relationship Id="rId19" Type="http://schemas.openxmlformats.org/officeDocument/2006/relationships/image" Target="../media/image256.wmf"/><Relationship Id="rId31" Type="http://schemas.openxmlformats.org/officeDocument/2006/relationships/image" Target="../media/image237.wmf"/><Relationship Id="rId44" Type="http://schemas.openxmlformats.org/officeDocument/2006/relationships/oleObject" Target="../embeddings/oleObject296.bin"/><Relationship Id="rId52" Type="http://schemas.openxmlformats.org/officeDocument/2006/relationships/oleObject" Target="../embeddings/oleObject300.bin"/><Relationship Id="rId4" Type="http://schemas.openxmlformats.org/officeDocument/2006/relationships/oleObject" Target="../embeddings/oleObject276.bin"/><Relationship Id="rId9" Type="http://schemas.openxmlformats.org/officeDocument/2006/relationships/image" Target="../media/image251.wmf"/><Relationship Id="rId14" Type="http://schemas.openxmlformats.org/officeDocument/2006/relationships/oleObject" Target="../embeddings/oleObject281.bin"/><Relationship Id="rId22" Type="http://schemas.openxmlformats.org/officeDocument/2006/relationships/oleObject" Target="../embeddings/oleObject285.bin"/><Relationship Id="rId27" Type="http://schemas.openxmlformats.org/officeDocument/2006/relationships/image" Target="../media/image258.wmf"/><Relationship Id="rId30" Type="http://schemas.openxmlformats.org/officeDocument/2006/relationships/oleObject" Target="../embeddings/oleObject288.bin"/><Relationship Id="rId35" Type="http://schemas.openxmlformats.org/officeDocument/2006/relationships/image" Target="../media/image261.wmf"/><Relationship Id="rId43" Type="http://schemas.openxmlformats.org/officeDocument/2006/relationships/image" Target="../media/image264.wmf"/><Relationship Id="rId48" Type="http://schemas.openxmlformats.org/officeDocument/2006/relationships/oleObject" Target="../embeddings/oleObject298.bin"/><Relationship Id="rId8" Type="http://schemas.openxmlformats.org/officeDocument/2006/relationships/oleObject" Target="../embeddings/oleObject278.bin"/><Relationship Id="rId51" Type="http://schemas.openxmlformats.org/officeDocument/2006/relationships/image" Target="../media/image268.wmf"/><Relationship Id="rId3" Type="http://schemas.openxmlformats.org/officeDocument/2006/relationships/image" Target="../media/image226.wmf"/><Relationship Id="rId12" Type="http://schemas.openxmlformats.org/officeDocument/2006/relationships/oleObject" Target="../embeddings/oleObject280.bin"/><Relationship Id="rId17" Type="http://schemas.openxmlformats.org/officeDocument/2006/relationships/image" Target="../media/image255.wmf"/><Relationship Id="rId25" Type="http://schemas.openxmlformats.org/officeDocument/2006/relationships/image" Target="../media/image247.wmf"/><Relationship Id="rId33" Type="http://schemas.openxmlformats.org/officeDocument/2006/relationships/image" Target="../media/image260.wmf"/><Relationship Id="rId38" Type="http://schemas.openxmlformats.org/officeDocument/2006/relationships/oleObject" Target="../embeddings/oleObject293.bin"/><Relationship Id="rId46" Type="http://schemas.openxmlformats.org/officeDocument/2006/relationships/oleObject" Target="../embeddings/oleObject297.bin"/><Relationship Id="rId20" Type="http://schemas.openxmlformats.org/officeDocument/2006/relationships/oleObject" Target="../embeddings/oleObject284.bin"/><Relationship Id="rId41" Type="http://schemas.openxmlformats.org/officeDocument/2006/relationships/image" Target="../media/image263.w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277.bin"/><Relationship Id="rId15" Type="http://schemas.openxmlformats.org/officeDocument/2006/relationships/image" Target="../media/image254.wmf"/><Relationship Id="rId23" Type="http://schemas.openxmlformats.org/officeDocument/2006/relationships/image" Target="../media/image244.wmf"/><Relationship Id="rId28" Type="http://schemas.openxmlformats.org/officeDocument/2006/relationships/oleObject" Target="../embeddings/oleObject287.bin"/><Relationship Id="rId36" Type="http://schemas.openxmlformats.org/officeDocument/2006/relationships/oleObject" Target="../embeddings/oleObject291.bin"/><Relationship Id="rId49" Type="http://schemas.openxmlformats.org/officeDocument/2006/relationships/image" Target="../media/image26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4.bin"/><Relationship Id="rId13" Type="http://schemas.openxmlformats.org/officeDocument/2006/relationships/image" Target="../media/image263.wmf"/><Relationship Id="rId18" Type="http://schemas.openxmlformats.org/officeDocument/2006/relationships/oleObject" Target="../embeddings/oleObject309.bin"/><Relationship Id="rId3" Type="http://schemas.openxmlformats.org/officeDocument/2006/relationships/image" Target="../media/image270.wmf"/><Relationship Id="rId21" Type="http://schemas.openxmlformats.org/officeDocument/2006/relationships/image" Target="../media/image265.wmf"/><Relationship Id="rId7" Type="http://schemas.openxmlformats.org/officeDocument/2006/relationships/image" Target="../media/image254.wmf"/><Relationship Id="rId12" Type="http://schemas.openxmlformats.org/officeDocument/2006/relationships/oleObject" Target="../embeddings/oleObject306.bin"/><Relationship Id="rId17" Type="http://schemas.openxmlformats.org/officeDocument/2006/relationships/image" Target="../media/image247.wmf"/><Relationship Id="rId25" Type="http://schemas.openxmlformats.org/officeDocument/2006/relationships/image" Target="../media/image266.wmf"/><Relationship Id="rId2" Type="http://schemas.openxmlformats.org/officeDocument/2006/relationships/oleObject" Target="../embeddings/oleObject301.bin"/><Relationship Id="rId16" Type="http://schemas.openxmlformats.org/officeDocument/2006/relationships/oleObject" Target="../embeddings/oleObject308.bin"/><Relationship Id="rId20" Type="http://schemas.openxmlformats.org/officeDocument/2006/relationships/oleObject" Target="../embeddings/oleObject310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03.bin"/><Relationship Id="rId11" Type="http://schemas.openxmlformats.org/officeDocument/2006/relationships/image" Target="../media/image262.wmf"/><Relationship Id="rId24" Type="http://schemas.openxmlformats.org/officeDocument/2006/relationships/oleObject" Target="../embeddings/oleObject312.bin"/><Relationship Id="rId5" Type="http://schemas.openxmlformats.org/officeDocument/2006/relationships/image" Target="../media/image226.wmf"/><Relationship Id="rId15" Type="http://schemas.openxmlformats.org/officeDocument/2006/relationships/image" Target="../media/image244.wmf"/><Relationship Id="rId23" Type="http://schemas.openxmlformats.org/officeDocument/2006/relationships/image" Target="../media/image237.wmf"/><Relationship Id="rId10" Type="http://schemas.openxmlformats.org/officeDocument/2006/relationships/oleObject" Target="../embeddings/oleObject305.bin"/><Relationship Id="rId19" Type="http://schemas.openxmlformats.org/officeDocument/2006/relationships/image" Target="../media/image264.wmf"/><Relationship Id="rId4" Type="http://schemas.openxmlformats.org/officeDocument/2006/relationships/oleObject" Target="../embeddings/oleObject302.bin"/><Relationship Id="rId9" Type="http://schemas.openxmlformats.org/officeDocument/2006/relationships/image" Target="../media/image228.wmf"/><Relationship Id="rId14" Type="http://schemas.openxmlformats.org/officeDocument/2006/relationships/oleObject" Target="../embeddings/oleObject307.bin"/><Relationship Id="rId22" Type="http://schemas.openxmlformats.org/officeDocument/2006/relationships/oleObject" Target="../embeddings/oleObject31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2" Type="http://schemas.openxmlformats.org/officeDocument/2006/relationships/oleObject" Target="../embeddings/oleObject313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314.bin"/><Relationship Id="rId4" Type="http://schemas.openxmlformats.org/officeDocument/2006/relationships/image" Target="../media/image27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13" Type="http://schemas.openxmlformats.org/officeDocument/2006/relationships/image" Target="../media/image272.wmf"/><Relationship Id="rId3" Type="http://schemas.openxmlformats.org/officeDocument/2006/relationships/oleObject" Target="../embeddings/oleObject315.bin"/><Relationship Id="rId7" Type="http://schemas.openxmlformats.org/officeDocument/2006/relationships/oleObject" Target="../embeddings/oleObject317.bin"/><Relationship Id="rId12" Type="http://schemas.openxmlformats.org/officeDocument/2006/relationships/oleObject" Target="../embeddings/oleObject319.bin"/><Relationship Id="rId2" Type="http://schemas.openxmlformats.org/officeDocument/2006/relationships/image" Target="../media/image27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5.wmf"/><Relationship Id="rId11" Type="http://schemas.openxmlformats.org/officeDocument/2006/relationships/image" Target="../media/image271.png"/><Relationship Id="rId5" Type="http://schemas.openxmlformats.org/officeDocument/2006/relationships/oleObject" Target="../embeddings/oleObject316.bin"/><Relationship Id="rId10" Type="http://schemas.openxmlformats.org/officeDocument/2006/relationships/image" Target="../media/image277.wmf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318.bin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1.wmf"/><Relationship Id="rId18" Type="http://schemas.openxmlformats.org/officeDocument/2006/relationships/oleObject" Target="../embeddings/oleObject328.bin"/><Relationship Id="rId26" Type="http://schemas.openxmlformats.org/officeDocument/2006/relationships/oleObject" Target="../embeddings/oleObject332.bin"/><Relationship Id="rId39" Type="http://schemas.openxmlformats.org/officeDocument/2006/relationships/image" Target="../media/image280.wmf"/><Relationship Id="rId21" Type="http://schemas.openxmlformats.org/officeDocument/2006/relationships/image" Target="../media/image246.wmf"/><Relationship Id="rId34" Type="http://schemas.openxmlformats.org/officeDocument/2006/relationships/oleObject" Target="../embeddings/oleObject336.bin"/><Relationship Id="rId7" Type="http://schemas.openxmlformats.org/officeDocument/2006/relationships/image" Target="../media/image228.wmf"/><Relationship Id="rId12" Type="http://schemas.openxmlformats.org/officeDocument/2006/relationships/oleObject" Target="../embeddings/oleObject325.bin"/><Relationship Id="rId17" Type="http://schemas.openxmlformats.org/officeDocument/2006/relationships/image" Target="../media/image247.wmf"/><Relationship Id="rId25" Type="http://schemas.openxmlformats.org/officeDocument/2006/relationships/image" Target="../media/image268.wmf"/><Relationship Id="rId33" Type="http://schemas.openxmlformats.org/officeDocument/2006/relationships/image" Target="../media/image249.wmf"/><Relationship Id="rId38" Type="http://schemas.openxmlformats.org/officeDocument/2006/relationships/oleObject" Target="../embeddings/oleObject338.bin"/><Relationship Id="rId2" Type="http://schemas.openxmlformats.org/officeDocument/2006/relationships/oleObject" Target="../embeddings/oleObject320.bin"/><Relationship Id="rId16" Type="http://schemas.openxmlformats.org/officeDocument/2006/relationships/oleObject" Target="../embeddings/oleObject327.bin"/><Relationship Id="rId20" Type="http://schemas.openxmlformats.org/officeDocument/2006/relationships/oleObject" Target="../embeddings/oleObject329.bin"/><Relationship Id="rId29" Type="http://schemas.openxmlformats.org/officeDocument/2006/relationships/image" Target="../media/image269.wmf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22.bin"/><Relationship Id="rId11" Type="http://schemas.openxmlformats.org/officeDocument/2006/relationships/image" Target="../media/image260.wmf"/><Relationship Id="rId24" Type="http://schemas.openxmlformats.org/officeDocument/2006/relationships/oleObject" Target="../embeddings/oleObject331.bin"/><Relationship Id="rId32" Type="http://schemas.openxmlformats.org/officeDocument/2006/relationships/oleObject" Target="../embeddings/oleObject335.bin"/><Relationship Id="rId37" Type="http://schemas.openxmlformats.org/officeDocument/2006/relationships/image" Target="../media/image279.wmf"/><Relationship Id="rId5" Type="http://schemas.openxmlformats.org/officeDocument/2006/relationships/image" Target="../media/image252.wmf"/><Relationship Id="rId15" Type="http://schemas.openxmlformats.org/officeDocument/2006/relationships/image" Target="../media/image244.wmf"/><Relationship Id="rId23" Type="http://schemas.openxmlformats.org/officeDocument/2006/relationships/image" Target="../media/image267.wmf"/><Relationship Id="rId28" Type="http://schemas.openxmlformats.org/officeDocument/2006/relationships/oleObject" Target="../embeddings/oleObject333.bin"/><Relationship Id="rId36" Type="http://schemas.openxmlformats.org/officeDocument/2006/relationships/oleObject" Target="../embeddings/oleObject337.bin"/><Relationship Id="rId10" Type="http://schemas.openxmlformats.org/officeDocument/2006/relationships/oleObject" Target="../embeddings/oleObject324.bin"/><Relationship Id="rId19" Type="http://schemas.openxmlformats.org/officeDocument/2006/relationships/image" Target="../media/image245.wmf"/><Relationship Id="rId31" Type="http://schemas.openxmlformats.org/officeDocument/2006/relationships/image" Target="../media/image248.wmf"/><Relationship Id="rId4" Type="http://schemas.openxmlformats.org/officeDocument/2006/relationships/oleObject" Target="../embeddings/oleObject321.bin"/><Relationship Id="rId9" Type="http://schemas.openxmlformats.org/officeDocument/2006/relationships/image" Target="../media/image230.wmf"/><Relationship Id="rId14" Type="http://schemas.openxmlformats.org/officeDocument/2006/relationships/oleObject" Target="../embeddings/oleObject326.bin"/><Relationship Id="rId22" Type="http://schemas.openxmlformats.org/officeDocument/2006/relationships/oleObject" Target="../embeddings/oleObject330.bin"/><Relationship Id="rId27" Type="http://schemas.openxmlformats.org/officeDocument/2006/relationships/image" Target="../media/image237.wmf"/><Relationship Id="rId30" Type="http://schemas.openxmlformats.org/officeDocument/2006/relationships/oleObject" Target="../embeddings/oleObject334.bin"/><Relationship Id="rId35" Type="http://schemas.openxmlformats.org/officeDocument/2006/relationships/image" Target="../media/image278.wmf"/><Relationship Id="rId8" Type="http://schemas.openxmlformats.org/officeDocument/2006/relationships/oleObject" Target="../embeddings/oleObject323.bin"/><Relationship Id="rId3" Type="http://schemas.openxmlformats.org/officeDocument/2006/relationships/image" Target="../media/image226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1.bin"/><Relationship Id="rId13" Type="http://schemas.openxmlformats.org/officeDocument/2006/relationships/image" Target="../media/image285.wmf"/><Relationship Id="rId3" Type="http://schemas.openxmlformats.org/officeDocument/2006/relationships/image" Target="../media/image278.wmf"/><Relationship Id="rId7" Type="http://schemas.openxmlformats.org/officeDocument/2006/relationships/image" Target="../media/image282.wmf"/><Relationship Id="rId12" Type="http://schemas.openxmlformats.org/officeDocument/2006/relationships/oleObject" Target="../embeddings/oleObject343.bin"/><Relationship Id="rId17" Type="http://schemas.openxmlformats.org/officeDocument/2006/relationships/image" Target="../media/image287.wmf"/><Relationship Id="rId2" Type="http://schemas.openxmlformats.org/officeDocument/2006/relationships/oleObject" Target="../embeddings/oleObject336.bin"/><Relationship Id="rId16" Type="http://schemas.openxmlformats.org/officeDocument/2006/relationships/oleObject" Target="../embeddings/oleObject345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40.bin"/><Relationship Id="rId11" Type="http://schemas.openxmlformats.org/officeDocument/2006/relationships/image" Target="../media/image284.wmf"/><Relationship Id="rId5" Type="http://schemas.openxmlformats.org/officeDocument/2006/relationships/image" Target="../media/image281.wmf"/><Relationship Id="rId15" Type="http://schemas.openxmlformats.org/officeDocument/2006/relationships/image" Target="../media/image286.wmf"/><Relationship Id="rId10" Type="http://schemas.openxmlformats.org/officeDocument/2006/relationships/oleObject" Target="../embeddings/oleObject342.bin"/><Relationship Id="rId4" Type="http://schemas.openxmlformats.org/officeDocument/2006/relationships/oleObject" Target="../embeddings/oleObject339.bin"/><Relationship Id="rId9" Type="http://schemas.openxmlformats.org/officeDocument/2006/relationships/image" Target="../media/image283.wmf"/><Relationship Id="rId14" Type="http://schemas.openxmlformats.org/officeDocument/2006/relationships/oleObject" Target="../embeddings/oleObject34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emf"/><Relationship Id="rId2" Type="http://schemas.openxmlformats.org/officeDocument/2006/relationships/oleObject" Target="../embeddings/oleObject346.bin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0.bin"/><Relationship Id="rId3" Type="http://schemas.openxmlformats.org/officeDocument/2006/relationships/image" Target="../media/image289.wmf"/><Relationship Id="rId7" Type="http://schemas.openxmlformats.org/officeDocument/2006/relationships/image" Target="../media/image291.emf"/><Relationship Id="rId2" Type="http://schemas.openxmlformats.org/officeDocument/2006/relationships/oleObject" Target="../embeddings/oleObject3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9.bin"/><Relationship Id="rId5" Type="http://schemas.openxmlformats.org/officeDocument/2006/relationships/image" Target="../media/image290.emf"/><Relationship Id="rId4" Type="http://schemas.openxmlformats.org/officeDocument/2006/relationships/oleObject" Target="../embeddings/oleObject348.bin"/><Relationship Id="rId9" Type="http://schemas.openxmlformats.org/officeDocument/2006/relationships/image" Target="../media/image29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3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294.png"/><Relationship Id="rId4" Type="http://schemas.openxmlformats.org/officeDocument/2006/relationships/image" Target="../media/image29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wmf"/><Relationship Id="rId2" Type="http://schemas.openxmlformats.org/officeDocument/2006/relationships/oleObject" Target="../embeddings/oleObject35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6.wmf"/><Relationship Id="rId4" Type="http://schemas.openxmlformats.org/officeDocument/2006/relationships/oleObject" Target="../embeddings/oleObject352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7.wmf"/><Relationship Id="rId2" Type="http://schemas.openxmlformats.org/officeDocument/2006/relationships/oleObject" Target="../embeddings/oleObject35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9.wmf"/><Relationship Id="rId5" Type="http://schemas.openxmlformats.org/officeDocument/2006/relationships/oleObject" Target="../embeddings/oleObject354.bin"/><Relationship Id="rId4" Type="http://schemas.openxmlformats.org/officeDocument/2006/relationships/image" Target="../media/image29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emf"/><Relationship Id="rId2" Type="http://schemas.openxmlformats.org/officeDocument/2006/relationships/oleObject" Target="../embeddings/oleObject355.bin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9.bin"/><Relationship Id="rId3" Type="http://schemas.openxmlformats.org/officeDocument/2006/relationships/image" Target="../media/image295.wmf"/><Relationship Id="rId7" Type="http://schemas.openxmlformats.org/officeDocument/2006/relationships/image" Target="../media/image302.wmf"/><Relationship Id="rId2" Type="http://schemas.openxmlformats.org/officeDocument/2006/relationships/oleObject" Target="../embeddings/oleObject3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8.bin"/><Relationship Id="rId11" Type="http://schemas.openxmlformats.org/officeDocument/2006/relationships/image" Target="../media/image304.wmf"/><Relationship Id="rId5" Type="http://schemas.openxmlformats.org/officeDocument/2006/relationships/image" Target="../media/image301.wmf"/><Relationship Id="rId10" Type="http://schemas.openxmlformats.org/officeDocument/2006/relationships/oleObject" Target="../embeddings/oleObject360.bin"/><Relationship Id="rId4" Type="http://schemas.openxmlformats.org/officeDocument/2006/relationships/oleObject" Target="../embeddings/oleObject357.bin"/><Relationship Id="rId9" Type="http://schemas.openxmlformats.org/officeDocument/2006/relationships/image" Target="../media/image303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emf"/><Relationship Id="rId2" Type="http://schemas.openxmlformats.org/officeDocument/2006/relationships/oleObject" Target="../embeddings/oleObject36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6.wmf"/><Relationship Id="rId4" Type="http://schemas.openxmlformats.org/officeDocument/2006/relationships/oleObject" Target="../embeddings/oleObject362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wmf"/><Relationship Id="rId2" Type="http://schemas.openxmlformats.org/officeDocument/2006/relationships/oleObject" Target="../embeddings/oleObject36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8.emf"/><Relationship Id="rId4" Type="http://schemas.openxmlformats.org/officeDocument/2006/relationships/oleObject" Target="../embeddings/oleObject364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8.bin"/><Relationship Id="rId13" Type="http://schemas.openxmlformats.org/officeDocument/2006/relationships/image" Target="../media/image314.wmf"/><Relationship Id="rId18" Type="http://schemas.openxmlformats.org/officeDocument/2006/relationships/oleObject" Target="../embeddings/oleObject373.bin"/><Relationship Id="rId3" Type="http://schemas.openxmlformats.org/officeDocument/2006/relationships/image" Target="../media/image309.wmf"/><Relationship Id="rId7" Type="http://schemas.openxmlformats.org/officeDocument/2006/relationships/image" Target="../media/image311.wmf"/><Relationship Id="rId12" Type="http://schemas.openxmlformats.org/officeDocument/2006/relationships/oleObject" Target="../embeddings/oleObject370.bin"/><Relationship Id="rId17" Type="http://schemas.openxmlformats.org/officeDocument/2006/relationships/image" Target="../media/image316.wmf"/><Relationship Id="rId2" Type="http://schemas.openxmlformats.org/officeDocument/2006/relationships/oleObject" Target="../embeddings/oleObject365.bin"/><Relationship Id="rId16" Type="http://schemas.openxmlformats.org/officeDocument/2006/relationships/oleObject" Target="../embeddings/oleObject3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7.bin"/><Relationship Id="rId11" Type="http://schemas.openxmlformats.org/officeDocument/2006/relationships/image" Target="../media/image313.wmf"/><Relationship Id="rId5" Type="http://schemas.openxmlformats.org/officeDocument/2006/relationships/image" Target="../media/image310.wmf"/><Relationship Id="rId15" Type="http://schemas.openxmlformats.org/officeDocument/2006/relationships/image" Target="../media/image315.wmf"/><Relationship Id="rId10" Type="http://schemas.openxmlformats.org/officeDocument/2006/relationships/oleObject" Target="../embeddings/oleObject369.bin"/><Relationship Id="rId4" Type="http://schemas.openxmlformats.org/officeDocument/2006/relationships/oleObject" Target="../embeddings/oleObject366.bin"/><Relationship Id="rId9" Type="http://schemas.openxmlformats.org/officeDocument/2006/relationships/image" Target="../media/image312.wmf"/><Relationship Id="rId14" Type="http://schemas.openxmlformats.org/officeDocument/2006/relationships/oleObject" Target="../embeddings/oleObject371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7.bin"/><Relationship Id="rId3" Type="http://schemas.openxmlformats.org/officeDocument/2006/relationships/image" Target="../media/image289.wmf"/><Relationship Id="rId7" Type="http://schemas.openxmlformats.org/officeDocument/2006/relationships/image" Target="../media/image291.emf"/><Relationship Id="rId2" Type="http://schemas.openxmlformats.org/officeDocument/2006/relationships/oleObject" Target="../embeddings/oleObject3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6.bin"/><Relationship Id="rId5" Type="http://schemas.openxmlformats.org/officeDocument/2006/relationships/image" Target="../media/image290.emf"/><Relationship Id="rId4" Type="http://schemas.openxmlformats.org/officeDocument/2006/relationships/oleObject" Target="../embeddings/oleObject375.bin"/><Relationship Id="rId9" Type="http://schemas.openxmlformats.org/officeDocument/2006/relationships/image" Target="../media/image292.e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1.bin"/><Relationship Id="rId13" Type="http://schemas.openxmlformats.org/officeDocument/2006/relationships/image" Target="../media/image313.wmf"/><Relationship Id="rId18" Type="http://schemas.openxmlformats.org/officeDocument/2006/relationships/image" Target="../media/image315.wmf"/><Relationship Id="rId3" Type="http://schemas.openxmlformats.org/officeDocument/2006/relationships/image" Target="../media/image317.wmf"/><Relationship Id="rId21" Type="http://schemas.openxmlformats.org/officeDocument/2006/relationships/oleObject" Target="../embeddings/oleObject388.bin"/><Relationship Id="rId7" Type="http://schemas.openxmlformats.org/officeDocument/2006/relationships/image" Target="../media/image310.wmf"/><Relationship Id="rId12" Type="http://schemas.openxmlformats.org/officeDocument/2006/relationships/oleObject" Target="../embeddings/oleObject383.bin"/><Relationship Id="rId17" Type="http://schemas.openxmlformats.org/officeDocument/2006/relationships/oleObject" Target="../embeddings/oleObject386.bin"/><Relationship Id="rId2" Type="http://schemas.openxmlformats.org/officeDocument/2006/relationships/oleObject" Target="../embeddings/oleObject378.bin"/><Relationship Id="rId16" Type="http://schemas.openxmlformats.org/officeDocument/2006/relationships/oleObject" Target="../embeddings/oleObject385.bin"/><Relationship Id="rId20" Type="http://schemas.openxmlformats.org/officeDocument/2006/relationships/image" Target="../media/image31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0.bin"/><Relationship Id="rId11" Type="http://schemas.openxmlformats.org/officeDocument/2006/relationships/image" Target="../media/image312.wmf"/><Relationship Id="rId5" Type="http://schemas.openxmlformats.org/officeDocument/2006/relationships/image" Target="../media/image309.wmf"/><Relationship Id="rId15" Type="http://schemas.openxmlformats.org/officeDocument/2006/relationships/image" Target="../media/image314.wmf"/><Relationship Id="rId10" Type="http://schemas.openxmlformats.org/officeDocument/2006/relationships/oleObject" Target="../embeddings/oleObject382.bin"/><Relationship Id="rId19" Type="http://schemas.openxmlformats.org/officeDocument/2006/relationships/oleObject" Target="../embeddings/oleObject387.bin"/><Relationship Id="rId4" Type="http://schemas.openxmlformats.org/officeDocument/2006/relationships/oleObject" Target="../embeddings/oleObject379.bin"/><Relationship Id="rId9" Type="http://schemas.openxmlformats.org/officeDocument/2006/relationships/image" Target="../media/image311.wmf"/><Relationship Id="rId14" Type="http://schemas.openxmlformats.org/officeDocument/2006/relationships/oleObject" Target="../embeddings/oleObject38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6.wmf"/><Relationship Id="rId3" Type="http://schemas.openxmlformats.org/officeDocument/2006/relationships/image" Target="../media/image27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40.bin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4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8.wmf"/><Relationship Id="rId7" Type="http://schemas.openxmlformats.org/officeDocument/2006/relationships/image" Target="../media/image320.wmf"/><Relationship Id="rId2" Type="http://schemas.openxmlformats.org/officeDocument/2006/relationships/oleObject" Target="../embeddings/oleObject3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1.bin"/><Relationship Id="rId5" Type="http://schemas.openxmlformats.org/officeDocument/2006/relationships/image" Target="../media/image319.wmf"/><Relationship Id="rId4" Type="http://schemas.openxmlformats.org/officeDocument/2006/relationships/oleObject" Target="../embeddings/oleObject390.bin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3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5.bin"/><Relationship Id="rId13" Type="http://schemas.openxmlformats.org/officeDocument/2006/relationships/image" Target="../media/image330.wmf"/><Relationship Id="rId18" Type="http://schemas.openxmlformats.org/officeDocument/2006/relationships/oleObject" Target="../embeddings/oleObject400.bin"/><Relationship Id="rId26" Type="http://schemas.openxmlformats.org/officeDocument/2006/relationships/oleObject" Target="../embeddings/oleObject404.bin"/><Relationship Id="rId3" Type="http://schemas.openxmlformats.org/officeDocument/2006/relationships/image" Target="../media/image325.wmf"/><Relationship Id="rId21" Type="http://schemas.openxmlformats.org/officeDocument/2006/relationships/image" Target="../media/image334.wmf"/><Relationship Id="rId7" Type="http://schemas.openxmlformats.org/officeDocument/2006/relationships/image" Target="../media/image327.wmf"/><Relationship Id="rId12" Type="http://schemas.openxmlformats.org/officeDocument/2006/relationships/oleObject" Target="../embeddings/oleObject397.bin"/><Relationship Id="rId17" Type="http://schemas.openxmlformats.org/officeDocument/2006/relationships/image" Target="../media/image332.wmf"/><Relationship Id="rId25" Type="http://schemas.openxmlformats.org/officeDocument/2006/relationships/image" Target="../media/image336.wmf"/><Relationship Id="rId2" Type="http://schemas.openxmlformats.org/officeDocument/2006/relationships/oleObject" Target="../embeddings/oleObject392.bin"/><Relationship Id="rId16" Type="http://schemas.openxmlformats.org/officeDocument/2006/relationships/oleObject" Target="../embeddings/oleObject399.bin"/><Relationship Id="rId20" Type="http://schemas.openxmlformats.org/officeDocument/2006/relationships/oleObject" Target="../embeddings/oleObject401.bin"/><Relationship Id="rId29" Type="http://schemas.openxmlformats.org/officeDocument/2006/relationships/image" Target="../media/image33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4.bin"/><Relationship Id="rId11" Type="http://schemas.openxmlformats.org/officeDocument/2006/relationships/image" Target="../media/image329.wmf"/><Relationship Id="rId24" Type="http://schemas.openxmlformats.org/officeDocument/2006/relationships/oleObject" Target="../embeddings/oleObject403.bin"/><Relationship Id="rId5" Type="http://schemas.openxmlformats.org/officeDocument/2006/relationships/image" Target="../media/image326.wmf"/><Relationship Id="rId15" Type="http://schemas.openxmlformats.org/officeDocument/2006/relationships/image" Target="../media/image331.wmf"/><Relationship Id="rId23" Type="http://schemas.openxmlformats.org/officeDocument/2006/relationships/image" Target="../media/image335.wmf"/><Relationship Id="rId28" Type="http://schemas.openxmlformats.org/officeDocument/2006/relationships/oleObject" Target="../embeddings/oleObject405.bin"/><Relationship Id="rId10" Type="http://schemas.openxmlformats.org/officeDocument/2006/relationships/oleObject" Target="../embeddings/oleObject396.bin"/><Relationship Id="rId19" Type="http://schemas.openxmlformats.org/officeDocument/2006/relationships/image" Target="../media/image333.wmf"/><Relationship Id="rId31" Type="http://schemas.openxmlformats.org/officeDocument/2006/relationships/image" Target="../media/image339.wmf"/><Relationship Id="rId4" Type="http://schemas.openxmlformats.org/officeDocument/2006/relationships/oleObject" Target="../embeddings/oleObject393.bin"/><Relationship Id="rId9" Type="http://schemas.openxmlformats.org/officeDocument/2006/relationships/image" Target="../media/image328.wmf"/><Relationship Id="rId14" Type="http://schemas.openxmlformats.org/officeDocument/2006/relationships/oleObject" Target="../embeddings/oleObject398.bin"/><Relationship Id="rId22" Type="http://schemas.openxmlformats.org/officeDocument/2006/relationships/oleObject" Target="../embeddings/oleObject402.bin"/><Relationship Id="rId27" Type="http://schemas.openxmlformats.org/officeDocument/2006/relationships/image" Target="../media/image337.wmf"/><Relationship Id="rId30" Type="http://schemas.openxmlformats.org/officeDocument/2006/relationships/oleObject" Target="../embeddings/oleObject40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6.bin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52.bin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5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39" name="矩形 86038"/>
          <p:cNvSpPr/>
          <p:nvPr/>
        </p:nvSpPr>
        <p:spPr>
          <a:xfrm>
            <a:off x="478548" y="1340768"/>
            <a:ext cx="3805850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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(t) ←→1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 -∞</a:t>
            </a:r>
          </a:p>
        </p:txBody>
      </p:sp>
      <p:sp>
        <p:nvSpPr>
          <p:cNvPr id="86040" name="矩形 86039"/>
          <p:cNvSpPr/>
          <p:nvPr/>
        </p:nvSpPr>
        <p:spPr>
          <a:xfrm>
            <a:off x="457200" y="2057400"/>
            <a:ext cx="38709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u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(t) ←→1/s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 0</a:t>
            </a:r>
          </a:p>
        </p:txBody>
      </p:sp>
      <p:sp>
        <p:nvSpPr>
          <p:cNvPr id="86041" name="矩形 86040"/>
          <p:cNvSpPr/>
          <p:nvPr/>
        </p:nvSpPr>
        <p:spPr>
          <a:xfrm>
            <a:off x="457200" y="2749550"/>
            <a:ext cx="41071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指数函数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-s</a:t>
            </a:r>
            <a:r>
              <a:rPr lang="en-US" altLang="zh-CN" sz="20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u(t)←→</a:t>
            </a:r>
          </a:p>
        </p:txBody>
      </p:sp>
      <p:graphicFrame>
        <p:nvGraphicFramePr>
          <p:cNvPr id="86042" name="对象 86041"/>
          <p:cNvGraphicFramePr/>
          <p:nvPr/>
        </p:nvGraphicFramePr>
        <p:xfrm>
          <a:off x="4643755" y="2579370"/>
          <a:ext cx="887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9100" imgH="431800" progId="Equation.3">
                  <p:embed/>
                </p:oleObj>
              </mc:Choice>
              <mc:Fallback>
                <p:oleObj r:id="rId2" imgW="419100" imgH="431800" progId="Equation.3">
                  <p:embed/>
                  <p:pic>
                    <p:nvPicPr>
                      <p:cNvPr id="0" name="图片 174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3755" y="2579370"/>
                        <a:ext cx="8874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3" name="矩形 86042"/>
          <p:cNvSpPr/>
          <p:nvPr/>
        </p:nvSpPr>
        <p:spPr>
          <a:xfrm>
            <a:off x="5723762" y="2749550"/>
            <a:ext cx="1903406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&gt; -Re[s</a:t>
            </a:r>
            <a:r>
              <a:rPr lang="en-US" altLang="zh-CN" sz="2800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]</a:t>
            </a:r>
          </a:p>
        </p:txBody>
      </p:sp>
      <p:sp>
        <p:nvSpPr>
          <p:cNvPr id="86044" name="矩形 86043"/>
          <p:cNvSpPr/>
          <p:nvPr/>
        </p:nvSpPr>
        <p:spPr>
          <a:xfrm>
            <a:off x="1066800" y="3794125"/>
            <a:ext cx="56032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cos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</a:t>
            </a:r>
            <a:r>
              <a:rPr lang="en-US" altLang="zh-CN" sz="2800" baseline="-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u(t)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= (e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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0t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+ e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-j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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0t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)/2 ←→</a:t>
            </a:r>
          </a:p>
        </p:txBody>
      </p:sp>
      <p:graphicFrame>
        <p:nvGraphicFramePr>
          <p:cNvPr id="86045" name="对象 86044"/>
          <p:cNvGraphicFramePr/>
          <p:nvPr/>
        </p:nvGraphicFramePr>
        <p:xfrm>
          <a:off x="6594350" y="3493601"/>
          <a:ext cx="144780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46100" imgH="431800" progId="Equation.3">
                  <p:embed/>
                </p:oleObj>
              </mc:Choice>
              <mc:Fallback>
                <p:oleObj r:id="rId4" imgW="546100" imgH="431800" progId="Equation.3">
                  <p:embed/>
                  <p:pic>
                    <p:nvPicPr>
                      <p:cNvPr id="0" name="图片 174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94350" y="3493601"/>
                        <a:ext cx="1447800" cy="1144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6" name="矩形 86045"/>
          <p:cNvSpPr/>
          <p:nvPr/>
        </p:nvSpPr>
        <p:spPr>
          <a:xfrm>
            <a:off x="1058433" y="4814888"/>
            <a:ext cx="55359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sin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</a:t>
            </a:r>
            <a:r>
              <a:rPr lang="en-US" altLang="zh-CN" sz="2800" baseline="-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u(t)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= (e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j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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0t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– e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-j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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0t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)/2j ←→</a:t>
            </a:r>
          </a:p>
        </p:txBody>
      </p:sp>
      <p:graphicFrame>
        <p:nvGraphicFramePr>
          <p:cNvPr id="86047" name="对象 86046"/>
          <p:cNvGraphicFramePr/>
          <p:nvPr/>
        </p:nvGraphicFramePr>
        <p:xfrm>
          <a:off x="6505682" y="4486742"/>
          <a:ext cx="144780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46100" imgH="444500" progId="Equation.3">
                  <p:embed/>
                </p:oleObj>
              </mc:Choice>
              <mc:Fallback>
                <p:oleObj r:id="rId6" imgW="546100" imgH="444500" progId="Equation.3">
                  <p:embed/>
                  <p:pic>
                    <p:nvPicPr>
                      <p:cNvPr id="0" name="图片 174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05682" y="4486742"/>
                        <a:ext cx="1447800" cy="1179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3"/>
          <p:cNvSpPr txBox="1"/>
          <p:nvPr/>
        </p:nvSpPr>
        <p:spPr>
          <a:xfrm>
            <a:off x="468313" y="333375"/>
            <a:ext cx="8064500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600" spc="20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rPr>
              <a:t>常见函数的拉式变换对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-22225" y="1079500"/>
            <a:ext cx="91884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23138" y="5589240"/>
            <a:ext cx="48380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4.  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</a:t>
            </a:r>
            <a:r>
              <a:rPr lang="en-US" altLang="zh-CN" sz="2800" baseline="-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(t)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u(t)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←→ 1/(1 – e</a:t>
            </a:r>
            <a:r>
              <a:rPr lang="en-US" altLang="zh-CN" sz="28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US" altLang="zh-CN" sz="2800" baseline="300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6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6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6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6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9" grpId="0"/>
      <p:bldP spid="86040" grpId="0"/>
      <p:bldP spid="86041" grpId="0"/>
      <p:bldP spid="86043" grpId="0"/>
      <p:bldP spid="86044" grpId="0"/>
      <p:bldP spid="86046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158" name="对象 177157"/>
          <p:cNvGraphicFramePr/>
          <p:nvPr/>
        </p:nvGraphicFramePr>
        <p:xfrm>
          <a:off x="1477392" y="2132856"/>
          <a:ext cx="6045200" cy="387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28800" imgH="1384300" progId="Equation.3">
                  <p:embed/>
                </p:oleObj>
              </mc:Choice>
              <mc:Fallback>
                <p:oleObj r:id="rId2" imgW="1828800" imgH="1384300" progId="Equation.3">
                  <p:embed/>
                  <p:pic>
                    <p:nvPicPr>
                      <p:cNvPr id="0" name="图片 61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7392" y="2132856"/>
                        <a:ext cx="6045200" cy="3878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95536" y="369570"/>
            <a:ext cx="8640960" cy="869950"/>
            <a:chOff x="539552" y="2709591"/>
            <a:chExt cx="7920880" cy="869950"/>
          </a:xfrm>
        </p:grpSpPr>
        <p:sp>
          <p:nvSpPr>
            <p:cNvPr id="8" name="矩形 7"/>
            <p:cNvSpPr/>
            <p:nvPr/>
          </p:nvSpPr>
          <p:spPr>
            <a:xfrm>
              <a:off x="539552" y="2875781"/>
              <a:ext cx="7920880" cy="5143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32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例</a:t>
              </a:r>
              <a:r>
                <a:rPr lang="en-US" altLang="zh-CN" sz="32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3: </a:t>
              </a:r>
              <a:r>
                <a:rPr lang="zh-CN" altLang="en-US" sz="32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已知                                 ，</a:t>
              </a:r>
              <a:r>
                <a:rPr lang="en-US" altLang="zh-CN" sz="32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Re[s]&gt;-1,</a:t>
              </a:r>
              <a:r>
                <a:rPr lang="zh-CN" altLang="en-US" sz="32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求其逆变换。</a:t>
              </a:r>
              <a:endParaRPr lang="en-US" altLang="zh-CN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9" name="对象 8"/>
            <p:cNvGraphicFramePr/>
            <p:nvPr/>
          </p:nvGraphicFramePr>
          <p:xfrm>
            <a:off x="2314679" y="2709591"/>
            <a:ext cx="3396456" cy="869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052000" imgH="10058400" progId="Equation.DSMT4">
                    <p:embed/>
                  </p:oleObj>
                </mc:Choice>
                <mc:Fallback>
                  <p:oleObj name="Equation" r:id="rId4" imgW="35052000" imgH="10058400" progId="Equation.DSMT4">
                    <p:embed/>
                    <p:pic>
                      <p:nvPicPr>
                        <p:cNvPr id="0" name="图片 618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314679" y="2709591"/>
                          <a:ext cx="3396456" cy="8699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矩形 9"/>
          <p:cNvSpPr/>
          <p:nvPr/>
        </p:nvSpPr>
        <p:spPr>
          <a:xfrm>
            <a:off x="539552" y="1556792"/>
            <a:ext cx="7920880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解：利用长除法将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F(s)=P(s)+F</a:t>
            </a:r>
            <a:r>
              <a:rPr lang="en-US" altLang="zh-CN" sz="3200" baseline="-25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en-US" altLang="zh-CN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(s)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，则</a:t>
            </a:r>
            <a:endParaRPr lang="en-US" altLang="zh-CN" sz="32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" name="对象 10"/>
          <p:cNvGraphicFramePr/>
          <p:nvPr/>
        </p:nvGraphicFramePr>
        <p:xfrm>
          <a:off x="395536" y="4941168"/>
          <a:ext cx="38989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80800" imgH="9448800" progId="Equation.DSMT4">
                  <p:embed/>
                </p:oleObj>
              </mc:Choice>
              <mc:Fallback>
                <p:oleObj name="Equation" r:id="rId6" imgW="36880800" imgH="9448800" progId="Equation.DSMT4">
                  <p:embed/>
                  <p:pic>
                    <p:nvPicPr>
                      <p:cNvPr id="0" name="图片 618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536" y="4941168"/>
                        <a:ext cx="3898900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82990" y="5949141"/>
          <a:ext cx="5472430" cy="56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451100" imgH="254000" progId="Equation.3">
                  <p:embed/>
                </p:oleObj>
              </mc:Choice>
              <mc:Fallback>
                <p:oleObj r:id="rId8" imgW="2451100" imgH="254000" progId="Equation.3">
                  <p:embed/>
                  <p:pic>
                    <p:nvPicPr>
                      <p:cNvPr id="0" name="对象 178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90" y="5949141"/>
                        <a:ext cx="5472430" cy="56769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矩形 176135"/>
          <p:cNvSpPr/>
          <p:nvPr/>
        </p:nvSpPr>
        <p:spPr>
          <a:xfrm>
            <a:off x="306706" y="586519"/>
            <a:ext cx="8631614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意外来了</a:t>
            </a:r>
            <a:r>
              <a:rPr lang="zh-CN" altLang="en-US" sz="32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：若</a:t>
            </a:r>
            <a:r>
              <a:rPr lang="en-US" altLang="zh-CN" sz="32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F(s)</a:t>
            </a:r>
            <a:r>
              <a:rPr lang="zh-CN" altLang="en-US" sz="32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包含共轭复根时</a:t>
            </a:r>
            <a:r>
              <a:rPr lang="en-US" altLang="zh-CN" sz="32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(p</a:t>
            </a:r>
            <a:r>
              <a:rPr lang="en-US" altLang="zh-CN" sz="3200" baseline="-250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1,2</a:t>
            </a:r>
            <a:r>
              <a:rPr lang="en-US" altLang="zh-CN" sz="32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 = –</a:t>
            </a:r>
            <a:r>
              <a:rPr lang="en-US" altLang="zh-CN" sz="32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±j)</a:t>
            </a:r>
            <a:endParaRPr lang="en-US" altLang="zh-CN" sz="3200" dirty="0">
              <a:solidFill>
                <a:srgbClr val="33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4122" y="1069055"/>
            <a:ext cx="8640960" cy="817563"/>
            <a:chOff x="539552" y="2724174"/>
            <a:chExt cx="7920880" cy="817563"/>
          </a:xfrm>
        </p:grpSpPr>
        <p:sp>
          <p:nvSpPr>
            <p:cNvPr id="16" name="矩形 15"/>
            <p:cNvSpPr/>
            <p:nvPr/>
          </p:nvSpPr>
          <p:spPr>
            <a:xfrm>
              <a:off x="539552" y="2875781"/>
              <a:ext cx="7920880" cy="5143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3200" dirty="0">
                  <a:latin typeface="微软雅黑" panose="020B0503020204020204" charset="-122"/>
                  <a:ea typeface="微软雅黑" panose="020B0503020204020204" charset="-122"/>
                </a:rPr>
                <a:t>例</a:t>
              </a:r>
              <a:r>
                <a:rPr lang="en-US" altLang="zh-CN" sz="3200" dirty="0">
                  <a:latin typeface="微软雅黑" panose="020B0503020204020204" charset="-122"/>
                  <a:ea typeface="微软雅黑" panose="020B0503020204020204" charset="-122"/>
                </a:rPr>
                <a:t>4: </a:t>
              </a:r>
              <a:r>
                <a:rPr lang="zh-CN" altLang="en-US" sz="3200" dirty="0">
                  <a:latin typeface="微软雅黑" panose="020B0503020204020204" charset="-122"/>
                  <a:ea typeface="微软雅黑" panose="020B0503020204020204" charset="-122"/>
                </a:rPr>
                <a:t>已知                         ，</a:t>
              </a:r>
              <a:r>
                <a:rPr lang="en-US" altLang="zh-CN" sz="3200" dirty="0">
                  <a:latin typeface="微软雅黑" panose="020B0503020204020204" charset="-122"/>
                  <a:ea typeface="微软雅黑" panose="020B0503020204020204" charset="-122"/>
                </a:rPr>
                <a:t>Re[s]&gt;-1,</a:t>
              </a:r>
              <a:r>
                <a:rPr lang="zh-CN" altLang="en-US" sz="3200" dirty="0">
                  <a:latin typeface="微软雅黑" panose="020B0503020204020204" charset="-122"/>
                  <a:ea typeface="微软雅黑" panose="020B0503020204020204" charset="-122"/>
                </a:rPr>
                <a:t>求其逆变换。</a:t>
              </a:r>
              <a:endParaRPr lang="en-US" altLang="zh-CN" sz="3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7" name="对象 16"/>
            <p:cNvGraphicFramePr/>
            <p:nvPr/>
          </p:nvGraphicFramePr>
          <p:xfrm>
            <a:off x="2225858" y="2724174"/>
            <a:ext cx="2628106" cy="817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127200" imgH="9448800" progId="Equation.DSMT4">
                    <p:embed/>
                  </p:oleObj>
                </mc:Choice>
                <mc:Fallback>
                  <p:oleObj name="Equation" r:id="rId10" imgW="27127200" imgH="9448800" progId="Equation.DSMT4">
                    <p:embed/>
                    <p:pic>
                      <p:nvPicPr>
                        <p:cNvPr id="0" name="图片 825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225858" y="2724174"/>
                          <a:ext cx="2628106" cy="8175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矩形 17"/>
          <p:cNvSpPr/>
          <p:nvPr/>
        </p:nvSpPr>
        <p:spPr>
          <a:xfrm>
            <a:off x="428138" y="2204864"/>
            <a:ext cx="7920880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分析：是两个单根，只是是共轭复单根。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9" name="对象 18"/>
          <p:cNvGraphicFramePr/>
          <p:nvPr/>
        </p:nvGraphicFramePr>
        <p:xfrm>
          <a:off x="1331640" y="2731790"/>
          <a:ext cx="28336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822400" imgH="10058400" progId="Equation.DSMT4">
                  <p:embed/>
                </p:oleObj>
              </mc:Choice>
              <mc:Fallback>
                <p:oleObj name="Equation" r:id="rId12" imgW="26822400" imgH="10058400" progId="Equation.DSMT4">
                  <p:embed/>
                  <p:pic>
                    <p:nvPicPr>
                      <p:cNvPr id="0" name="图片 826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31640" y="2731790"/>
                        <a:ext cx="2833687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404882" y="3645024"/>
            <a:ext cx="8496944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用前面方法可行，系数复杂，有没有其他选择？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>
            <p:custDataLst>
              <p:tags r:id="rId1"/>
            </p:custDataLst>
          </p:nvPr>
        </p:nvGrpSpPr>
        <p:grpSpPr>
          <a:xfrm>
            <a:off x="375487" y="4179744"/>
            <a:ext cx="4412537" cy="1144588"/>
            <a:chOff x="284122" y="4179744"/>
            <a:chExt cx="4412537" cy="1144588"/>
          </a:xfrm>
        </p:grpSpPr>
        <p:sp>
          <p:nvSpPr>
            <p:cNvPr id="22" name="矩形 21"/>
            <p:cNvSpPr/>
            <p:nvPr>
              <p:custDataLst>
                <p:tags r:id="rId6"/>
              </p:custDataLst>
            </p:nvPr>
          </p:nvSpPr>
          <p:spPr>
            <a:xfrm>
              <a:off x="2555776" y="4456138"/>
              <a:ext cx="2140883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cos</a:t>
              </a:r>
              <a:r>
                <a:rPr lang="en-US" altLang="zh-CN" sz="28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Symbol" panose="05050102010706020507" pitchFamily="18" charset="2"/>
                </a:rPr>
                <a:t></a:t>
              </a:r>
              <a:r>
                <a:rPr lang="en-US" altLang="zh-CN" sz="2800" baseline="-300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0</a:t>
              </a:r>
              <a:r>
                <a:rPr lang="en-US" altLang="zh-CN" sz="28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t</a:t>
              </a:r>
              <a:r>
                <a:rPr lang="en-US" altLang="zh-CN" sz="28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Symbol" panose="05050102010706020507" pitchFamily="18" charset="2"/>
                </a:rPr>
                <a:t>u</a:t>
              </a:r>
              <a:r>
                <a:rPr lang="en-US" altLang="zh-CN" sz="28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(t) </a:t>
              </a:r>
              <a:endParaRPr lang="zh-CN" altLang="en-US" dirty="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284122" y="4179744"/>
              <a:ext cx="2300321" cy="1144588"/>
              <a:chOff x="827953" y="3356992"/>
              <a:chExt cx="2300321" cy="1144588"/>
            </a:xfrm>
          </p:grpSpPr>
          <p:graphicFrame>
            <p:nvGraphicFramePr>
              <p:cNvPr id="24" name="对象 23"/>
              <p:cNvGraphicFramePr/>
              <p:nvPr>
                <p:custDataLst>
                  <p:tags r:id="rId7"/>
                </p:custDataLst>
              </p:nvPr>
            </p:nvGraphicFramePr>
            <p:xfrm>
              <a:off x="827953" y="3356992"/>
              <a:ext cx="1447800" cy="1144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546100" imgH="431800" progId="Equation.3">
                      <p:embed/>
                    </p:oleObj>
                  </mc:Choice>
                  <mc:Fallback>
                    <p:oleObj r:id="rId14" imgW="546100" imgH="431800" progId="Equation.3">
                      <p:embed/>
                      <p:pic>
                        <p:nvPicPr>
                          <p:cNvPr id="0" name="图片 8261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827953" y="3356992"/>
                            <a:ext cx="1447800" cy="11445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矩形 24"/>
              <p:cNvSpPr/>
              <p:nvPr>
                <p:custDataLst>
                  <p:tags r:id="rId8"/>
                </p:custDataLst>
              </p:nvPr>
            </p:nvSpPr>
            <p:spPr>
              <a:xfrm>
                <a:off x="2225463" y="3645024"/>
                <a:ext cx="902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280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←→</a:t>
                </a:r>
              </a:p>
            </p:txBody>
          </p:sp>
        </p:grpSp>
      </p:grpSp>
      <p:grpSp>
        <p:nvGrpSpPr>
          <p:cNvPr id="3" name="组合 2"/>
          <p:cNvGrpSpPr/>
          <p:nvPr>
            <p:custDataLst>
              <p:tags r:id="rId2"/>
            </p:custDataLst>
          </p:nvPr>
        </p:nvGrpSpPr>
        <p:grpSpPr>
          <a:xfrm>
            <a:off x="4804719" y="4159374"/>
            <a:ext cx="4208076" cy="1179512"/>
            <a:chOff x="4679840" y="4134893"/>
            <a:chExt cx="4208076" cy="1179512"/>
          </a:xfrm>
        </p:grpSpPr>
        <p:sp>
          <p:nvSpPr>
            <p:cNvPr id="21" name="矩形 20"/>
            <p:cNvSpPr/>
            <p:nvPr>
              <p:custDataLst>
                <p:tags r:id="rId3"/>
              </p:custDataLst>
            </p:nvPr>
          </p:nvSpPr>
          <p:spPr>
            <a:xfrm>
              <a:off x="6914971" y="4417440"/>
              <a:ext cx="1972945" cy="5219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sin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Symbol" panose="05050102010706020507" pitchFamily="18" charset="2"/>
                </a:rPr>
                <a:t></a:t>
              </a:r>
              <a:r>
                <a:rPr lang="en-US" altLang="zh-CN" sz="2800" baseline="-300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0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t</a:t>
              </a:r>
              <a:r>
                <a:rPr lang="en-US" altLang="zh-CN" sz="28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  <a:sym typeface="Symbol" panose="05050102010706020507" pitchFamily="18" charset="2"/>
                </a:rPr>
                <a:t> u</a:t>
              </a:r>
              <a:r>
                <a:rPr lang="en-US" altLang="zh-CN" sz="280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(t)</a:t>
              </a:r>
              <a:r>
                <a:rPr lang="en-US" altLang="zh-CN" sz="28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679840" y="4134893"/>
              <a:ext cx="2235131" cy="1179512"/>
              <a:chOff x="891952" y="4409728"/>
              <a:chExt cx="2235131" cy="1179512"/>
            </a:xfrm>
          </p:grpSpPr>
          <p:graphicFrame>
            <p:nvGraphicFramePr>
              <p:cNvPr id="27" name="对象 26"/>
              <p:cNvGraphicFramePr/>
              <p:nvPr>
                <p:custDataLst>
                  <p:tags r:id="rId4"/>
                </p:custDataLst>
              </p:nvPr>
            </p:nvGraphicFramePr>
            <p:xfrm>
              <a:off x="891952" y="4409728"/>
              <a:ext cx="1447800" cy="1179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546100" imgH="444500" progId="Equation.3">
                      <p:embed/>
                    </p:oleObj>
                  </mc:Choice>
                  <mc:Fallback>
                    <p:oleObj r:id="rId16" imgW="546100" imgH="444500" progId="Equation.3">
                      <p:embed/>
                      <p:pic>
                        <p:nvPicPr>
                          <p:cNvPr id="0" name="图片 8262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891952" y="4409728"/>
                            <a:ext cx="1447800" cy="11795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矩形 27"/>
              <p:cNvSpPr/>
              <p:nvPr>
                <p:custDataLst>
                  <p:tags r:id="rId5"/>
                </p:custDataLst>
              </p:nvPr>
            </p:nvSpPr>
            <p:spPr>
              <a:xfrm>
                <a:off x="2224272" y="4689550"/>
                <a:ext cx="902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sz="280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←→</a:t>
                </a:r>
              </a:p>
            </p:txBody>
          </p:sp>
        </p:grp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139952" y="2719214"/>
          <a:ext cx="39290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7185600" imgH="10058400" progId="Equation.DSMT4">
                  <p:embed/>
                </p:oleObj>
              </mc:Choice>
              <mc:Fallback>
                <p:oleObj name="Equation" r:id="rId18" imgW="37185600" imgH="100584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2719214"/>
                        <a:ext cx="39290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72920" y="5326380"/>
          <a:ext cx="53760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133600" imgH="228600" progId="Equation.KSEE3">
                  <p:embed/>
                </p:oleObj>
              </mc:Choice>
              <mc:Fallback>
                <p:oleObj r:id="rId20" imgW="21336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72920" y="5326380"/>
                        <a:ext cx="5376000" cy="57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176135"/>
          <p:cNvSpPr/>
          <p:nvPr/>
        </p:nvSpPr>
        <p:spPr>
          <a:xfrm>
            <a:off x="306706" y="586519"/>
            <a:ext cx="8631614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不如意的情况来了</a:t>
            </a:r>
            <a:r>
              <a:rPr lang="zh-CN" altLang="en-US" sz="32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：若</a:t>
            </a:r>
            <a:r>
              <a:rPr lang="en-US" altLang="zh-CN" sz="32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F(s)</a:t>
            </a:r>
            <a:r>
              <a:rPr lang="zh-CN" altLang="en-US" sz="3200" dirty="0">
                <a:solidFill>
                  <a:srgbClr val="3333CC"/>
                </a:solidFill>
                <a:latin typeface="微软雅黑" panose="020B0503020204020204" charset="-122"/>
                <a:ea typeface="微软雅黑" panose="020B0503020204020204" charset="-122"/>
              </a:rPr>
              <a:t>有重根</a:t>
            </a:r>
            <a:endParaRPr lang="en-US" altLang="zh-CN" sz="3200" dirty="0">
              <a:solidFill>
                <a:srgbClr val="33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48" y="1268413"/>
            <a:ext cx="8963660" cy="869950"/>
            <a:chOff x="243854" y="2698093"/>
            <a:chExt cx="8216688" cy="869950"/>
          </a:xfrm>
        </p:grpSpPr>
        <p:sp>
          <p:nvSpPr>
            <p:cNvPr id="13" name="矩形 12"/>
            <p:cNvSpPr/>
            <p:nvPr/>
          </p:nvSpPr>
          <p:spPr>
            <a:xfrm>
              <a:off x="243854" y="2875893"/>
              <a:ext cx="8216688" cy="5143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3200" dirty="0">
                  <a:latin typeface="微软雅黑" panose="020B0503020204020204" charset="-122"/>
                  <a:ea typeface="微软雅黑" panose="020B0503020204020204" charset="-122"/>
                </a:rPr>
                <a:t>例</a:t>
              </a:r>
              <a:r>
                <a:rPr lang="en-US" altLang="zh-CN" sz="3200" dirty="0">
                  <a:latin typeface="微软雅黑" panose="020B0503020204020204" charset="-122"/>
                  <a:ea typeface="微软雅黑" panose="020B0503020204020204" charset="-122"/>
                </a:rPr>
                <a:t>5: </a:t>
              </a:r>
              <a:r>
                <a:rPr lang="zh-CN" altLang="en-US" sz="3200" dirty="0">
                  <a:latin typeface="微软雅黑" panose="020B0503020204020204" charset="-122"/>
                  <a:ea typeface="微软雅黑" panose="020B0503020204020204" charset="-122"/>
                </a:rPr>
                <a:t>已知                      ，</a:t>
              </a:r>
              <a:r>
                <a:rPr lang="en-US" altLang="zh-CN" sz="3200" dirty="0">
                  <a:latin typeface="微软雅黑" panose="020B0503020204020204" charset="-122"/>
                  <a:ea typeface="微软雅黑" panose="020B0503020204020204" charset="-122"/>
                </a:rPr>
                <a:t>Re[s]&gt;-1,</a:t>
              </a:r>
              <a:r>
                <a:rPr lang="zh-CN" altLang="en-US" sz="3200" dirty="0">
                  <a:latin typeface="微软雅黑" panose="020B0503020204020204" charset="-122"/>
                  <a:ea typeface="微软雅黑" panose="020B0503020204020204" charset="-122"/>
                </a:rPr>
                <a:t>求其逆变换。</a:t>
              </a:r>
              <a:endParaRPr lang="en-US" altLang="zh-CN" sz="3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4" name="对象 13"/>
            <p:cNvGraphicFramePr/>
            <p:nvPr/>
          </p:nvGraphicFramePr>
          <p:xfrm>
            <a:off x="2293374" y="2698093"/>
            <a:ext cx="2155163" cy="869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250400" imgH="10058400" progId="Equation.DSMT4">
                    <p:embed/>
                  </p:oleObj>
                </mc:Choice>
                <mc:Fallback>
                  <p:oleObj name="Equation" r:id="rId2" imgW="22250400" imgH="10058400" progId="Equation.DSMT4">
                    <p:embed/>
                    <p:pic>
                      <p:nvPicPr>
                        <p:cNvPr id="0" name="图片 1132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293374" y="2698093"/>
                          <a:ext cx="2155163" cy="8699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矩形 14"/>
          <p:cNvSpPr/>
          <p:nvPr/>
        </p:nvSpPr>
        <p:spPr>
          <a:xfrm>
            <a:off x="449052" y="2345818"/>
            <a:ext cx="7920880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</a:rPr>
              <a:t>分析：一对重根，则</a:t>
            </a:r>
            <a:endParaRPr lang="en-US" altLang="zh-CN" sz="3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6" name="对象 15"/>
          <p:cNvGraphicFramePr/>
          <p:nvPr/>
        </p:nvGraphicFramePr>
        <p:xfrm>
          <a:off x="4499992" y="3068960"/>
          <a:ext cx="25765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4000" imgH="10058400" progId="Equation.DSMT4">
                  <p:embed/>
                </p:oleObj>
              </mc:Choice>
              <mc:Fallback>
                <p:oleObj name="Equation" r:id="rId4" imgW="24384000" imgH="10058400" progId="Equation.DSMT4">
                  <p:embed/>
                  <p:pic>
                    <p:nvPicPr>
                      <p:cNvPr id="0" name="图片 113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99992" y="3068960"/>
                        <a:ext cx="2576513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/>
          <p:nvPr/>
        </p:nvGraphicFramePr>
        <p:xfrm>
          <a:off x="539552" y="3068960"/>
          <a:ext cx="3962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490400" imgH="10058400" progId="Equation.DSMT4">
                  <p:embed/>
                </p:oleObj>
              </mc:Choice>
              <mc:Fallback>
                <p:oleObj name="Equation" r:id="rId6" imgW="37490400" imgH="10058400" progId="Equation.DSMT4">
                  <p:embed/>
                  <p:pic>
                    <p:nvPicPr>
                      <p:cNvPr id="0" name="图片 113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552" y="3068960"/>
                        <a:ext cx="3962400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2"/>
          <p:cNvSpPr>
            <a:spLocks noGrp="1" noRot="1"/>
          </p:cNvSpPr>
          <p:nvPr/>
        </p:nvSpPr>
        <p:spPr>
          <a:xfrm>
            <a:off x="838200" y="1295400"/>
            <a:ext cx="7467600" cy="1066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Analysis and Characterized of LTI Systems Using  the Laplace Transform</a:t>
            </a:r>
          </a:p>
        </p:txBody>
      </p:sp>
      <p:sp>
        <p:nvSpPr>
          <p:cNvPr id="80900" name="Rectangle 4"/>
          <p:cNvSpPr>
            <a:spLocks noRot="1"/>
          </p:cNvSpPr>
          <p:nvPr/>
        </p:nvSpPr>
        <p:spPr>
          <a:xfrm>
            <a:off x="990600" y="2514600"/>
            <a:ext cx="4419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zh-CN" altLang="en-US" sz="2800" dirty="0">
                <a:solidFill>
                  <a:srgbClr val="760C04"/>
                </a:solidFill>
                <a:latin typeface="楷体_GB2312" pitchFamily="49" charset="-122"/>
              </a:rPr>
              <a:t>一</a:t>
            </a:r>
            <a:r>
              <a:rPr lang="en-US" altLang="zh-CN" sz="2800" dirty="0">
                <a:solidFill>
                  <a:srgbClr val="760C04"/>
                </a:solidFill>
                <a:latin typeface="楷体_GB2312" pitchFamily="49" charset="-122"/>
              </a:rPr>
              <a:t>. </a:t>
            </a:r>
            <a:r>
              <a:rPr lang="zh-CN" altLang="en-US" sz="2800" dirty="0">
                <a:solidFill>
                  <a:srgbClr val="760C04"/>
                </a:solidFill>
                <a:latin typeface="楷体_GB2312" pitchFamily="49" charset="-122"/>
              </a:rPr>
              <a:t>系统函数的概念：</a:t>
            </a:r>
          </a:p>
        </p:txBody>
      </p:sp>
      <p:sp>
        <p:nvSpPr>
          <p:cNvPr id="80901" name="Text Box 5"/>
          <p:cNvSpPr txBox="1"/>
          <p:nvPr/>
        </p:nvSpPr>
        <p:spPr>
          <a:xfrm>
            <a:off x="1066800" y="3048000"/>
            <a:ext cx="734695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楷体_GB2312" pitchFamily="49" charset="-122"/>
              </a:rPr>
              <a:t>  </a:t>
            </a:r>
            <a:r>
              <a:rPr lang="zh-CN" altLang="en-US" sz="2800" dirty="0">
                <a:solidFill>
                  <a:srgbClr val="000066"/>
                </a:solidFill>
                <a:latin typeface="楷体_GB2312" pitchFamily="49" charset="-122"/>
              </a:rPr>
              <a:t>以卷积特性为基础，可以建立</a:t>
            </a: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LTI</a:t>
            </a:r>
            <a:r>
              <a:rPr lang="zh-CN" altLang="en-US" sz="2800" dirty="0">
                <a:solidFill>
                  <a:srgbClr val="000066"/>
                </a:solidFill>
                <a:latin typeface="楷体_GB2312" pitchFamily="49" charset="-122"/>
              </a:rPr>
              <a:t>系统的拉氏变换分析方法，即</a:t>
            </a:r>
          </a:p>
        </p:txBody>
      </p:sp>
      <p:graphicFrame>
        <p:nvGraphicFramePr>
          <p:cNvPr id="194560" name="Object 0"/>
          <p:cNvGraphicFramePr/>
          <p:nvPr/>
        </p:nvGraphicFramePr>
        <p:xfrm>
          <a:off x="2590800" y="4572000"/>
          <a:ext cx="2971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54430" imgH="203200" progId="Equation.DSMT4">
                  <p:embed/>
                </p:oleObj>
              </mc:Choice>
              <mc:Fallback>
                <p:oleObj r:id="rId2" imgW="1154430" imgH="203200" progId="Equation.DSMT4">
                  <p:embed/>
                  <p:pic>
                    <p:nvPicPr>
                      <p:cNvPr id="0" name="图片 34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90800" y="4572000"/>
                        <a:ext cx="297180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>
          <a:xfrm>
            <a:off x="1066800" y="4953000"/>
            <a:ext cx="7467600" cy="1308100"/>
            <a:chOff x="528" y="2688"/>
            <a:chExt cx="4704" cy="824"/>
          </a:xfrm>
        </p:grpSpPr>
        <p:sp>
          <p:nvSpPr>
            <p:cNvPr id="64523" name="Text Box 7"/>
            <p:cNvSpPr txBox="1"/>
            <p:nvPr/>
          </p:nvSpPr>
          <p:spPr>
            <a:xfrm>
              <a:off x="528" y="2688"/>
              <a:ext cx="4704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dirty="0">
                  <a:latin typeface="楷体_GB2312" pitchFamily="49" charset="-122"/>
                </a:rPr>
                <a:t>  </a:t>
              </a:r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其中         是      的拉氏变换，称为</a:t>
              </a:r>
              <a:r>
                <a:rPr lang="zh-CN" altLang="en-US" sz="2800" dirty="0">
                  <a:solidFill>
                    <a:srgbClr val="760C04"/>
                  </a:solidFill>
                  <a:latin typeface="楷体_GB2312" pitchFamily="49" charset="-122"/>
                </a:rPr>
                <a:t>系统函数</a:t>
              </a:r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或</a:t>
              </a:r>
              <a:r>
                <a:rPr lang="zh-CN" altLang="en-US" sz="2800" dirty="0">
                  <a:solidFill>
                    <a:srgbClr val="760C04"/>
                  </a:solidFill>
                  <a:latin typeface="楷体_GB2312" pitchFamily="49" charset="-122"/>
                </a:rPr>
                <a:t>转移函数、传递函数</a:t>
              </a:r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。</a:t>
              </a:r>
            </a:p>
          </p:txBody>
        </p:sp>
        <p:graphicFrame>
          <p:nvGraphicFramePr>
            <p:cNvPr id="64515" name="Object 1"/>
            <p:cNvGraphicFramePr/>
            <p:nvPr/>
          </p:nvGraphicFramePr>
          <p:xfrm>
            <a:off x="1248" y="2852"/>
            <a:ext cx="48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55600" imgH="203200" progId="Equation.DSMT4">
                    <p:embed/>
                  </p:oleObj>
                </mc:Choice>
                <mc:Fallback>
                  <p:oleObj r:id="rId4" imgW="355600" imgH="203200" progId="Equation.DSMT4">
                    <p:embed/>
                    <p:pic>
                      <p:nvPicPr>
                        <p:cNvPr id="0" name="图片 34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48" y="2852"/>
                          <a:ext cx="480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6" name="Object 2"/>
            <p:cNvGraphicFramePr/>
            <p:nvPr/>
          </p:nvGraphicFramePr>
          <p:xfrm>
            <a:off x="1968" y="2852"/>
            <a:ext cx="429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79400" imgH="203200" progId="Equation.DSMT4">
                    <p:embed/>
                  </p:oleObj>
                </mc:Choice>
                <mc:Fallback>
                  <p:oleObj r:id="rId6" imgW="279400" imgH="203200" progId="Equation.DSMT4">
                    <p:embed/>
                    <p:pic>
                      <p:nvPicPr>
                        <p:cNvPr id="0" name="图片 348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968" y="2852"/>
                          <a:ext cx="429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4521" name="Picture 17" descr="yemia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1270000"/>
            <a:ext cx="6834188" cy="17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4522" name="Rectangle 18"/>
          <p:cNvSpPr/>
          <p:nvPr/>
        </p:nvSpPr>
        <p:spPr>
          <a:xfrm>
            <a:off x="990600" y="762000"/>
            <a:ext cx="702373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0066"/>
                </a:solidFill>
                <a:latin typeface="Times New Roman" panose="02020603050405020304" pitchFamily="18" charset="0"/>
              </a:rPr>
              <a:t>9.7 </a:t>
            </a:r>
            <a:r>
              <a:rPr lang="zh-CN" altLang="en-US" sz="3600" dirty="0">
                <a:solidFill>
                  <a:srgbClr val="000066"/>
                </a:solidFill>
                <a:latin typeface="Times New Roman" panose="02020603050405020304" pitchFamily="18" charset="0"/>
              </a:rPr>
              <a:t>用拉氏变换分析与表征</a:t>
            </a:r>
            <a:r>
              <a:rPr lang="en-US" altLang="zh-CN" sz="3600" dirty="0">
                <a:solidFill>
                  <a:srgbClr val="000066"/>
                </a:solidFill>
                <a:latin typeface="Times New Roman" panose="02020603050405020304" pitchFamily="18" charset="0"/>
              </a:rPr>
              <a:t>LTI</a:t>
            </a:r>
            <a:r>
              <a:rPr lang="zh-CN" altLang="en-US" sz="3600" dirty="0">
                <a:solidFill>
                  <a:srgbClr val="000066"/>
                </a:solidFill>
                <a:latin typeface="Times New Roman" panose="02020603050405020304" pitchFamily="18" charset="0"/>
              </a:rPr>
              <a:t>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/>
      <p:bldP spid="809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" y="187960"/>
            <a:ext cx="8736965" cy="60509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75" y="281940"/>
            <a:ext cx="7288530" cy="46469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595" y="5258435"/>
            <a:ext cx="2103120" cy="632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70" name="Rectangle 14"/>
          <p:cNvSpPr>
            <a:spLocks noRot="1"/>
          </p:cNvSpPr>
          <p:nvPr>
            <p:custDataLst>
              <p:tags r:id="rId1"/>
            </p:custDataLst>
          </p:nvPr>
        </p:nvSpPr>
        <p:spPr>
          <a:xfrm>
            <a:off x="407035" y="291465"/>
            <a:ext cx="52578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zh-CN" altLang="en-US" sz="2800" dirty="0">
                <a:solidFill>
                  <a:srgbClr val="760C04"/>
                </a:solidFill>
                <a:latin typeface="Times New Roman" panose="02020603050405020304" pitchFamily="18" charset="0"/>
              </a:rPr>
              <a:t>二</a:t>
            </a:r>
            <a:r>
              <a:rPr lang="en-US" altLang="zh-CN" sz="2800" dirty="0">
                <a:solidFill>
                  <a:srgbClr val="760C04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dirty="0">
                <a:solidFill>
                  <a:srgbClr val="760C04"/>
                </a:solidFill>
                <a:latin typeface="Times New Roman" panose="02020603050405020304" pitchFamily="18" charset="0"/>
              </a:rPr>
              <a:t>用系统函数表征</a:t>
            </a:r>
            <a:r>
              <a:rPr lang="en-US" altLang="zh-CN" sz="2800" dirty="0">
                <a:solidFill>
                  <a:srgbClr val="760C04"/>
                </a:solidFill>
                <a:latin typeface="Times New Roman" panose="02020603050405020304" pitchFamily="18" charset="0"/>
              </a:rPr>
              <a:t>LTI</a:t>
            </a:r>
            <a:r>
              <a:rPr lang="zh-CN" altLang="en-US" sz="2800" dirty="0">
                <a:solidFill>
                  <a:srgbClr val="760C04"/>
                </a:solidFill>
                <a:latin typeface="Times New Roman" panose="02020603050405020304" pitchFamily="18" charset="0"/>
              </a:rPr>
              <a:t>系统：</a:t>
            </a:r>
          </a:p>
        </p:txBody>
      </p:sp>
      <p:sp>
        <p:nvSpPr>
          <p:cNvPr id="96271" name="Text Box 15"/>
          <p:cNvSpPr txBox="1"/>
          <p:nvPr>
            <p:custDataLst>
              <p:tags r:id="rId2"/>
            </p:custDataLst>
          </p:nvPr>
        </p:nvSpPr>
        <p:spPr>
          <a:xfrm>
            <a:off x="483235" y="1053465"/>
            <a:ext cx="20008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760C04"/>
                </a:solidFill>
                <a:latin typeface="Arial" panose="020B0604020202020204" pitchFamily="34" charset="0"/>
              </a:rPr>
              <a:t>1. </a:t>
            </a:r>
            <a:r>
              <a:rPr lang="zh-CN" altLang="en-US" sz="2800" dirty="0">
                <a:solidFill>
                  <a:srgbClr val="760C04"/>
                </a:solidFill>
                <a:latin typeface="Arial" panose="020B0604020202020204" pitchFamily="34" charset="0"/>
              </a:rPr>
              <a:t>因果性：</a:t>
            </a:r>
          </a:p>
        </p:txBody>
      </p:sp>
      <p:grpSp>
        <p:nvGrpSpPr>
          <p:cNvPr id="4" name="Group 19"/>
          <p:cNvGrpSpPr/>
          <p:nvPr>
            <p:custDataLst>
              <p:tags r:id="rId3"/>
            </p:custDataLst>
          </p:nvPr>
        </p:nvGrpSpPr>
        <p:grpSpPr>
          <a:xfrm>
            <a:off x="753110" y="1663065"/>
            <a:ext cx="6503990" cy="563563"/>
            <a:chOff x="794" y="3600"/>
            <a:chExt cx="4097" cy="355"/>
          </a:xfrm>
        </p:grpSpPr>
        <p:sp>
          <p:nvSpPr>
            <p:cNvPr id="66574" name="Rectangle 16"/>
            <p:cNvSpPr/>
            <p:nvPr>
              <p:custDataLst>
                <p:tags r:id="rId10"/>
              </p:custDataLst>
            </p:nvPr>
          </p:nvSpPr>
          <p:spPr>
            <a:xfrm>
              <a:off x="794" y="3600"/>
              <a:ext cx="409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如果         时          ，则</a:t>
              </a:r>
              <a:r>
                <a:rPr lang="zh-CN" altLang="en-US" sz="2800" dirty="0">
                  <a:solidFill>
                    <a:srgbClr val="760C04"/>
                  </a:solidFill>
                  <a:latin typeface="楷体_GB2312" pitchFamily="49" charset="-122"/>
                </a:rPr>
                <a:t>系统是因果的</a:t>
              </a:r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。</a:t>
              </a:r>
            </a:p>
          </p:txBody>
        </p:sp>
        <p:graphicFrame>
          <p:nvGraphicFramePr>
            <p:cNvPr id="66562" name="Object 2048"/>
            <p:cNvGraphicFramePr/>
            <p:nvPr>
              <p:custDataLst>
                <p:tags r:id="rId11"/>
              </p:custDataLst>
            </p:nvPr>
          </p:nvGraphicFramePr>
          <p:xfrm>
            <a:off x="1344" y="3648"/>
            <a:ext cx="483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16865" imgH="177800" progId="Equation.DSMT4">
                    <p:embed/>
                  </p:oleObj>
                </mc:Choice>
                <mc:Fallback>
                  <p:oleObj r:id="rId14" imgW="316865" imgH="177800" progId="Equation.DSMT4">
                    <p:embed/>
                    <p:pic>
                      <p:nvPicPr>
                        <p:cNvPr id="0" name="图片 349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344" y="3648"/>
                          <a:ext cx="483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3" name="Object 2049"/>
            <p:cNvGraphicFramePr/>
            <p:nvPr>
              <p:custDataLst>
                <p:tags r:id="rId12"/>
              </p:custDataLst>
            </p:nvPr>
          </p:nvGraphicFramePr>
          <p:xfrm>
            <a:off x="2052" y="3648"/>
            <a:ext cx="76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507365" imgH="203200" progId="Equation.DSMT4">
                    <p:embed/>
                  </p:oleObj>
                </mc:Choice>
                <mc:Fallback>
                  <p:oleObj r:id="rId16" imgW="507365" imgH="203200" progId="Equation.DSMT4">
                    <p:embed/>
                    <p:pic>
                      <p:nvPicPr>
                        <p:cNvPr id="0" name="图片 349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052" y="3648"/>
                          <a:ext cx="768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592" name="Group 16"/>
          <p:cNvGrpSpPr/>
          <p:nvPr>
            <p:custDataLst>
              <p:tags r:id="rId4"/>
            </p:custDataLst>
          </p:nvPr>
        </p:nvGrpSpPr>
        <p:grpSpPr>
          <a:xfrm>
            <a:off x="753110" y="2273300"/>
            <a:ext cx="7180266" cy="609600"/>
            <a:chOff x="624" y="576"/>
            <a:chExt cx="4523" cy="384"/>
          </a:xfrm>
        </p:grpSpPr>
        <p:sp>
          <p:nvSpPr>
            <p:cNvPr id="67596" name="Text Box 4"/>
            <p:cNvSpPr txBox="1"/>
            <p:nvPr>
              <p:custDataLst>
                <p:tags r:id="rId7"/>
              </p:custDataLst>
            </p:nvPr>
          </p:nvSpPr>
          <p:spPr>
            <a:xfrm>
              <a:off x="624" y="576"/>
              <a:ext cx="4523" cy="3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如果        时              ，则</a:t>
              </a:r>
              <a:r>
                <a:rPr lang="zh-CN" altLang="en-US" sz="2800" dirty="0">
                  <a:solidFill>
                    <a:srgbClr val="760C04"/>
                  </a:solidFill>
                  <a:latin typeface="楷体_GB2312" pitchFamily="49" charset="-122"/>
                </a:rPr>
                <a:t>系统是反因果的</a:t>
              </a:r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。</a:t>
              </a:r>
            </a:p>
          </p:txBody>
        </p:sp>
        <p:graphicFrame>
          <p:nvGraphicFramePr>
            <p:cNvPr id="67590" name="Object 1028"/>
            <p:cNvGraphicFramePr/>
            <p:nvPr>
              <p:custDataLst>
                <p:tags r:id="rId8"/>
              </p:custDataLst>
              <p:extLst>
                <p:ext uri="{D42A27DB-BD31-4B8C-83A1-F6EECF244321}">
                  <p14:modId xmlns:p14="http://schemas.microsoft.com/office/powerpoint/2010/main" val="4282625313"/>
                </p:ext>
              </p:extLst>
            </p:nvPr>
          </p:nvGraphicFramePr>
          <p:xfrm>
            <a:off x="2057" y="672"/>
            <a:ext cx="7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507365" imgH="203200" progId="Equation.DSMT4">
                    <p:embed/>
                  </p:oleObj>
                </mc:Choice>
                <mc:Fallback>
                  <p:oleObj r:id="rId18" imgW="507365" imgH="203200" progId="Equation.DSMT4">
                    <p:embed/>
                    <p:pic>
                      <p:nvPicPr>
                        <p:cNvPr id="0" name="图片 349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057" y="672"/>
                          <a:ext cx="72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1" name="Object 1029"/>
            <p:cNvGraphicFramePr/>
            <p:nvPr>
              <p:custDataLst>
                <p:tags r:id="rId9"/>
              </p:custDataLst>
            </p:nvPr>
          </p:nvGraphicFramePr>
          <p:xfrm>
            <a:off x="1124" y="672"/>
            <a:ext cx="48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316865" imgH="177800" progId="Equation.DSMT4">
                    <p:embed/>
                  </p:oleObj>
                </mc:Choice>
                <mc:Fallback>
                  <p:oleObj r:id="rId19" imgW="316865" imgH="177800" progId="Equation.DSMT4">
                    <p:embed/>
                    <p:pic>
                      <p:nvPicPr>
                        <p:cNvPr id="0" name="图片 349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124" y="672"/>
                          <a:ext cx="483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53110" y="3110230"/>
            <a:ext cx="67075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rgbClr val="760C04"/>
                </a:solidFill>
                <a:latin typeface="Times New Roman" panose="02020603050405020304" pitchFamily="18" charset="0"/>
                <a:sym typeface="+mn-ea"/>
              </a:rPr>
              <a:t>因果系统的极点和</a:t>
            </a:r>
            <a:r>
              <a:rPr lang="en-US" altLang="zh-CN" sz="2800" dirty="0">
                <a:solidFill>
                  <a:srgbClr val="760C04"/>
                </a:solidFill>
                <a:latin typeface="Times New Roman" panose="02020603050405020304" pitchFamily="18" charset="0"/>
                <a:sym typeface="+mn-ea"/>
              </a:rPr>
              <a:t>ROC</a:t>
            </a:r>
            <a:r>
              <a:rPr lang="zh-CN" altLang="en-US" sz="2800" dirty="0">
                <a:solidFill>
                  <a:srgbClr val="760C04"/>
                </a:solidFill>
                <a:latin typeface="Times New Roman" panose="02020603050405020304" pitchFamily="18" charset="0"/>
                <a:sym typeface="+mn-ea"/>
              </a:rPr>
              <a:t>分别是什么样的？</a:t>
            </a:r>
          </a:p>
        </p:txBody>
      </p:sp>
      <p:sp>
        <p:nvSpPr>
          <p:cNvPr id="128007" name="Text Box 7"/>
          <p:cNvSpPr txBox="1"/>
          <p:nvPr>
            <p:custDataLst>
              <p:tags r:id="rId6"/>
            </p:custDataLst>
          </p:nvPr>
        </p:nvSpPr>
        <p:spPr>
          <a:xfrm>
            <a:off x="483235" y="3731895"/>
            <a:ext cx="2895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760C04"/>
                </a:solidFill>
                <a:latin typeface="Arial" panose="020B0604020202020204" pitchFamily="34" charset="0"/>
              </a:rPr>
              <a:t>2.  </a:t>
            </a:r>
            <a:r>
              <a:rPr lang="zh-CN" altLang="en-US" sz="2800" dirty="0">
                <a:solidFill>
                  <a:srgbClr val="760C04"/>
                </a:solidFill>
                <a:latin typeface="Arial" panose="020B0604020202020204" pitchFamily="34" charset="0"/>
              </a:rPr>
              <a:t>稳定性：</a:t>
            </a:r>
          </a:p>
        </p:txBody>
      </p:sp>
      <p:grpSp>
        <p:nvGrpSpPr>
          <p:cNvPr id="3" name="Group 16"/>
          <p:cNvGrpSpPr/>
          <p:nvPr/>
        </p:nvGrpSpPr>
        <p:grpSpPr>
          <a:xfrm>
            <a:off x="559435" y="4253865"/>
            <a:ext cx="8305165" cy="1382929"/>
            <a:chOff x="652" y="1402"/>
            <a:chExt cx="4580" cy="871"/>
          </a:xfrm>
        </p:grpSpPr>
        <p:sp>
          <p:nvSpPr>
            <p:cNvPr id="68622" name="Rectangle 8"/>
            <p:cNvSpPr/>
            <p:nvPr/>
          </p:nvSpPr>
          <p:spPr>
            <a:xfrm>
              <a:off x="652" y="1402"/>
              <a:ext cx="4580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800" dirty="0">
                  <a:latin typeface="楷体_GB2312" pitchFamily="49" charset="-122"/>
                </a:rPr>
                <a:t>  </a:t>
              </a:r>
              <a:r>
                <a:rPr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如果系统稳定，则有                            。因此  </a:t>
              </a:r>
              <a:r>
                <a:rPr lang="en-US" altLang="zh-CN" sz="28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必存在。意味着         的</a:t>
              </a:r>
              <a:r>
                <a:rPr lang="en-US" altLang="zh-CN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ROC</a:t>
              </a:r>
              <a:r>
                <a:rPr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必然包括      轴。</a:t>
              </a:r>
            </a:p>
          </p:txBody>
        </p:sp>
        <p:graphicFrame>
          <p:nvGraphicFramePr>
            <p:cNvPr id="68612" name="Object 2"/>
            <p:cNvGraphicFramePr/>
            <p:nvPr/>
          </p:nvGraphicFramePr>
          <p:xfrm>
            <a:off x="2686" y="1452"/>
            <a:ext cx="1298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926465" imgH="330200" progId="Equation.DSMT4">
                    <p:embed/>
                  </p:oleObj>
                </mc:Choice>
                <mc:Fallback>
                  <p:oleObj r:id="rId21" imgW="926465" imgH="330200" progId="Equation.DSMT4">
                    <p:embed/>
                    <p:pic>
                      <p:nvPicPr>
                        <p:cNvPr id="0" name="图片 351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686" y="1452"/>
                          <a:ext cx="1298" cy="4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3" name="Object 3"/>
            <p:cNvGraphicFramePr/>
            <p:nvPr/>
          </p:nvGraphicFramePr>
          <p:xfrm>
            <a:off x="2078" y="1923"/>
            <a:ext cx="41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355600" imgH="203200" progId="Equation.DSMT4">
                    <p:embed/>
                  </p:oleObj>
                </mc:Choice>
                <mc:Fallback>
                  <p:oleObj r:id="rId23" imgW="355600" imgH="203200" progId="Equation.DSMT4">
                    <p:embed/>
                    <p:pic>
                      <p:nvPicPr>
                        <p:cNvPr id="0" name="图片 3504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078" y="1923"/>
                          <a:ext cx="411" cy="3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4" name="Object 4"/>
            <p:cNvGraphicFramePr/>
            <p:nvPr/>
          </p:nvGraphicFramePr>
          <p:xfrm>
            <a:off x="4642" y="1516"/>
            <a:ext cx="50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469265" imgH="203200" progId="Equation.DSMT4">
                    <p:embed/>
                  </p:oleObj>
                </mc:Choice>
                <mc:Fallback>
                  <p:oleObj r:id="rId25" imgW="469265" imgH="203200" progId="Equation.DSMT4">
                    <p:embed/>
                    <p:pic>
                      <p:nvPicPr>
                        <p:cNvPr id="0" name="图片 351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642" y="1516"/>
                          <a:ext cx="504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5" name="Object 5"/>
            <p:cNvGraphicFramePr/>
            <p:nvPr/>
          </p:nvGraphicFramePr>
          <p:xfrm>
            <a:off x="3796" y="1940"/>
            <a:ext cx="40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228600" imgH="190500" progId="Equation.DSMT4">
                    <p:embed/>
                  </p:oleObj>
                </mc:Choice>
                <mc:Fallback>
                  <p:oleObj r:id="rId27" imgW="228600" imgH="190500" progId="Equation.DSMT4">
                    <p:embed/>
                    <p:pic>
                      <p:nvPicPr>
                        <p:cNvPr id="0" name="图片 3506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796" y="1940"/>
                          <a:ext cx="400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文本框 4"/>
          <p:cNvSpPr txBox="1"/>
          <p:nvPr/>
        </p:nvSpPr>
        <p:spPr>
          <a:xfrm>
            <a:off x="686435" y="5800090"/>
            <a:ext cx="546290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因果稳定系统的极点有何特点？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0" grpId="0"/>
      <p:bldP spid="96271" grpId="0"/>
      <p:bldP spid="128007" grpId="0"/>
      <p:bldP spid="5" grpId="0"/>
      <p:bldP spid="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45" y="95250"/>
            <a:ext cx="6690360" cy="13696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7345" y="1616075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dirty="0">
                <a:solidFill>
                  <a:srgbClr val="760C04"/>
                </a:solidFill>
                <a:latin typeface="Times New Roman" panose="02020603050405020304" pitchFamily="18" charset="0"/>
                <a:sym typeface="+mn-ea"/>
              </a:rPr>
              <a:t>判断系统的因果稳定性。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" y="207010"/>
            <a:ext cx="8348345" cy="58781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55" y="185420"/>
            <a:ext cx="8315960" cy="23196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5" y="2731770"/>
            <a:ext cx="6161312" cy="648000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82295" y="3538855"/>
          <a:ext cx="7794034" cy="18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791200" imgH="1363980" progId="Paint.Picture">
                  <p:embed/>
                </p:oleObj>
              </mc:Choice>
              <mc:Fallback>
                <p:oleObj r:id="rId4" imgW="5791200" imgH="136398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2295" y="3538855"/>
                        <a:ext cx="7794034" cy="18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5" name="Rectangle 2"/>
          <p:cNvSpPr>
            <a:spLocks noGrp="1" noRot="1"/>
          </p:cNvSpPr>
          <p:nvPr>
            <p:ph type="title"/>
          </p:nvPr>
        </p:nvSpPr>
        <p:spPr>
          <a:xfrm>
            <a:off x="1105535" y="1313180"/>
            <a:ext cx="7675880" cy="457200"/>
          </a:xfrm>
        </p:spPr>
        <p:txBody>
          <a:bodyPr vert="horz" wrap="square" lIns="91440" tIns="45720" rIns="91440" bIns="45720" anchor="ctr" anchorCtr="0">
            <a:noAutofit/>
          </a:bodyPr>
          <a:lstStyle/>
          <a:p>
            <a:pPr algn="l" eaLnBrk="1" hangingPunct="1"/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  <a:ea typeface="楷体_GB2312" pitchFamily="49" charset="-122"/>
              </a:rPr>
              <a:t>The Inverse Laplace Transform</a:t>
            </a:r>
          </a:p>
        </p:txBody>
      </p:sp>
      <p:sp>
        <p:nvSpPr>
          <p:cNvPr id="62468" name="Rectangle 4"/>
          <p:cNvSpPr>
            <a:spLocks noRot="1"/>
          </p:cNvSpPr>
          <p:nvPr/>
        </p:nvSpPr>
        <p:spPr>
          <a:xfrm>
            <a:off x="914400" y="2133600"/>
            <a:ext cx="2195513" cy="452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en-US" altLang="zh-CN" sz="2800" dirty="0">
                <a:solidFill>
                  <a:schemeClr val="tx2"/>
                </a:solidFill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760C04"/>
                </a:solidFill>
                <a:latin typeface="楷体_GB2312" pitchFamily="49" charset="-122"/>
              </a:rPr>
              <a:t>一</a:t>
            </a:r>
            <a:r>
              <a:rPr lang="en-US" altLang="zh-CN" sz="2800" dirty="0">
                <a:solidFill>
                  <a:srgbClr val="760C04"/>
                </a:solidFill>
                <a:latin typeface="楷体_GB2312" pitchFamily="49" charset="-122"/>
              </a:rPr>
              <a:t>.</a:t>
            </a:r>
            <a:r>
              <a:rPr lang="zh-CN" altLang="en-US" sz="2800" dirty="0">
                <a:solidFill>
                  <a:srgbClr val="760C04"/>
                </a:solidFill>
                <a:latin typeface="楷体_GB2312" pitchFamily="49" charset="-122"/>
              </a:rPr>
              <a:t>定义：</a:t>
            </a:r>
          </a:p>
        </p:txBody>
      </p:sp>
      <p:grpSp>
        <p:nvGrpSpPr>
          <p:cNvPr id="2" name="Group 17"/>
          <p:cNvGrpSpPr/>
          <p:nvPr/>
        </p:nvGrpSpPr>
        <p:grpSpPr>
          <a:xfrm>
            <a:off x="2819400" y="2057400"/>
            <a:ext cx="3505200" cy="712788"/>
            <a:chOff x="1776" y="1296"/>
            <a:chExt cx="2208" cy="449"/>
          </a:xfrm>
        </p:grpSpPr>
        <p:sp>
          <p:nvSpPr>
            <p:cNvPr id="22542" name="Text Box 5"/>
            <p:cNvSpPr txBox="1"/>
            <p:nvPr/>
          </p:nvSpPr>
          <p:spPr>
            <a:xfrm>
              <a:off x="1776" y="1344"/>
              <a:ext cx="33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由</a:t>
              </a:r>
            </a:p>
          </p:txBody>
        </p:sp>
        <p:graphicFrame>
          <p:nvGraphicFramePr>
            <p:cNvPr id="22534" name="Object 6"/>
            <p:cNvGraphicFramePr/>
            <p:nvPr/>
          </p:nvGraphicFramePr>
          <p:xfrm>
            <a:off x="2160" y="1296"/>
            <a:ext cx="1824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256665" imgH="330200" progId="Equation.DSMT4">
                    <p:embed/>
                  </p:oleObj>
                </mc:Choice>
                <mc:Fallback>
                  <p:oleObj r:id="rId2" imgW="1256665" imgH="330200" progId="Equation.DSMT4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160" y="1296"/>
                          <a:ext cx="1824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8"/>
          <p:cNvGrpSpPr/>
          <p:nvPr/>
        </p:nvGrpSpPr>
        <p:grpSpPr>
          <a:xfrm>
            <a:off x="1371600" y="2944813"/>
            <a:ext cx="5105400" cy="533400"/>
            <a:chOff x="864" y="1855"/>
            <a:chExt cx="3216" cy="336"/>
          </a:xfrm>
        </p:grpSpPr>
        <p:sp>
          <p:nvSpPr>
            <p:cNvPr id="22541" name="Text Box 7"/>
            <p:cNvSpPr txBox="1"/>
            <p:nvPr/>
          </p:nvSpPr>
          <p:spPr>
            <a:xfrm>
              <a:off x="864" y="1855"/>
              <a:ext cx="321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若                 在</a:t>
              </a:r>
              <a:r>
                <a:rPr lang="en-US" altLang="zh-CN" sz="28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ROC</a:t>
              </a:r>
              <a:r>
                <a:rPr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内，则有</a:t>
              </a:r>
              <a:r>
                <a:rPr lang="en-US" altLang="zh-CN" sz="28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22533" name="Object 10"/>
            <p:cNvGraphicFramePr/>
            <p:nvPr/>
          </p:nvGraphicFramePr>
          <p:xfrm>
            <a:off x="1154" y="1902"/>
            <a:ext cx="95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685800" imgH="190500" progId="Equation.DSMT4">
                    <p:embed/>
                  </p:oleObj>
                </mc:Choice>
                <mc:Fallback>
                  <p:oleObj r:id="rId4" imgW="685800" imgH="190500" progId="Equation.DSMT4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54" y="1902"/>
                          <a:ext cx="950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5" name="Object 11"/>
          <p:cNvGraphicFramePr/>
          <p:nvPr/>
        </p:nvGraphicFramePr>
        <p:xfrm>
          <a:off x="1371600" y="3505200"/>
          <a:ext cx="65881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16530" imgH="330200" progId="Equation.DSMT4">
                  <p:embed/>
                </p:oleObj>
              </mc:Choice>
              <mc:Fallback>
                <p:oleObj r:id="rId6" imgW="2716530" imgH="3302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1600" y="3505200"/>
                        <a:ext cx="6588125" cy="81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/>
          <p:nvPr/>
        </p:nvGraphicFramePr>
        <p:xfrm>
          <a:off x="1295400" y="4419600"/>
          <a:ext cx="54864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272030" imgH="393700" progId="Equation.DSMT4">
                  <p:embed/>
                </p:oleObj>
              </mc:Choice>
              <mc:Fallback>
                <p:oleObj r:id="rId8" imgW="2272030" imgH="3937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95400" y="4419600"/>
                        <a:ext cx="5486400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8" name="Object 14"/>
          <p:cNvGraphicFramePr/>
          <p:nvPr/>
        </p:nvGraphicFramePr>
        <p:xfrm>
          <a:off x="1600200" y="5459413"/>
          <a:ext cx="69342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288030" imgH="393700" progId="Equation.DSMT4">
                  <p:embed/>
                </p:oleObj>
              </mc:Choice>
              <mc:Fallback>
                <p:oleObj r:id="rId10" imgW="3288030" imgH="3937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00200" y="5459413"/>
                        <a:ext cx="6934200" cy="94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Rectangle 16"/>
          <p:cNvSpPr/>
          <p:nvPr/>
        </p:nvSpPr>
        <p:spPr>
          <a:xfrm>
            <a:off x="762000" y="541020"/>
            <a:ext cx="633793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4400" dirty="0">
                <a:solidFill>
                  <a:srgbClr val="000066"/>
                </a:solidFill>
                <a:latin typeface="Times New Roman" panose="02020603050405020304" pitchFamily="18" charset="0"/>
              </a:rPr>
              <a:t>9. 3</a:t>
            </a:r>
            <a:r>
              <a:rPr lang="en-US" altLang="zh-CN" sz="4400" dirty="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lang="zh-CN" altLang="en-US" sz="4400" dirty="0">
                <a:solidFill>
                  <a:srgbClr val="000066"/>
                </a:solidFill>
                <a:latin typeface="楷体_GB2312" pitchFamily="49" charset="-122"/>
              </a:rPr>
              <a:t>拉普拉斯反变换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" y="786130"/>
            <a:ext cx="8342995" cy="450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" y="307975"/>
            <a:ext cx="4823460" cy="457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b="10988"/>
          <a:stretch>
            <a:fillRect/>
          </a:stretch>
        </p:blipFill>
        <p:spPr>
          <a:xfrm>
            <a:off x="445770" y="982980"/>
            <a:ext cx="7985125" cy="503110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19755" y="6014085"/>
          <a:ext cx="3108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09700" imgH="228600" progId="Equation.KSEE3">
                  <p:embed/>
                </p:oleObj>
              </mc:Choice>
              <mc:Fallback>
                <p:oleObj r:id="rId4" imgW="14097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19755" y="6014085"/>
                        <a:ext cx="3108000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5" name="文本框 261124"/>
          <p:cNvSpPr txBox="1">
            <a:spLocks noChangeArrowheads="1"/>
          </p:cNvSpPr>
          <p:nvPr/>
        </p:nvSpPr>
        <p:spPr bwMode="auto">
          <a:xfrm>
            <a:off x="107315" y="332105"/>
            <a:ext cx="17976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例如：已知</a:t>
            </a:r>
          </a:p>
        </p:txBody>
      </p:sp>
      <p:graphicFrame>
        <p:nvGraphicFramePr>
          <p:cNvPr id="261126" name="对象 261125"/>
          <p:cNvGraphicFramePr>
            <a:graphicFrameLocks noChangeAspect="1"/>
          </p:cNvGraphicFramePr>
          <p:nvPr/>
        </p:nvGraphicFramePr>
        <p:xfrm>
          <a:off x="5918835" y="344170"/>
          <a:ext cx="17049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76300" imgH="228600" progId="Equation.3">
                  <p:embed/>
                </p:oleObj>
              </mc:Choice>
              <mc:Fallback>
                <p:oleObj r:id="rId2" imgW="876300" imgH="228600" progId="Equation.3">
                  <p:embed/>
                  <p:pic>
                    <p:nvPicPr>
                      <p:cNvPr id="0" name="图片 2560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835" y="344170"/>
                        <a:ext cx="17049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7" name="文本框 261126"/>
          <p:cNvSpPr txBox="1">
            <a:spLocks noChangeAspect="1" noChangeArrowheads="1"/>
          </p:cNvSpPr>
          <p:nvPr/>
        </p:nvSpPr>
        <p:spPr bwMode="auto">
          <a:xfrm>
            <a:off x="179705" y="957580"/>
            <a:ext cx="871537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试求：系统的</a:t>
            </a:r>
            <a:r>
              <a:rPr lang="zh-CN" altLang="en-US" sz="2400" b="1">
                <a:ea typeface="楷体_GB2312" pitchFamily="49" charset="-122"/>
                <a:sym typeface="+mn-ea"/>
              </a:rPr>
              <a:t>零状态响应。</a:t>
            </a:r>
            <a:endParaRPr lang="zh-CN" altLang="en-US" sz="2400" b="1">
              <a:solidFill>
                <a:schemeClr val="tx1"/>
              </a:solidFill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400" b="1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61129" name="对象 261128"/>
          <p:cNvGraphicFramePr>
            <a:graphicFrameLocks noGrp="1" noChangeAspect="1"/>
          </p:cNvGraphicFramePr>
          <p:nvPr/>
        </p:nvGraphicFramePr>
        <p:xfrm>
          <a:off x="1769428" y="260191"/>
          <a:ext cx="4053840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38400" imgH="419100" progId="Equation.3">
                  <p:embed/>
                </p:oleObj>
              </mc:Choice>
              <mc:Fallback>
                <p:oleObj r:id="rId4" imgW="2438400" imgH="419100" progId="Equation.3">
                  <p:embed/>
                  <p:pic>
                    <p:nvPicPr>
                      <p:cNvPr id="0" name="图片 25606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428" y="260191"/>
                        <a:ext cx="4053840" cy="69723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7" name="对象 263176"/>
          <p:cNvGraphicFramePr/>
          <p:nvPr/>
        </p:nvGraphicFramePr>
        <p:xfrm>
          <a:off x="1705610" y="1828324"/>
          <a:ext cx="299656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36700" imgH="419100" progId="Equation.3">
                  <p:embed/>
                </p:oleObj>
              </mc:Choice>
              <mc:Fallback>
                <p:oleObj r:id="rId6" imgW="1536700" imgH="419100" progId="Equation.3">
                  <p:embed/>
                  <p:pic>
                    <p:nvPicPr>
                      <p:cNvPr id="0" name="图片 26639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610" y="1828324"/>
                        <a:ext cx="299656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0" name="对象 265219"/>
          <p:cNvGraphicFramePr/>
          <p:nvPr/>
        </p:nvGraphicFramePr>
        <p:xfrm>
          <a:off x="1769587" y="3066891"/>
          <a:ext cx="3864610" cy="85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981200" imgH="393700" progId="Equation.3">
                  <p:embed/>
                </p:oleObj>
              </mc:Choice>
              <mc:Fallback>
                <p:oleObj r:id="rId8" imgW="1981200" imgH="393700" progId="Equation.3">
                  <p:embed/>
                  <p:pic>
                    <p:nvPicPr>
                      <p:cNvPr id="0" name="图片 28680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587" y="3066891"/>
                        <a:ext cx="3864610" cy="858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文本框 306177"/>
          <p:cNvSpPr txBox="1">
            <a:spLocks noChangeArrowheads="1"/>
          </p:cNvSpPr>
          <p:nvPr/>
        </p:nvSpPr>
        <p:spPr bwMode="auto">
          <a:xfrm>
            <a:off x="107315" y="381000"/>
            <a:ext cx="244602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前例：已知</a:t>
            </a:r>
          </a:p>
        </p:txBody>
      </p:sp>
      <p:graphicFrame>
        <p:nvGraphicFramePr>
          <p:cNvPr id="306179" name="对象 306178"/>
          <p:cNvGraphicFramePr>
            <a:graphicFrameLocks noChangeAspect="1"/>
          </p:cNvGraphicFramePr>
          <p:nvPr/>
        </p:nvGraphicFramePr>
        <p:xfrm>
          <a:off x="1828800" y="219075"/>
          <a:ext cx="4092000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25700" imgH="419100" progId="Equation.3">
                  <p:embed/>
                </p:oleObj>
              </mc:Choice>
              <mc:Fallback>
                <p:oleObj r:id="rId2" imgW="2425700" imgH="419100" progId="Equation.3">
                  <p:embed/>
                  <p:pic>
                    <p:nvPicPr>
                      <p:cNvPr id="0" name="图片 2971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9075"/>
                        <a:ext cx="4092000" cy="79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0" name="对象 306179"/>
          <p:cNvGraphicFramePr>
            <a:graphicFrameLocks noChangeAspect="1"/>
          </p:cNvGraphicFramePr>
          <p:nvPr/>
        </p:nvGraphicFramePr>
        <p:xfrm>
          <a:off x="6328410" y="438785"/>
          <a:ext cx="195278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43000" imgH="228600" progId="Equation.3">
                  <p:embed/>
                </p:oleObj>
              </mc:Choice>
              <mc:Fallback>
                <p:oleObj r:id="rId4" imgW="1143000" imgH="228600" progId="Equation.3">
                  <p:embed/>
                  <p:pic>
                    <p:nvPicPr>
                      <p:cNvPr id="0" name="图片 2971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8410" y="438785"/>
                        <a:ext cx="1952786" cy="46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1" name="对象 306180"/>
          <p:cNvGraphicFramePr/>
          <p:nvPr/>
        </p:nvGraphicFramePr>
        <p:xfrm>
          <a:off x="1115060" y="1113473"/>
          <a:ext cx="17049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76300" imgH="228600" progId="Equation.3">
                  <p:embed/>
                </p:oleObj>
              </mc:Choice>
              <mc:Fallback>
                <p:oleObj r:id="rId6" imgW="876300" imgH="228600" progId="Equation.3">
                  <p:embed/>
                  <p:pic>
                    <p:nvPicPr>
                      <p:cNvPr id="0" name="图片 2971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060" y="1113473"/>
                        <a:ext cx="17049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2" name="文本框 306181"/>
          <p:cNvSpPr txBox="1">
            <a:spLocks noChangeArrowheads="1"/>
          </p:cNvSpPr>
          <p:nvPr/>
        </p:nvSpPr>
        <p:spPr bwMode="auto">
          <a:xfrm>
            <a:off x="2895600" y="1196340"/>
            <a:ext cx="6175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试求：系统的响应</a:t>
            </a:r>
            <a:r>
              <a:rPr lang="en-US" altLang="zh-CN" sz="2400" b="1" i="1">
                <a:solidFill>
                  <a:schemeClr val="tx1"/>
                </a:solidFill>
                <a:ea typeface="楷体_GB2312" pitchFamily="49" charset="-122"/>
              </a:rPr>
              <a:t>y</a:t>
            </a:r>
            <a:r>
              <a:rPr lang="en-US" altLang="zh-CN" sz="2400" b="1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sz="2400" b="1" i="1">
                <a:solidFill>
                  <a:schemeClr val="tx1"/>
                </a:solidFill>
                <a:ea typeface="楷体_GB2312" pitchFamily="49" charset="-122"/>
              </a:rPr>
              <a:t>t</a:t>
            </a:r>
            <a:r>
              <a:rPr lang="en-US" altLang="zh-CN" sz="2400" b="1">
                <a:solidFill>
                  <a:schemeClr val="tx1"/>
                </a:solidFill>
                <a:ea typeface="楷体_GB2312" pitchFamily="49" charset="-122"/>
              </a:rPr>
              <a:t>) [y</a:t>
            </a:r>
            <a:r>
              <a:rPr lang="en-US" altLang="zh-CN" sz="2400" b="1" baseline="-25000">
                <a:solidFill>
                  <a:schemeClr val="tx1"/>
                </a:solidFill>
                <a:ea typeface="楷体_GB2312" pitchFamily="49" charset="-122"/>
              </a:rPr>
              <a:t>zi</a:t>
            </a:r>
            <a:r>
              <a:rPr lang="en-US" altLang="zh-CN" sz="2400" b="1">
                <a:solidFill>
                  <a:schemeClr val="tx1"/>
                </a:solidFill>
                <a:ea typeface="楷体_GB2312" pitchFamily="49" charset="-122"/>
              </a:rPr>
              <a:t>(t)</a:t>
            </a: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lang="en-US" altLang="zh-CN" sz="2400" b="1">
                <a:solidFill>
                  <a:schemeClr val="tx1"/>
                </a:solidFill>
                <a:ea typeface="楷体_GB2312" pitchFamily="49" charset="-122"/>
              </a:rPr>
              <a:t>y</a:t>
            </a:r>
            <a:r>
              <a:rPr lang="en-US" altLang="zh-CN" sz="2400" b="1" baseline="-25000">
                <a:solidFill>
                  <a:schemeClr val="tx1"/>
                </a:solidFill>
                <a:ea typeface="楷体_GB2312" pitchFamily="49" charset="-122"/>
              </a:rPr>
              <a:t>zs</a:t>
            </a:r>
            <a:r>
              <a:rPr lang="en-US" altLang="zh-CN" sz="2400" b="1">
                <a:solidFill>
                  <a:schemeClr val="tx1"/>
                </a:solidFill>
                <a:ea typeface="楷体_GB2312" pitchFamily="49" charset="-122"/>
              </a:rPr>
              <a:t>(t)]</a:t>
            </a: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文本框 308225"/>
          <p:cNvSpPr txBox="1">
            <a:spLocks noChangeArrowheads="1"/>
          </p:cNvSpPr>
          <p:nvPr/>
        </p:nvSpPr>
        <p:spPr bwMode="auto">
          <a:xfrm>
            <a:off x="34925" y="257810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楷体_GB2312" pitchFamily="49" charset="-122"/>
              </a:rPr>
              <a:t>        ⑵  </a:t>
            </a: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求零输入响应。</a:t>
            </a:r>
          </a:p>
        </p:txBody>
      </p:sp>
      <p:sp>
        <p:nvSpPr>
          <p:cNvPr id="308228" name="文本框 308227"/>
          <p:cNvSpPr txBox="1">
            <a:spLocks noChangeArrowheads="1"/>
          </p:cNvSpPr>
          <p:nvPr/>
        </p:nvSpPr>
        <p:spPr bwMode="auto">
          <a:xfrm>
            <a:off x="107315" y="1797685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楷体_GB2312" pitchFamily="49" charset="-122"/>
              </a:rPr>
              <a:t>        </a:t>
            </a: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微分方程对应的特征方程是：</a:t>
            </a:r>
          </a:p>
        </p:txBody>
      </p:sp>
      <p:graphicFrame>
        <p:nvGraphicFramePr>
          <p:cNvPr id="308229" name="对象 308228"/>
          <p:cNvGraphicFramePr/>
          <p:nvPr/>
        </p:nvGraphicFramePr>
        <p:xfrm>
          <a:off x="4724400" y="1806893"/>
          <a:ext cx="17557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01065" imgH="203200" progId="Equation.3">
                  <p:embed/>
                </p:oleObj>
              </mc:Choice>
              <mc:Fallback>
                <p:oleObj r:id="rId2" imgW="901065" imgH="203200" progId="Equation.3">
                  <p:embed/>
                  <p:pic>
                    <p:nvPicPr>
                      <p:cNvPr id="0" name="图片 3176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06893"/>
                        <a:ext cx="17557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0" name="文本框 308229"/>
          <p:cNvSpPr txBox="1">
            <a:spLocks noChangeArrowheads="1"/>
          </p:cNvSpPr>
          <p:nvPr/>
        </p:nvSpPr>
        <p:spPr bwMode="auto">
          <a:xfrm>
            <a:off x="34925" y="2424430"/>
            <a:ext cx="30594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楷体_GB2312" pitchFamily="49" charset="-122"/>
              </a:rPr>
              <a:t>        </a:t>
            </a: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特征方程的根：</a:t>
            </a:r>
          </a:p>
        </p:txBody>
      </p:sp>
      <p:graphicFrame>
        <p:nvGraphicFramePr>
          <p:cNvPr id="308231" name="对象 308230"/>
          <p:cNvGraphicFramePr/>
          <p:nvPr/>
        </p:nvGraphicFramePr>
        <p:xfrm>
          <a:off x="3563303" y="2564765"/>
          <a:ext cx="19034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77265" imgH="203200" progId="Equation.3">
                  <p:embed/>
                </p:oleObj>
              </mc:Choice>
              <mc:Fallback>
                <p:oleObj r:id="rId4" imgW="977265" imgH="203200" progId="Equation.3">
                  <p:embed/>
                  <p:pic>
                    <p:nvPicPr>
                      <p:cNvPr id="0" name="图片 3176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303" y="2564765"/>
                        <a:ext cx="19034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2" name="文本框 308231"/>
          <p:cNvSpPr txBox="1">
            <a:spLocks noChangeArrowheads="1"/>
          </p:cNvSpPr>
          <p:nvPr/>
        </p:nvSpPr>
        <p:spPr bwMode="auto">
          <a:xfrm>
            <a:off x="35560" y="3140710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楷体_GB2312" pitchFamily="49" charset="-122"/>
              </a:rPr>
              <a:t>        </a:t>
            </a: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所以设系统的零输入响应：</a:t>
            </a:r>
          </a:p>
        </p:txBody>
      </p:sp>
      <p:graphicFrame>
        <p:nvGraphicFramePr>
          <p:cNvPr id="308233" name="对象 308232"/>
          <p:cNvGraphicFramePr/>
          <p:nvPr/>
        </p:nvGraphicFramePr>
        <p:xfrm>
          <a:off x="4427538" y="3075305"/>
          <a:ext cx="25701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20165" imgH="241300" progId="Equation.3">
                  <p:embed/>
                </p:oleObj>
              </mc:Choice>
              <mc:Fallback>
                <p:oleObj r:id="rId6" imgW="1320165" imgH="241300" progId="Equation.3">
                  <p:embed/>
                  <p:pic>
                    <p:nvPicPr>
                      <p:cNvPr id="0" name="图片 3176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075305"/>
                        <a:ext cx="25701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4" name="文本框 308233"/>
          <p:cNvSpPr txBox="1">
            <a:spLocks noChangeArrowheads="1"/>
          </p:cNvSpPr>
          <p:nvPr/>
        </p:nvSpPr>
        <p:spPr bwMode="auto">
          <a:xfrm>
            <a:off x="35560" y="3789045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楷体_GB2312" pitchFamily="49" charset="-122"/>
              </a:rPr>
              <a:t>        </a:t>
            </a: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由起始条件确定待定常数</a:t>
            </a:r>
          </a:p>
        </p:txBody>
      </p:sp>
      <p:graphicFrame>
        <p:nvGraphicFramePr>
          <p:cNvPr id="308235" name="对象 308234"/>
          <p:cNvGraphicFramePr/>
          <p:nvPr/>
        </p:nvGraphicFramePr>
        <p:xfrm>
          <a:off x="1331278" y="4868863"/>
          <a:ext cx="1333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85165" imgH="215900" progId="Equation.3">
                  <p:embed/>
                </p:oleObj>
              </mc:Choice>
              <mc:Fallback>
                <p:oleObj r:id="rId8" imgW="685165" imgH="215900" progId="Equation.3">
                  <p:embed/>
                  <p:pic>
                    <p:nvPicPr>
                      <p:cNvPr id="0" name="图片 31767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278" y="4868863"/>
                        <a:ext cx="1333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6" name="对象 308235"/>
          <p:cNvGraphicFramePr/>
          <p:nvPr/>
        </p:nvGraphicFramePr>
        <p:xfrm>
          <a:off x="1043940" y="5445125"/>
          <a:ext cx="17033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75030" imgH="215900" progId="Equation.3">
                  <p:embed/>
                </p:oleObj>
              </mc:Choice>
              <mc:Fallback>
                <p:oleObj r:id="rId10" imgW="875030" imgH="215900" progId="Equation.3">
                  <p:embed/>
                  <p:pic>
                    <p:nvPicPr>
                      <p:cNvPr id="0" name="图片 31768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940" y="5445125"/>
                        <a:ext cx="17033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7" name="对象 308236"/>
          <p:cNvGraphicFramePr/>
          <p:nvPr/>
        </p:nvGraphicFramePr>
        <p:xfrm>
          <a:off x="3131820" y="5085080"/>
          <a:ext cx="15557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98830" imgH="215900" progId="Equation.3">
                  <p:embed/>
                </p:oleObj>
              </mc:Choice>
              <mc:Fallback>
                <p:oleObj r:id="rId12" imgW="798830" imgH="215900" progId="Equation.3">
                  <p:embed/>
                  <p:pic>
                    <p:nvPicPr>
                      <p:cNvPr id="0" name="图片 31769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20" y="5085080"/>
                        <a:ext cx="15557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38" name="对象 308237"/>
          <p:cNvGraphicFramePr/>
          <p:nvPr/>
        </p:nvGraphicFramePr>
        <p:xfrm>
          <a:off x="4687253" y="5036185"/>
          <a:ext cx="16541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849630" imgH="215900" progId="Equation.3">
                  <p:embed/>
                </p:oleObj>
              </mc:Choice>
              <mc:Fallback>
                <p:oleObj r:id="rId14" imgW="849630" imgH="215900" progId="Equation.3">
                  <p:embed/>
                  <p:pic>
                    <p:nvPicPr>
                      <p:cNvPr id="0" name="图片 31770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253" y="5036185"/>
                        <a:ext cx="16541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39" name="文本框 308238"/>
          <p:cNvSpPr txBox="1">
            <a:spLocks noChangeArrowheads="1"/>
          </p:cNvSpPr>
          <p:nvPr/>
        </p:nvSpPr>
        <p:spPr bwMode="auto">
          <a:xfrm>
            <a:off x="35560" y="5958205"/>
            <a:ext cx="914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楷体_GB2312" pitchFamily="49" charset="-122"/>
              </a:rPr>
              <a:t>        </a:t>
            </a: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所以零输入响应</a:t>
            </a:r>
          </a:p>
        </p:txBody>
      </p:sp>
      <p:graphicFrame>
        <p:nvGraphicFramePr>
          <p:cNvPr id="308240" name="对象 308239"/>
          <p:cNvGraphicFramePr/>
          <p:nvPr/>
        </p:nvGraphicFramePr>
        <p:xfrm>
          <a:off x="3131503" y="5915502"/>
          <a:ext cx="3117215" cy="52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600200" imgH="241300" progId="Equation.3">
                  <p:embed/>
                </p:oleObj>
              </mc:Choice>
              <mc:Fallback>
                <p:oleObj r:id="rId16" imgW="1600200" imgH="241300" progId="Equation.3">
                  <p:embed/>
                  <p:pic>
                    <p:nvPicPr>
                      <p:cNvPr id="0" name="图片 31771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503" y="5915502"/>
                        <a:ext cx="3117215" cy="525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1" name="对象 263170"/>
          <p:cNvGraphicFramePr>
            <a:graphicFrameLocks noChangeAspect="1"/>
          </p:cNvGraphicFramePr>
          <p:nvPr/>
        </p:nvGraphicFramePr>
        <p:xfrm>
          <a:off x="1767840" y="875030"/>
          <a:ext cx="3906000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425700" imgH="419100" progId="Equation.3">
                  <p:embed/>
                </p:oleObj>
              </mc:Choice>
              <mc:Fallback>
                <p:oleObj r:id="rId18" imgW="2425700" imgH="419100" progId="Equation.3">
                  <p:embed/>
                  <p:pic>
                    <p:nvPicPr>
                      <p:cNvPr id="0" name="图片 26635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840" y="875030"/>
                        <a:ext cx="3906000" cy="75600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矩形 261131"/>
          <p:cNvSpPr>
            <a:spLocks noChangeAspect="1" noChangeArrowheads="1"/>
          </p:cNvSpPr>
          <p:nvPr/>
        </p:nvSpPr>
        <p:spPr bwMode="auto">
          <a:xfrm>
            <a:off x="3031967" y="4292283"/>
            <a:ext cx="32943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800" b="1">
                <a:solidFill>
                  <a:srgbClr val="3333CC"/>
                </a:solidFill>
              </a:rPr>
              <a:t>y(0-) = 1</a:t>
            </a:r>
            <a:r>
              <a:rPr lang="zh-CN" altLang="en-US" sz="2800" b="1">
                <a:solidFill>
                  <a:srgbClr val="3333CC"/>
                </a:solidFill>
              </a:rPr>
              <a:t>，</a:t>
            </a:r>
            <a:r>
              <a:rPr lang="en-US" altLang="zh-CN" sz="2800" b="1">
                <a:solidFill>
                  <a:srgbClr val="3333CC"/>
                </a:solidFill>
              </a:rPr>
              <a:t>y'(0-)= 1</a:t>
            </a:r>
            <a:r>
              <a:rPr lang="zh-CN" altLang="en-US" sz="2800" b="1">
                <a:solidFill>
                  <a:srgbClr val="3333CC"/>
                </a:solidFill>
              </a:rPr>
              <a:t>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8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0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30" grpId="0" build="p"/>
      <p:bldP spid="308232" grpId="0" build="p"/>
      <p:bldP spid="308234" grpId="0" build="p"/>
      <p:bldP spid="308239" grpId="0" build="p"/>
      <p:bldP spid="1116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矩形 122898"/>
          <p:cNvSpPr>
            <a:spLocks noChangeArrowheads="1"/>
          </p:cNvSpPr>
          <p:nvPr/>
        </p:nvSpPr>
        <p:spPr bwMode="auto">
          <a:xfrm>
            <a:off x="228600" y="188595"/>
            <a:ext cx="8686800" cy="203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D11333"/>
                </a:solidFill>
              </a:rPr>
              <a:t>例</a:t>
            </a:r>
            <a:r>
              <a:rPr lang="en-US" altLang="zh-CN" sz="2800" b="1">
                <a:solidFill>
                  <a:srgbClr val="D11333"/>
                </a:solidFill>
              </a:rPr>
              <a:t>2</a:t>
            </a:r>
            <a:r>
              <a:rPr lang="en-US" altLang="zh-CN" sz="2800" b="1">
                <a:solidFill>
                  <a:srgbClr val="3333CC"/>
                </a:solidFill>
              </a:rPr>
              <a:t> </a:t>
            </a:r>
            <a:r>
              <a:rPr lang="zh-CN" altLang="en-US" sz="2800" b="1">
                <a:solidFill>
                  <a:srgbClr val="3333CC"/>
                </a:solidFill>
              </a:rPr>
              <a:t>已知当输入</a:t>
            </a:r>
            <a:r>
              <a:rPr lang="en-US" altLang="zh-CN" sz="2800" b="1" i="1">
                <a:solidFill>
                  <a:srgbClr val="3333CC"/>
                </a:solidFill>
              </a:rPr>
              <a:t>f </a:t>
            </a:r>
            <a:r>
              <a:rPr lang="en-US" altLang="zh-CN" sz="2800" b="1">
                <a:solidFill>
                  <a:srgbClr val="3333CC"/>
                </a:solidFill>
              </a:rPr>
              <a:t>(t)= e</a:t>
            </a:r>
            <a:r>
              <a:rPr lang="en-US" altLang="zh-CN" sz="2800" b="1" baseline="30000">
                <a:solidFill>
                  <a:srgbClr val="3333CC"/>
                </a:solidFill>
              </a:rPr>
              <a:t>-t</a:t>
            </a:r>
            <a:r>
              <a:rPr lang="en-US" altLang="zh-CN" sz="2800" b="1">
                <a:solidFill>
                  <a:srgbClr val="3333CC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>
                <a:solidFill>
                  <a:srgbClr val="3333CC"/>
                </a:solidFill>
              </a:rPr>
              <a:t>(t)</a:t>
            </a:r>
            <a:r>
              <a:rPr lang="zh-CN" altLang="en-US" sz="2800" b="1">
                <a:solidFill>
                  <a:srgbClr val="3333CC"/>
                </a:solidFill>
              </a:rPr>
              <a:t>时，某</a:t>
            </a:r>
            <a:r>
              <a:rPr lang="en-US" altLang="zh-CN" sz="2800" b="1">
                <a:solidFill>
                  <a:srgbClr val="3333CC"/>
                </a:solidFill>
              </a:rPr>
              <a:t>LTI</a:t>
            </a:r>
            <a:r>
              <a:rPr lang="zh-CN" altLang="en-US" sz="2800" b="1">
                <a:solidFill>
                  <a:srgbClr val="3333CC"/>
                </a:solidFill>
              </a:rPr>
              <a:t>因果系统的零状态响应：</a:t>
            </a:r>
            <a:r>
              <a:rPr lang="en-US" altLang="zh-CN" sz="2800" b="1">
                <a:solidFill>
                  <a:srgbClr val="3333CC"/>
                </a:solidFill>
              </a:rPr>
              <a:t>y</a:t>
            </a:r>
            <a:r>
              <a:rPr lang="en-US" altLang="zh-CN" sz="2800" b="1" baseline="-30000">
                <a:solidFill>
                  <a:srgbClr val="3333CC"/>
                </a:solidFill>
              </a:rPr>
              <a:t>f</a:t>
            </a:r>
            <a:r>
              <a:rPr lang="en-US" altLang="zh-CN" sz="2800" b="1">
                <a:solidFill>
                  <a:srgbClr val="3333CC"/>
                </a:solidFill>
              </a:rPr>
              <a:t>(t) = (3e</a:t>
            </a:r>
            <a:r>
              <a:rPr lang="en-US" altLang="zh-CN" sz="2800" b="1" baseline="30000">
                <a:solidFill>
                  <a:srgbClr val="3333CC"/>
                </a:solidFill>
              </a:rPr>
              <a:t>-t  </a:t>
            </a:r>
            <a:r>
              <a:rPr lang="en-US" altLang="zh-CN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800" b="1">
                <a:solidFill>
                  <a:srgbClr val="3333CC"/>
                </a:solidFill>
              </a:rPr>
              <a:t>4e</a:t>
            </a:r>
            <a:r>
              <a:rPr lang="en-US" altLang="zh-CN" sz="2800" b="1" baseline="30000">
                <a:solidFill>
                  <a:srgbClr val="3333CC"/>
                </a:solidFill>
              </a:rPr>
              <a:t>-2t  </a:t>
            </a:r>
            <a:r>
              <a:rPr lang="en-US" altLang="zh-CN" sz="2800" b="1">
                <a:solidFill>
                  <a:srgbClr val="3333CC"/>
                </a:solidFill>
              </a:rPr>
              <a:t>+  e</a:t>
            </a:r>
            <a:r>
              <a:rPr lang="en-US" altLang="zh-CN" sz="2800" b="1" baseline="30000">
                <a:solidFill>
                  <a:srgbClr val="3333CC"/>
                </a:solidFill>
              </a:rPr>
              <a:t>-3t</a:t>
            </a:r>
            <a:r>
              <a:rPr lang="en-US" altLang="zh-CN" sz="2800" b="1">
                <a:solidFill>
                  <a:srgbClr val="3333CC"/>
                </a:solidFill>
              </a:rPr>
              <a:t>)</a:t>
            </a:r>
            <a:r>
              <a:rPr lang="en-US" altLang="zh-CN" sz="2800" b="1">
                <a:solidFill>
                  <a:srgbClr val="3333CC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>
                <a:solidFill>
                  <a:srgbClr val="3333CC"/>
                </a:solidFill>
              </a:rPr>
              <a:t>(t)</a:t>
            </a:r>
          </a:p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3333CC"/>
                </a:solidFill>
              </a:rPr>
              <a:t>求该系统的冲激响应和描述该系统的微分方程。 </a:t>
            </a:r>
          </a:p>
        </p:txBody>
      </p:sp>
      <p:sp>
        <p:nvSpPr>
          <p:cNvPr id="122900" name="矩形 122899"/>
          <p:cNvSpPr>
            <a:spLocks noChangeArrowheads="1"/>
          </p:cNvSpPr>
          <p:nvPr/>
        </p:nvSpPr>
        <p:spPr bwMode="auto">
          <a:xfrm>
            <a:off x="228600" y="2400300"/>
            <a:ext cx="6381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D11333"/>
                </a:solidFill>
              </a:rPr>
              <a:t>解</a:t>
            </a:r>
            <a:r>
              <a:rPr lang="en-US" altLang="zh-CN" sz="2800" b="1">
                <a:solidFill>
                  <a:srgbClr val="D11333"/>
                </a:solidFill>
              </a:rPr>
              <a:t>:</a:t>
            </a:r>
          </a:p>
        </p:txBody>
      </p:sp>
      <p:sp>
        <p:nvSpPr>
          <p:cNvPr id="144388" name="矩形 122901"/>
          <p:cNvSpPr>
            <a:spLocks noChangeArrowheads="1"/>
          </p:cNvSpPr>
          <p:nvPr/>
        </p:nvSpPr>
        <p:spPr bwMode="auto">
          <a:xfrm>
            <a:off x="3009900" y="3205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graphicFrame>
        <p:nvGraphicFramePr>
          <p:cNvPr id="122901" name="对象 122900"/>
          <p:cNvGraphicFramePr/>
          <p:nvPr/>
        </p:nvGraphicFramePr>
        <p:xfrm>
          <a:off x="990600" y="2476500"/>
          <a:ext cx="6003925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80130" imgH="431800" progId="Equation.3">
                  <p:embed/>
                </p:oleObj>
              </mc:Choice>
              <mc:Fallback>
                <p:oleObj r:id="rId2" imgW="3580130" imgH="431800" progId="Equation.3">
                  <p:embed/>
                  <p:pic>
                    <p:nvPicPr>
                      <p:cNvPr id="0" name="图片 5222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76500"/>
                        <a:ext cx="6003925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3" name="矩形 122902"/>
          <p:cNvSpPr>
            <a:spLocks noChangeArrowheads="1"/>
          </p:cNvSpPr>
          <p:nvPr/>
        </p:nvSpPr>
        <p:spPr bwMode="auto">
          <a:xfrm>
            <a:off x="609600" y="3519488"/>
            <a:ext cx="334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>
                <a:solidFill>
                  <a:srgbClr val="3333CC"/>
                </a:solidFill>
              </a:rPr>
              <a:t>h</a:t>
            </a:r>
            <a:r>
              <a:rPr lang="en-US" altLang="zh-CN" sz="2800" b="1">
                <a:solidFill>
                  <a:srgbClr val="3333CC"/>
                </a:solidFill>
              </a:rPr>
              <a:t>(t)= (4e</a:t>
            </a:r>
            <a:r>
              <a:rPr lang="en-US" altLang="zh-CN" sz="2800" b="1" baseline="30000">
                <a:solidFill>
                  <a:srgbClr val="3333CC"/>
                </a:solidFill>
              </a:rPr>
              <a:t>-2t </a:t>
            </a:r>
            <a:r>
              <a:rPr lang="en-US" altLang="zh-CN" sz="2800" b="1">
                <a:solidFill>
                  <a:srgbClr val="33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800" b="1">
                <a:solidFill>
                  <a:srgbClr val="3333CC"/>
                </a:solidFill>
              </a:rPr>
              <a:t>2e</a:t>
            </a:r>
            <a:r>
              <a:rPr lang="en-US" altLang="zh-CN" sz="2800" b="1" baseline="30000">
                <a:solidFill>
                  <a:srgbClr val="3333CC"/>
                </a:solidFill>
              </a:rPr>
              <a:t>-3t</a:t>
            </a:r>
            <a:r>
              <a:rPr lang="en-US" altLang="zh-CN" sz="2800" b="1">
                <a:solidFill>
                  <a:srgbClr val="3333CC"/>
                </a:solidFill>
              </a:rPr>
              <a:t>) </a:t>
            </a:r>
            <a:r>
              <a:rPr lang="en-US" altLang="zh-CN" sz="2800" b="1">
                <a:solidFill>
                  <a:srgbClr val="3333CC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b="1">
                <a:solidFill>
                  <a:srgbClr val="3333CC"/>
                </a:solidFill>
              </a:rPr>
              <a:t>(t)</a:t>
            </a:r>
          </a:p>
        </p:txBody>
      </p:sp>
      <p:sp>
        <p:nvSpPr>
          <p:cNvPr id="122904" name="矩形 122903"/>
          <p:cNvSpPr>
            <a:spLocks noChangeArrowheads="1"/>
          </p:cNvSpPr>
          <p:nvPr/>
        </p:nvSpPr>
        <p:spPr bwMode="auto">
          <a:xfrm>
            <a:off x="381000" y="5562600"/>
            <a:ext cx="71643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333CC"/>
                </a:solidFill>
              </a:rPr>
              <a:t>微分方程为  </a:t>
            </a:r>
            <a:r>
              <a:rPr lang="en-US" altLang="zh-CN" sz="2800" b="1">
                <a:solidFill>
                  <a:srgbClr val="3333CC"/>
                </a:solidFill>
              </a:rPr>
              <a:t>y"(t)+5y'(t)+6y(t) = 2</a:t>
            </a:r>
            <a:r>
              <a:rPr lang="en-US" altLang="zh-CN" sz="2800" b="1" i="1">
                <a:solidFill>
                  <a:srgbClr val="3333CC"/>
                </a:solidFill>
              </a:rPr>
              <a:t>f </a:t>
            </a:r>
            <a:r>
              <a:rPr lang="en-US" altLang="zh-CN" sz="2800" b="1">
                <a:solidFill>
                  <a:srgbClr val="3333CC"/>
                </a:solidFill>
              </a:rPr>
              <a:t>'(t)+ 8</a:t>
            </a:r>
            <a:r>
              <a:rPr lang="en-US" altLang="zh-CN" sz="2800" b="1" i="1">
                <a:solidFill>
                  <a:srgbClr val="3333CC"/>
                </a:solidFill>
              </a:rPr>
              <a:t>f </a:t>
            </a:r>
            <a:r>
              <a:rPr lang="en-US" altLang="zh-CN" sz="2800" b="1">
                <a:solidFill>
                  <a:srgbClr val="3333CC"/>
                </a:solidFill>
              </a:rPr>
              <a:t>(t) </a:t>
            </a:r>
          </a:p>
        </p:txBody>
      </p:sp>
      <p:sp>
        <p:nvSpPr>
          <p:cNvPr id="122905" name="矩形 122904"/>
          <p:cNvSpPr>
            <a:spLocks noChangeArrowheads="1"/>
          </p:cNvSpPr>
          <p:nvPr/>
        </p:nvSpPr>
        <p:spPr bwMode="auto">
          <a:xfrm>
            <a:off x="533400" y="4267200"/>
            <a:ext cx="6323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3333CC"/>
                </a:solidFill>
              </a:rPr>
              <a:t>s</a:t>
            </a:r>
            <a:r>
              <a:rPr lang="en-US" altLang="zh-CN" sz="2800" b="1" baseline="30000">
                <a:solidFill>
                  <a:srgbClr val="3333CC"/>
                </a:solidFill>
              </a:rPr>
              <a:t>2</a:t>
            </a:r>
            <a:r>
              <a:rPr lang="en-US" altLang="zh-CN" sz="2800" b="1">
                <a:solidFill>
                  <a:srgbClr val="3333CC"/>
                </a:solidFill>
              </a:rPr>
              <a:t>Y</a:t>
            </a:r>
            <a:r>
              <a:rPr lang="en-US" altLang="zh-CN" sz="2800" b="1" baseline="-25000">
                <a:solidFill>
                  <a:srgbClr val="3333CC"/>
                </a:solidFill>
              </a:rPr>
              <a:t>f</a:t>
            </a:r>
            <a:r>
              <a:rPr lang="en-US" altLang="zh-CN" sz="2800" b="1">
                <a:solidFill>
                  <a:srgbClr val="3333CC"/>
                </a:solidFill>
              </a:rPr>
              <a:t>(s) + 5sY</a:t>
            </a:r>
            <a:r>
              <a:rPr lang="en-US" altLang="zh-CN" sz="2800" b="1" baseline="-25000">
                <a:solidFill>
                  <a:srgbClr val="3333CC"/>
                </a:solidFill>
              </a:rPr>
              <a:t>f</a:t>
            </a:r>
            <a:r>
              <a:rPr lang="en-US" altLang="zh-CN" sz="2800" b="1">
                <a:solidFill>
                  <a:srgbClr val="3333CC"/>
                </a:solidFill>
              </a:rPr>
              <a:t>(s) + 6Y</a:t>
            </a:r>
            <a:r>
              <a:rPr lang="en-US" altLang="zh-CN" sz="2800" b="1" baseline="-25000">
                <a:solidFill>
                  <a:srgbClr val="3333CC"/>
                </a:solidFill>
              </a:rPr>
              <a:t>f</a:t>
            </a:r>
            <a:r>
              <a:rPr lang="en-US" altLang="zh-CN" sz="2800" b="1">
                <a:solidFill>
                  <a:srgbClr val="3333CC"/>
                </a:solidFill>
              </a:rPr>
              <a:t>(s) = 2</a:t>
            </a:r>
            <a:r>
              <a:rPr lang="en-US" altLang="zh-CN" sz="2800" b="1" i="1">
                <a:solidFill>
                  <a:srgbClr val="3333CC"/>
                </a:solidFill>
              </a:rPr>
              <a:t>sF</a:t>
            </a:r>
            <a:r>
              <a:rPr lang="en-US" altLang="zh-CN" sz="2800" b="1">
                <a:solidFill>
                  <a:srgbClr val="3333CC"/>
                </a:solidFill>
              </a:rPr>
              <a:t>(s)+ 8</a:t>
            </a:r>
            <a:r>
              <a:rPr lang="en-US" altLang="zh-CN" sz="2800" b="1" i="1">
                <a:solidFill>
                  <a:srgbClr val="3333CC"/>
                </a:solidFill>
              </a:rPr>
              <a:t>F</a:t>
            </a:r>
            <a:r>
              <a:rPr lang="en-US" altLang="zh-CN" sz="2800" b="1">
                <a:solidFill>
                  <a:srgbClr val="3333CC"/>
                </a:solidFill>
              </a:rPr>
              <a:t>(s) </a:t>
            </a:r>
          </a:p>
        </p:txBody>
      </p:sp>
      <p:sp>
        <p:nvSpPr>
          <p:cNvPr id="122906" name="矩形 122905"/>
          <p:cNvSpPr>
            <a:spLocks noChangeArrowheads="1"/>
          </p:cNvSpPr>
          <p:nvPr/>
        </p:nvSpPr>
        <p:spPr bwMode="auto">
          <a:xfrm>
            <a:off x="381000" y="4953000"/>
            <a:ext cx="704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333CC"/>
                </a:solidFill>
              </a:rPr>
              <a:t>取逆变换  </a:t>
            </a:r>
            <a:r>
              <a:rPr lang="en-US" altLang="zh-CN" sz="2800" b="1">
                <a:solidFill>
                  <a:srgbClr val="3333CC"/>
                </a:solidFill>
              </a:rPr>
              <a:t>y</a:t>
            </a:r>
            <a:r>
              <a:rPr lang="en-US" altLang="zh-CN" sz="2800" b="1" baseline="-25000">
                <a:solidFill>
                  <a:srgbClr val="3333CC"/>
                </a:solidFill>
              </a:rPr>
              <a:t>f</a:t>
            </a:r>
            <a:r>
              <a:rPr lang="en-US" altLang="zh-CN" sz="2800" b="1">
                <a:solidFill>
                  <a:srgbClr val="3333CC"/>
                </a:solidFill>
              </a:rPr>
              <a:t>"(t)+5y</a:t>
            </a:r>
            <a:r>
              <a:rPr lang="en-US" altLang="zh-CN" sz="2800" b="1" baseline="-25000">
                <a:solidFill>
                  <a:srgbClr val="3333CC"/>
                </a:solidFill>
              </a:rPr>
              <a:t>f</a:t>
            </a:r>
            <a:r>
              <a:rPr lang="en-US" altLang="zh-CN" sz="2800" b="1">
                <a:solidFill>
                  <a:srgbClr val="3333CC"/>
                </a:solidFill>
              </a:rPr>
              <a:t>'(t)+6y</a:t>
            </a:r>
            <a:r>
              <a:rPr lang="en-US" altLang="zh-CN" sz="2800" b="1" baseline="-25000">
                <a:solidFill>
                  <a:srgbClr val="3333CC"/>
                </a:solidFill>
              </a:rPr>
              <a:t>f</a:t>
            </a:r>
            <a:r>
              <a:rPr lang="en-US" altLang="zh-CN" sz="2800" b="1">
                <a:solidFill>
                  <a:srgbClr val="3333CC"/>
                </a:solidFill>
              </a:rPr>
              <a:t>(t) = 2</a:t>
            </a:r>
            <a:r>
              <a:rPr lang="en-US" altLang="zh-CN" sz="2800" b="1" i="1">
                <a:solidFill>
                  <a:srgbClr val="3333CC"/>
                </a:solidFill>
              </a:rPr>
              <a:t>f </a:t>
            </a:r>
            <a:r>
              <a:rPr lang="en-US" altLang="zh-CN" sz="2800" b="1">
                <a:solidFill>
                  <a:srgbClr val="3333CC"/>
                </a:solidFill>
              </a:rPr>
              <a:t>'(t)+ 8</a:t>
            </a:r>
            <a:r>
              <a:rPr lang="en-US" altLang="zh-CN" sz="2800" b="1" i="1">
                <a:solidFill>
                  <a:srgbClr val="3333CC"/>
                </a:solidFill>
              </a:rPr>
              <a:t>f </a:t>
            </a:r>
            <a:r>
              <a:rPr lang="en-US" altLang="zh-CN" sz="2800" b="1">
                <a:solidFill>
                  <a:srgbClr val="3333CC"/>
                </a:solidFill>
              </a:rPr>
              <a:t>(t)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0" grpId="0"/>
      <p:bldP spid="122903" grpId="0"/>
      <p:bldP spid="122904" grpId="0"/>
      <p:bldP spid="122905" grpId="0"/>
      <p:bldP spid="1229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806"/>
            <a:ext cx="8229600" cy="4525963"/>
          </a:xfrm>
        </p:spPr>
        <p:txBody>
          <a:bodyPr/>
          <a:lstStyle/>
          <a:p>
            <a:r>
              <a:rPr lang="en-US" altLang="zh-CN" dirty="0"/>
              <a:t>H(s)</a:t>
            </a:r>
            <a:r>
              <a:rPr lang="zh-CN" altLang="en-US" dirty="0"/>
              <a:t>的零极点图</a:t>
            </a:r>
          </a:p>
          <a:p>
            <a:pPr lvl="1"/>
            <a:r>
              <a:rPr lang="zh-CN" altLang="en-US" sz="2800" dirty="0"/>
              <a:t>由</a:t>
            </a:r>
            <a:r>
              <a:rPr lang="en-US" altLang="zh-CN" sz="2800" dirty="0"/>
              <a:t>H(s)</a:t>
            </a:r>
            <a:r>
              <a:rPr lang="zh-CN" altLang="en-US" sz="2800" dirty="0"/>
              <a:t>画出零极点图</a:t>
            </a:r>
          </a:p>
          <a:p>
            <a:pPr lvl="1"/>
            <a:r>
              <a:rPr lang="zh-CN" altLang="en-US" sz="2800" dirty="0"/>
              <a:t>由零极点图得到</a:t>
            </a:r>
            <a:r>
              <a:rPr lang="en-US" altLang="zh-CN" sz="2800" dirty="0"/>
              <a:t>H(s)</a:t>
            </a:r>
            <a:endParaRPr lang="zh-CN" altLang="en-US" dirty="0"/>
          </a:p>
          <a:p>
            <a:r>
              <a:rPr lang="zh-CN" altLang="en-US" dirty="0"/>
              <a:t>由</a:t>
            </a:r>
            <a:r>
              <a:rPr lang="en-US" altLang="zh-CN" dirty="0"/>
              <a:t>H(s)</a:t>
            </a:r>
            <a:r>
              <a:rPr lang="zh-CN" altLang="en-US" dirty="0"/>
              <a:t>的零极点分布定性确定</a:t>
            </a:r>
            <a:r>
              <a:rPr lang="en-US" altLang="zh-CN" dirty="0"/>
              <a:t>h(t)</a:t>
            </a:r>
            <a:r>
              <a:rPr lang="zh-CN" altLang="en-US" dirty="0"/>
              <a:t>的波形</a:t>
            </a:r>
          </a:p>
          <a:p>
            <a:pPr lvl="1"/>
            <a:r>
              <a:rPr lang="zh-CN" altLang="en-US" sz="2800" dirty="0"/>
              <a:t>极点影响波形</a:t>
            </a:r>
          </a:p>
          <a:p>
            <a:pPr lvl="1"/>
            <a:r>
              <a:rPr lang="zh-CN" altLang="en-US" sz="2800" dirty="0"/>
              <a:t>零点影响幅度和相位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由</a:t>
            </a:r>
            <a:r>
              <a:rPr lang="en-US" altLang="zh-CN" dirty="0">
                <a:sym typeface="+mn-ea"/>
              </a:rPr>
              <a:t>H(s)</a:t>
            </a:r>
            <a:r>
              <a:rPr lang="zh-CN" altLang="en-US" dirty="0">
                <a:sym typeface="+mn-ea"/>
              </a:rPr>
              <a:t>的零极点分布定性确定</a:t>
            </a:r>
            <a:r>
              <a:rPr lang="en-US" altLang="zh-CN" dirty="0">
                <a:sym typeface="+mn-ea"/>
              </a:rPr>
              <a:t>H(</a:t>
            </a:r>
            <a:r>
              <a:rPr lang="en-US" altLang="zh-CN" dirty="0" err="1">
                <a:sym typeface="+mn-ea"/>
              </a:rPr>
              <a:t>jw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的幅度谱和相位谱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94235" y="333375"/>
            <a:ext cx="6048375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600" kern="1200" cap="none" spc="200" normalizeH="0" baseline="0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系统函数与系统特性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45378" y="1079500"/>
            <a:ext cx="867002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7" name="Rectangle 31"/>
          <p:cNvSpPr/>
          <p:nvPr/>
        </p:nvSpPr>
        <p:spPr>
          <a:xfrm>
            <a:off x="570451" y="1292860"/>
            <a:ext cx="7860485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LTI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系统的系统函数是复变量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的有理分式，连续系统时 </a:t>
            </a:r>
          </a:p>
        </p:txBody>
      </p:sp>
      <p:sp>
        <p:nvSpPr>
          <p:cNvPr id="4131" name="Rectangle 35"/>
          <p:cNvSpPr/>
          <p:nvPr/>
        </p:nvSpPr>
        <p:spPr>
          <a:xfrm>
            <a:off x="766893" y="2807335"/>
            <a:ext cx="6446044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极点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A(s)=0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的根；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零点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B(s)=0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的根。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4132" name="Object 36"/>
          <p:cNvGraphicFramePr/>
          <p:nvPr/>
        </p:nvGraphicFramePr>
        <p:xfrm>
          <a:off x="3463051" y="1814830"/>
          <a:ext cx="1430179" cy="99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2800" imgH="419100" progId="Equation.3">
                  <p:embed/>
                </p:oleObj>
              </mc:Choice>
              <mc:Fallback>
                <p:oleObj r:id="rId2" imgW="8128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63051" y="1814830"/>
                        <a:ext cx="1430179" cy="992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4" name="Rectangle 38"/>
          <p:cNvSpPr/>
          <p:nvPr/>
        </p:nvSpPr>
        <p:spPr>
          <a:xfrm>
            <a:off x="766893" y="3573780"/>
            <a:ext cx="713553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将零极点画在复平面上得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零、极点分布图。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135" name="Rectangle 39"/>
          <p:cNvSpPr/>
          <p:nvPr/>
        </p:nvSpPr>
        <p:spPr>
          <a:xfrm>
            <a:off x="821186" y="4279900"/>
            <a:ext cx="66556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4136" name="Object 40"/>
          <p:cNvGraphicFramePr/>
          <p:nvPr/>
        </p:nvGraphicFramePr>
        <p:xfrm>
          <a:off x="1584007" y="4890770"/>
          <a:ext cx="23431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34465" imgH="431800" progId="Equation.3">
                  <p:embed/>
                </p:oleObj>
              </mc:Choice>
              <mc:Fallback>
                <p:oleObj r:id="rId4" imgW="1434465" imgH="431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4007" y="4890770"/>
                        <a:ext cx="2343150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37" name="Object 41"/>
          <p:cNvGraphicFramePr/>
          <p:nvPr/>
        </p:nvGraphicFramePr>
        <p:xfrm>
          <a:off x="4836319" y="4095751"/>
          <a:ext cx="2400300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28800" imgH="1336675" progId="Visio.Drawing.5">
                  <p:embed/>
                </p:oleObj>
              </mc:Choice>
              <mc:Fallback>
                <p:oleObj r:id="rId6" imgW="1828800" imgH="1336675" progId="Visio.Drawing.5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6319" y="4095751"/>
                        <a:ext cx="2400300" cy="233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8" name="AutoShape 42"/>
          <p:cNvSpPr/>
          <p:nvPr/>
        </p:nvSpPr>
        <p:spPr>
          <a:xfrm>
            <a:off x="4106704" y="5285105"/>
            <a:ext cx="62865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235" y="333375"/>
            <a:ext cx="6048375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600" kern="1200" cap="none" spc="200" normalizeH="0" baseline="0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系统的零、极点分布图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795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7" grpId="0"/>
      <p:bldP spid="4131" grpId="0"/>
      <p:bldP spid="4134" grpId="0"/>
      <p:bldP spid="4135" grpId="0"/>
      <p:bldP spid="4138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/>
          <p:nvPr/>
        </p:nvSpPr>
        <p:spPr>
          <a:xfrm>
            <a:off x="1143000" y="3068122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1143000" y="2972872"/>
            <a:ext cx="184731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1670409" y="2065655"/>
            <a:ext cx="2567978" cy="1544638"/>
            <a:chOff x="3131" y="1192"/>
            <a:chExt cx="2118" cy="923"/>
          </a:xfrm>
        </p:grpSpPr>
        <p:graphicFrame>
          <p:nvGraphicFramePr>
            <p:cNvPr id="4107" name="Object 4"/>
            <p:cNvGraphicFramePr/>
            <p:nvPr/>
          </p:nvGraphicFramePr>
          <p:xfrm>
            <a:off x="4054" y="1192"/>
            <a:ext cx="1195" cy="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685800" imgH="600075" progId="Equation.DSMT4">
                    <p:embed/>
                  </p:oleObj>
                </mc:Choice>
                <mc:Fallback>
                  <p:oleObj r:id="rId3" imgW="685800" imgH="600075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54" y="1192"/>
                          <a:ext cx="1195" cy="9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8" name="Text Box 11"/>
            <p:cNvSpPr txBox="1"/>
            <p:nvPr/>
          </p:nvSpPr>
          <p:spPr>
            <a:xfrm>
              <a:off x="3131" y="1457"/>
              <a:ext cx="918" cy="27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极点：</a:t>
              </a:r>
            </a:p>
          </p:txBody>
        </p:sp>
      </p:grpSp>
      <p:grpSp>
        <p:nvGrpSpPr>
          <p:cNvPr id="3" name="Group 12"/>
          <p:cNvGrpSpPr/>
          <p:nvPr/>
        </p:nvGrpSpPr>
        <p:grpSpPr>
          <a:xfrm>
            <a:off x="1630500" y="4142105"/>
            <a:ext cx="2162175" cy="1071563"/>
            <a:chOff x="3150" y="2614"/>
            <a:chExt cx="1816" cy="675"/>
          </a:xfrm>
        </p:grpSpPr>
        <p:graphicFrame>
          <p:nvGraphicFramePr>
            <p:cNvPr id="4105" name="Object 3"/>
            <p:cNvGraphicFramePr/>
            <p:nvPr/>
          </p:nvGraphicFramePr>
          <p:xfrm>
            <a:off x="3888" y="2614"/>
            <a:ext cx="1078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647700" imgH="419100" progId="Equation.DSMT4">
                    <p:embed/>
                  </p:oleObj>
                </mc:Choice>
                <mc:Fallback>
                  <p:oleObj r:id="rId5" imgW="647700" imgH="4191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88" y="2614"/>
                          <a:ext cx="1078" cy="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Text Box 14"/>
            <p:cNvSpPr txBox="1"/>
            <p:nvPr/>
          </p:nvSpPr>
          <p:spPr>
            <a:xfrm>
              <a:off x="3150" y="2768"/>
              <a:ext cx="935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零点：</a:t>
              </a:r>
            </a:p>
          </p:txBody>
        </p:sp>
      </p:grpSp>
      <p:graphicFrame>
        <p:nvGraphicFramePr>
          <p:cNvPr id="4103" name="Object 2"/>
          <p:cNvGraphicFramePr/>
          <p:nvPr/>
        </p:nvGraphicFramePr>
        <p:xfrm>
          <a:off x="2031763" y="557680"/>
          <a:ext cx="502324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035300" imgH="406400" progId="Equation.DSMT4">
                  <p:embed/>
                </p:oleObj>
              </mc:Choice>
              <mc:Fallback>
                <p:oleObj r:id="rId7" imgW="3035300" imgH="4064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1763" y="557680"/>
                        <a:ext cx="5023247" cy="90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5" name="Rectangle 39"/>
          <p:cNvSpPr/>
          <p:nvPr/>
        </p:nvSpPr>
        <p:spPr>
          <a:xfrm>
            <a:off x="1219677" y="665480"/>
            <a:ext cx="66556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819174" y="2161540"/>
          <a:ext cx="2358687" cy="28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648075" imgH="3257550" progId="Paint.Picture">
                  <p:embed/>
                </p:oleObj>
              </mc:Choice>
              <mc:Fallback>
                <p:oleObj r:id="rId9" imgW="3648075" imgH="32575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19174" y="2161540"/>
                        <a:ext cx="2358687" cy="280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9"/>
          <p:cNvSpPr/>
          <p:nvPr/>
        </p:nvSpPr>
        <p:spPr>
          <a:xfrm>
            <a:off x="713064" y="685801"/>
            <a:ext cx="8196044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：已知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H(s)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的零、极点分布图如示，并且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h(0</a:t>
            </a:r>
            <a:r>
              <a:rPr lang="en-US" altLang="zh-CN" sz="2800" b="1" baseline="-25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)=2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。求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H(s)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的表达式。</a:t>
            </a:r>
          </a:p>
        </p:txBody>
      </p:sp>
      <p:graphicFrame>
        <p:nvGraphicFramePr>
          <p:cNvPr id="5123" name="Object 50"/>
          <p:cNvGraphicFramePr/>
          <p:nvPr/>
        </p:nvGraphicFramePr>
        <p:xfrm>
          <a:off x="5518308" y="1638936"/>
          <a:ext cx="2409287" cy="2144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16380" imgH="1336675" progId="Visio.Drawing.5">
                  <p:embed/>
                </p:oleObj>
              </mc:Choice>
              <mc:Fallback>
                <p:oleObj r:id="rId2" imgW="1516380" imgH="1336675" progId="Visio.Drawing.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18308" y="1638936"/>
                        <a:ext cx="2409287" cy="214449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" name="Rectangle 51"/>
          <p:cNvSpPr/>
          <p:nvPr/>
        </p:nvSpPr>
        <p:spPr>
          <a:xfrm>
            <a:off x="876650" y="1752600"/>
            <a:ext cx="307007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：由分布图可得</a:t>
            </a:r>
          </a:p>
        </p:txBody>
      </p:sp>
      <p:graphicFrame>
        <p:nvGraphicFramePr>
          <p:cNvPr id="5172" name="Object 52"/>
          <p:cNvGraphicFramePr/>
          <p:nvPr/>
        </p:nvGraphicFramePr>
        <p:xfrm>
          <a:off x="1714500" y="2438400"/>
          <a:ext cx="2420541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44065" imgH="431800" progId="Equation.3">
                  <p:embed/>
                </p:oleObj>
              </mc:Choice>
              <mc:Fallback>
                <p:oleObj r:id="rId4" imgW="2044065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4500" y="2438400"/>
                        <a:ext cx="2420541" cy="68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3" name="Rectangle 53"/>
          <p:cNvSpPr/>
          <p:nvPr/>
        </p:nvSpPr>
        <p:spPr>
          <a:xfrm>
            <a:off x="1514213" y="3369884"/>
            <a:ext cx="307007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根据初值定理，有</a:t>
            </a:r>
          </a:p>
        </p:txBody>
      </p:sp>
      <p:graphicFrame>
        <p:nvGraphicFramePr>
          <p:cNvPr id="5174" name="Object 54"/>
          <p:cNvGraphicFramePr/>
          <p:nvPr/>
        </p:nvGraphicFramePr>
        <p:xfrm>
          <a:off x="2057400" y="4038600"/>
          <a:ext cx="36195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89200" imgH="419100" progId="Equation.3">
                  <p:embed/>
                </p:oleObj>
              </mc:Choice>
              <mc:Fallback>
                <p:oleObj r:id="rId6" imgW="2489200" imgH="4191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7400" y="4038600"/>
                        <a:ext cx="36195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5" name="Object 55"/>
          <p:cNvGraphicFramePr/>
          <p:nvPr/>
        </p:nvGraphicFramePr>
        <p:xfrm>
          <a:off x="2057400" y="5181601"/>
          <a:ext cx="16002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93165" imgH="393700" progId="Equation.3">
                  <p:embed/>
                </p:oleObj>
              </mc:Choice>
              <mc:Fallback>
                <p:oleObj r:id="rId8" imgW="1193165" imgH="393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5181601"/>
                        <a:ext cx="1600200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" grpId="0"/>
      <p:bldP spid="51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914400" y="1752601"/>
            <a:ext cx="7086600" cy="769939"/>
            <a:chOff x="720" y="1219"/>
            <a:chExt cx="4464" cy="485"/>
          </a:xfrm>
        </p:grpSpPr>
        <p:sp>
          <p:nvSpPr>
            <p:cNvPr id="23574" name="Text Box 10"/>
            <p:cNvSpPr txBox="1"/>
            <p:nvPr/>
          </p:nvSpPr>
          <p:spPr>
            <a:xfrm>
              <a:off x="720" y="1219"/>
              <a:ext cx="2980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4400" b="0" dirty="0">
                  <a:latin typeface="楷体_GB2312" pitchFamily="49" charset="-122"/>
                </a:rPr>
                <a:t> </a:t>
              </a:r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当    从                   时</a:t>
              </a:r>
              <a:r>
                <a:rPr lang="en-US" altLang="zh-CN" sz="2800" dirty="0">
                  <a:solidFill>
                    <a:srgbClr val="000066"/>
                  </a:solidFill>
                  <a:latin typeface="楷体_GB2312" pitchFamily="49" charset="-122"/>
                </a:rPr>
                <a:t>,    </a:t>
              </a:r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从</a:t>
              </a:r>
            </a:p>
          </p:txBody>
        </p:sp>
        <p:graphicFrame>
          <p:nvGraphicFramePr>
            <p:cNvPr id="23561" name="Object 7"/>
            <p:cNvGraphicFramePr/>
            <p:nvPr/>
          </p:nvGraphicFramePr>
          <p:xfrm>
            <a:off x="1140" y="1378"/>
            <a:ext cx="252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2400" imgH="139700" progId="Equation.DSMT4">
                    <p:embed/>
                  </p:oleObj>
                </mc:Choice>
                <mc:Fallback>
                  <p:oleObj r:id="rId2" imgW="152400" imgH="139700" progId="Equation.DSMT4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40" y="1378"/>
                          <a:ext cx="252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8"/>
            <p:cNvGraphicFramePr/>
            <p:nvPr/>
          </p:nvGraphicFramePr>
          <p:xfrm>
            <a:off x="3168" y="1358"/>
            <a:ext cx="20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14300" imgH="139700" progId="Equation.DSMT4">
                    <p:embed/>
                  </p:oleObj>
                </mc:Choice>
                <mc:Fallback>
                  <p:oleObj r:id="rId4" imgW="114300" imgH="139700" progId="Equation.DSMT4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168" y="1358"/>
                          <a:ext cx="203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3" name="Object 9"/>
            <p:cNvGraphicFramePr/>
            <p:nvPr/>
          </p:nvGraphicFramePr>
          <p:xfrm>
            <a:off x="1584" y="1370"/>
            <a:ext cx="100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647065" imgH="152400" progId="Equation.DSMT4">
                    <p:embed/>
                  </p:oleObj>
                </mc:Choice>
                <mc:Fallback>
                  <p:oleObj r:id="rId6" imgW="647065" imgH="152400" progId="Equation.DSMT4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84" y="1370"/>
                          <a:ext cx="1008" cy="2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10"/>
            <p:cNvGraphicFramePr/>
            <p:nvPr/>
          </p:nvGraphicFramePr>
          <p:xfrm>
            <a:off x="3648" y="1335"/>
            <a:ext cx="153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116965" imgH="190500" progId="Equation.DSMT4">
                    <p:embed/>
                  </p:oleObj>
                </mc:Choice>
                <mc:Fallback>
                  <p:oleObj r:id="rId8" imgW="1116965" imgH="190500" progId="Equation.DSMT4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648" y="1335"/>
                          <a:ext cx="1536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6" name="Group 37"/>
          <p:cNvGrpSpPr/>
          <p:nvPr/>
        </p:nvGrpSpPr>
        <p:grpSpPr>
          <a:xfrm>
            <a:off x="1143000" y="1066800"/>
            <a:ext cx="4187825" cy="547688"/>
            <a:chOff x="600" y="744"/>
            <a:chExt cx="2638" cy="345"/>
          </a:xfrm>
        </p:grpSpPr>
        <p:sp>
          <p:nvSpPr>
            <p:cNvPr id="23572" name="Text Box 2"/>
            <p:cNvSpPr txBox="1"/>
            <p:nvPr/>
          </p:nvSpPr>
          <p:spPr>
            <a:xfrm>
              <a:off x="600" y="744"/>
              <a:ext cx="3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由</a:t>
              </a:r>
            </a:p>
          </p:txBody>
        </p:sp>
        <p:graphicFrame>
          <p:nvGraphicFramePr>
            <p:cNvPr id="23559" name="Object 5"/>
            <p:cNvGraphicFramePr/>
            <p:nvPr/>
          </p:nvGraphicFramePr>
          <p:xfrm>
            <a:off x="907" y="806"/>
            <a:ext cx="101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685800" imgH="190500" progId="Equation.DSMT4">
                    <p:embed/>
                  </p:oleObj>
                </mc:Choice>
                <mc:Fallback>
                  <p:oleObj r:id="rId10" imgW="685800" imgH="190500" progId="Equation.DSMT4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07" y="806"/>
                          <a:ext cx="1013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6"/>
            <p:cNvGraphicFramePr/>
            <p:nvPr/>
          </p:nvGraphicFramePr>
          <p:xfrm>
            <a:off x="2313" y="808"/>
            <a:ext cx="92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608965" imgH="203200" progId="Equation.DSMT4">
                    <p:embed/>
                  </p:oleObj>
                </mc:Choice>
                <mc:Fallback>
                  <p:oleObj r:id="rId12" imgW="608965" imgH="203200" progId="Equation.DSMT4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313" y="808"/>
                          <a:ext cx="925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3" name="Rectangle 36"/>
            <p:cNvSpPr/>
            <p:nvPr/>
          </p:nvSpPr>
          <p:spPr>
            <a:xfrm>
              <a:off x="1912" y="760"/>
              <a:ext cx="33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得</a:t>
              </a:r>
            </a:p>
          </p:txBody>
        </p:sp>
      </p:grpSp>
      <p:grpSp>
        <p:nvGrpSpPr>
          <p:cNvPr id="4" name="Group 44"/>
          <p:cNvGrpSpPr/>
          <p:nvPr/>
        </p:nvGrpSpPr>
        <p:grpSpPr>
          <a:xfrm>
            <a:off x="971550" y="3886200"/>
            <a:ext cx="7005638" cy="2030413"/>
            <a:chOff x="612" y="2448"/>
            <a:chExt cx="4413" cy="1279"/>
          </a:xfrm>
        </p:grpSpPr>
        <p:sp>
          <p:nvSpPr>
            <p:cNvPr id="23571" name="Text Box 12"/>
            <p:cNvSpPr txBox="1"/>
            <p:nvPr/>
          </p:nvSpPr>
          <p:spPr>
            <a:xfrm>
              <a:off x="612" y="2448"/>
              <a:ext cx="4140" cy="12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800" b="0" dirty="0">
                  <a:latin typeface="楷体_GB2312" pitchFamily="49" charset="-122"/>
                </a:rPr>
                <a:t> </a:t>
              </a:r>
              <a:r>
                <a:rPr lang="zh-CN" altLang="en-US" sz="2800" dirty="0">
                  <a:solidFill>
                    <a:srgbClr val="760C04"/>
                  </a:solidFill>
                  <a:latin typeface="楷体_GB2312" pitchFamily="49" charset="-122"/>
                </a:rPr>
                <a:t>拉氏反变换表明</a:t>
              </a:r>
              <a:r>
                <a:rPr lang="en-US" altLang="zh-CN" sz="2800" dirty="0">
                  <a:solidFill>
                    <a:srgbClr val="760C04"/>
                  </a:solidFill>
                  <a:latin typeface="楷体_GB2312" pitchFamily="49" charset="-122"/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800" dirty="0">
                  <a:solidFill>
                    <a:srgbClr val="000066"/>
                  </a:solidFill>
                  <a:latin typeface="楷体_GB2312" pitchFamily="49" charset="-122"/>
                </a:rPr>
                <a:t>              </a:t>
              </a:r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可以被分解成复振幅为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  的复指数信号      的线性组合。</a:t>
              </a:r>
            </a:p>
          </p:txBody>
        </p:sp>
        <p:graphicFrame>
          <p:nvGraphicFramePr>
            <p:cNvPr id="23556" name="Object 2"/>
            <p:cNvGraphicFramePr/>
            <p:nvPr/>
          </p:nvGraphicFramePr>
          <p:xfrm>
            <a:off x="1160" y="2986"/>
            <a:ext cx="48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79400" imgH="203200" progId="Equation.DSMT4">
                    <p:embed/>
                  </p:oleObj>
                </mc:Choice>
                <mc:Fallback>
                  <p:oleObj r:id="rId14" imgW="279400" imgH="203200" progId="Equation.DSMT4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160" y="2986"/>
                          <a:ext cx="480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7" name="Object 3"/>
            <p:cNvGraphicFramePr/>
            <p:nvPr/>
          </p:nvGraphicFramePr>
          <p:xfrm>
            <a:off x="3840" y="2880"/>
            <a:ext cx="1185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787400" imgH="419100" progId="Equation.DSMT4">
                    <p:embed/>
                  </p:oleObj>
                </mc:Choice>
                <mc:Fallback>
                  <p:oleObj r:id="rId16" imgW="787400" imgH="419100" progId="Equation.DSMT4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840" y="2880"/>
                          <a:ext cx="1185" cy="5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58" name="Object 4"/>
            <p:cNvGraphicFramePr/>
            <p:nvPr/>
          </p:nvGraphicFramePr>
          <p:xfrm>
            <a:off x="2208" y="3312"/>
            <a:ext cx="405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90500" imgH="203200" progId="Equation.DSMT4">
                    <p:embed/>
                  </p:oleObj>
                </mc:Choice>
                <mc:Fallback>
                  <p:oleObj r:id="rId18" imgW="190500" imgH="203200" progId="Equation.DSMT4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208" y="3312"/>
                          <a:ext cx="405" cy="3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960" name="Object 0"/>
          <p:cNvGraphicFramePr/>
          <p:nvPr/>
        </p:nvGraphicFramePr>
        <p:xfrm>
          <a:off x="1295400" y="2514600"/>
          <a:ext cx="4953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778000" imgH="419100" progId="Equation.DSMT4">
                  <p:embed/>
                </p:oleObj>
              </mc:Choice>
              <mc:Fallback>
                <p:oleObj r:id="rId20" imgW="1778000" imgH="4191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95400" y="2514600"/>
                        <a:ext cx="495300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6"/>
          <p:cNvGrpSpPr/>
          <p:nvPr/>
        </p:nvGrpSpPr>
        <p:grpSpPr>
          <a:xfrm>
            <a:off x="5257800" y="3352800"/>
            <a:ext cx="3276600" cy="585788"/>
            <a:chOff x="3312" y="2112"/>
            <a:chExt cx="2064" cy="369"/>
          </a:xfrm>
        </p:grpSpPr>
        <p:sp>
          <p:nvSpPr>
            <p:cNvPr id="23569" name="Text Box 39"/>
            <p:cNvSpPr txBox="1"/>
            <p:nvPr/>
          </p:nvSpPr>
          <p:spPr>
            <a:xfrm>
              <a:off x="4320" y="2112"/>
              <a:ext cx="105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760C04"/>
                  </a:solidFill>
                  <a:latin typeface="Arial" panose="020B0604020202020204" pitchFamily="34" charset="0"/>
                </a:rPr>
                <a:t>的反变换</a:t>
              </a:r>
            </a:p>
          </p:txBody>
        </p:sp>
        <p:graphicFrame>
          <p:nvGraphicFramePr>
            <p:cNvPr id="23555" name="Object 1"/>
            <p:cNvGraphicFramePr/>
            <p:nvPr/>
          </p:nvGraphicFramePr>
          <p:xfrm>
            <a:off x="3880" y="2180"/>
            <a:ext cx="52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355600" imgH="203200" progId="Equation.DSMT4">
                    <p:embed/>
                  </p:oleObj>
                </mc:Choice>
                <mc:Fallback>
                  <p:oleObj r:id="rId22" imgW="355600" imgH="203200" progId="Equation.DSMT4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880" y="2180"/>
                          <a:ext cx="528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0" name="Line 41"/>
            <p:cNvSpPr/>
            <p:nvPr/>
          </p:nvSpPr>
          <p:spPr>
            <a:xfrm>
              <a:off x="3312" y="2304"/>
              <a:ext cx="624" cy="0"/>
            </a:xfrm>
            <a:prstGeom prst="line">
              <a:avLst/>
            </a:prstGeom>
            <a:ln w="28575" cap="flat" cmpd="sng">
              <a:solidFill>
                <a:srgbClr val="760C04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806"/>
            <a:ext cx="8229600" cy="4525963"/>
          </a:xfrm>
        </p:spPr>
        <p:txBody>
          <a:bodyPr/>
          <a:lstStyle/>
          <a:p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H(s)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的零极点图</a:t>
            </a:r>
          </a:p>
          <a:p>
            <a:pPr lvl="1"/>
            <a:r>
              <a:rPr lang="zh-CN" altLang="en-US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由</a:t>
            </a:r>
            <a:r>
              <a:rPr lang="en-US" altLang="zh-CN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H(s)</a:t>
            </a:r>
            <a:r>
              <a:rPr lang="zh-CN" altLang="en-US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画出零极点图</a:t>
            </a:r>
          </a:p>
          <a:p>
            <a:pPr lvl="1"/>
            <a:r>
              <a:rPr lang="zh-CN" altLang="en-US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由零极点图得到</a:t>
            </a:r>
            <a:r>
              <a:rPr lang="en-US" altLang="zh-CN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H(s)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  <a:p>
            <a:r>
              <a:rPr lang="zh-CN" altLang="en-US"/>
              <a:t>由</a:t>
            </a:r>
            <a:r>
              <a:rPr lang="en-US" altLang="zh-CN"/>
              <a:t>H(s)</a:t>
            </a:r>
            <a:r>
              <a:rPr lang="zh-CN" altLang="en-US"/>
              <a:t>的零极点分布定性确定</a:t>
            </a:r>
            <a:r>
              <a:rPr lang="en-US" altLang="zh-CN"/>
              <a:t>h(t)</a:t>
            </a:r>
            <a:r>
              <a:rPr lang="zh-CN" altLang="en-US"/>
              <a:t>的波形</a:t>
            </a:r>
          </a:p>
          <a:p>
            <a:pPr lvl="1"/>
            <a:r>
              <a:rPr lang="zh-CN" altLang="en-US" sz="2800"/>
              <a:t>极点影响波形</a:t>
            </a:r>
          </a:p>
          <a:p>
            <a:pPr lvl="1"/>
            <a:r>
              <a:rPr lang="zh-CN" altLang="en-US" sz="2800"/>
              <a:t>零点影响幅度和相位</a:t>
            </a:r>
            <a:endParaRPr lang="zh-CN" altLang="en-US"/>
          </a:p>
          <a:p>
            <a:r>
              <a:rPr lang="zh-CN" altLang="en-US">
                <a:sym typeface="+mn-ea"/>
              </a:rPr>
              <a:t>由</a:t>
            </a:r>
            <a:r>
              <a:rPr lang="en-US" altLang="zh-CN">
                <a:sym typeface="+mn-ea"/>
              </a:rPr>
              <a:t>H(s)</a:t>
            </a:r>
            <a:r>
              <a:rPr lang="zh-CN" altLang="en-US">
                <a:sym typeface="+mn-ea"/>
              </a:rPr>
              <a:t>的零极点分布定性确定</a:t>
            </a:r>
            <a:r>
              <a:rPr lang="en-US" altLang="zh-CN">
                <a:sym typeface="+mn-ea"/>
              </a:rPr>
              <a:t>H(jw)</a:t>
            </a:r>
            <a:r>
              <a:rPr lang="zh-CN" altLang="en-US">
                <a:sym typeface="+mn-ea"/>
              </a:rPr>
              <a:t>的幅度谱和相位谱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94235" y="333375"/>
            <a:ext cx="6048375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600" kern="1200" cap="none" spc="200" normalizeH="0" baseline="0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系统函数与系统特性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3890" y="1079500"/>
            <a:ext cx="904333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0785" y="333375"/>
            <a:ext cx="81121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由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H(s)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的零、极点分布定性确定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h(t)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的波形</a:t>
            </a:r>
            <a:endParaRPr kumimoji="0" lang="zh-CN" altLang="en-US" sz="3200" b="1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795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75780" name="组合 75779"/>
          <p:cNvGrpSpPr>
            <a:grpSpLocks noChangeAspect="1"/>
          </p:cNvGrpSpPr>
          <p:nvPr/>
        </p:nvGrpSpPr>
        <p:grpSpPr>
          <a:xfrm>
            <a:off x="1168241" y="1657033"/>
            <a:ext cx="2409000" cy="576000"/>
            <a:chOff x="902" y="1536"/>
            <a:chExt cx="1606" cy="288"/>
          </a:xfrm>
        </p:grpSpPr>
        <p:graphicFrame>
          <p:nvGraphicFramePr>
            <p:cNvPr id="6165" name="对象 75780"/>
            <p:cNvGraphicFramePr/>
            <p:nvPr/>
          </p:nvGraphicFramePr>
          <p:xfrm>
            <a:off x="902" y="1584"/>
            <a:ext cx="63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05765" imgH="203200" progId="Equation.3">
                    <p:embed/>
                  </p:oleObj>
                </mc:Choice>
                <mc:Fallback>
                  <p:oleObj r:id="rId2" imgW="405765" imgH="2032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902" y="1584"/>
                          <a:ext cx="63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文本框 75781"/>
            <p:cNvSpPr txBox="1"/>
            <p:nvPr/>
          </p:nvSpPr>
          <p:spPr>
            <a:xfrm>
              <a:off x="1452" y="1536"/>
              <a:ext cx="535" cy="1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Arial Unicode MS" panose="020B0604020202020204" charset="-122"/>
                  <a:ea typeface="Arial Unicode MS" panose="020B0604020202020204" charset="-122"/>
                </a:rPr>
                <a:t>ℒ </a:t>
              </a:r>
              <a:r>
                <a:rPr lang="en-US" altLang="zh-CN" baseline="30000" dirty="0">
                  <a:latin typeface="Times New Roman" panose="02020603050405020304" pitchFamily="18" charset="0"/>
                  <a:ea typeface="Arial Unicode MS" panose="020B0604020202020204" charset="-122"/>
                </a:rPr>
                <a:t>-1</a:t>
              </a:r>
              <a:endParaRPr lang="zh-CN" altLang="en-US" dirty="0">
                <a:latin typeface="Times New Roman" panose="02020603050405020304" pitchFamily="18" charset="0"/>
                <a:ea typeface="Arial Unicode MS" panose="020B0604020202020204" charset="-122"/>
              </a:endParaRPr>
            </a:p>
          </p:txBody>
        </p:sp>
        <p:graphicFrame>
          <p:nvGraphicFramePr>
            <p:cNvPr id="6167" name="对象 75782"/>
            <p:cNvGraphicFramePr/>
            <p:nvPr/>
          </p:nvGraphicFramePr>
          <p:xfrm>
            <a:off x="1771" y="1584"/>
            <a:ext cx="73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469265" imgH="203200" progId="Equation.3">
                    <p:embed/>
                  </p:oleObj>
                </mc:Choice>
                <mc:Fallback>
                  <p:oleObj r:id="rId4" imgW="469265" imgH="2032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771" y="1584"/>
                          <a:ext cx="73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790" name="组合 75789"/>
          <p:cNvGrpSpPr/>
          <p:nvPr/>
        </p:nvGrpSpPr>
        <p:grpSpPr>
          <a:xfrm>
            <a:off x="3574256" y="1230948"/>
            <a:ext cx="1714500" cy="1524000"/>
            <a:chOff x="2544" y="2112"/>
            <a:chExt cx="1440" cy="960"/>
          </a:xfrm>
        </p:grpSpPr>
        <p:graphicFrame>
          <p:nvGraphicFramePr>
            <p:cNvPr id="6159" name="对象 75790"/>
            <p:cNvGraphicFramePr/>
            <p:nvPr/>
          </p:nvGraphicFramePr>
          <p:xfrm>
            <a:off x="2544" y="2534"/>
            <a:ext cx="146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39700" imgH="101600" progId="Equation.3">
                    <p:embed/>
                  </p:oleObj>
                </mc:Choice>
                <mc:Fallback>
                  <p:oleObj r:id="rId6" imgW="139700" imgH="1016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544" y="2534"/>
                          <a:ext cx="146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文本框 75791"/>
            <p:cNvSpPr txBox="1"/>
            <p:nvPr/>
          </p:nvSpPr>
          <p:spPr>
            <a:xfrm>
              <a:off x="2641" y="2431"/>
              <a:ext cx="527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Arial Unicode MS" panose="020B0604020202020204" charset="-122"/>
                  <a:ea typeface="Arial Unicode MS" panose="020B0604020202020204" charset="-122"/>
                </a:rPr>
                <a:t>ℒ </a:t>
              </a:r>
              <a:r>
                <a:rPr lang="en-US" altLang="zh-CN" baseline="30000" dirty="0">
                  <a:latin typeface="Times New Roman" panose="02020603050405020304" pitchFamily="18" charset="0"/>
                  <a:ea typeface="Arial Unicode MS" panose="020B0604020202020204" charset="-122"/>
                </a:rPr>
                <a:t>-1</a:t>
              </a:r>
              <a:endParaRPr lang="zh-CN" altLang="en-US" dirty="0">
                <a:latin typeface="Times New Roman" panose="02020603050405020304" pitchFamily="18" charset="0"/>
                <a:ea typeface="Arial Unicode MS" panose="020B0604020202020204" charset="-122"/>
              </a:endParaRPr>
            </a:p>
          </p:txBody>
        </p:sp>
        <p:graphicFrame>
          <p:nvGraphicFramePr>
            <p:cNvPr id="6161" name="对象 75792"/>
            <p:cNvGraphicFramePr/>
            <p:nvPr/>
          </p:nvGraphicFramePr>
          <p:xfrm>
            <a:off x="3003" y="2112"/>
            <a:ext cx="981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939165" imgH="850265" progId="Equation.3">
                    <p:embed/>
                  </p:oleObj>
                </mc:Choice>
                <mc:Fallback>
                  <p:oleObj r:id="rId8" imgW="939165" imgH="850265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003" y="2112"/>
                          <a:ext cx="981" cy="9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804385" y="2617491"/>
            <a:ext cx="861806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分析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极点位置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说明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h(t)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函数形式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H(s)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的极点确定。</a:t>
            </a:r>
            <a:endParaRPr lang="zh-CN" altLang="en-US" sz="28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50138" y="3046229"/>
            <a:ext cx="2488407" cy="1343660"/>
            <a:chOff x="1986" y="4771"/>
            <a:chExt cx="5225" cy="2116"/>
          </a:xfrm>
        </p:grpSpPr>
        <p:cxnSp>
          <p:nvCxnSpPr>
            <p:cNvPr id="7" name="直接箭头连接符 6"/>
            <p:cNvCxnSpPr/>
            <p:nvPr/>
          </p:nvCxnSpPr>
          <p:spPr>
            <a:xfrm flipH="1">
              <a:off x="4497" y="4771"/>
              <a:ext cx="1940" cy="129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986" y="6063"/>
              <a:ext cx="5225" cy="8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平面左半平面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65641" y="3037770"/>
            <a:ext cx="3772376" cy="1261110"/>
            <a:chOff x="6595" y="4916"/>
            <a:chExt cx="7921" cy="1986"/>
          </a:xfrm>
        </p:grpSpPr>
        <p:cxnSp>
          <p:nvCxnSpPr>
            <p:cNvPr id="9" name="直接箭头连接符 8"/>
            <p:cNvCxnSpPr>
              <a:endCxn id="11" idx="0"/>
            </p:cNvCxnSpPr>
            <p:nvPr/>
          </p:nvCxnSpPr>
          <p:spPr>
            <a:xfrm>
              <a:off x="6595" y="4916"/>
              <a:ext cx="5309" cy="116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9291" y="6078"/>
              <a:ext cx="5225" cy="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平面右半平面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65641" y="3032577"/>
            <a:ext cx="1766888" cy="2174875"/>
            <a:chOff x="6595" y="4931"/>
            <a:chExt cx="3710" cy="3425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6595" y="4931"/>
              <a:ext cx="2068" cy="2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595" y="7532"/>
              <a:ext cx="3710" cy="8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 anchor="t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r>
                <a:rPr lang="zh-CN" altLang="en-US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平面虚轴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7582" y="4380365"/>
            <a:ext cx="1349216" cy="1231265"/>
            <a:chOff x="738" y="6885"/>
            <a:chExt cx="2833" cy="1939"/>
          </a:xfrm>
        </p:grpSpPr>
        <p:cxnSp>
          <p:nvCxnSpPr>
            <p:cNvPr id="16" name="直接箭头连接符 15"/>
            <p:cNvCxnSpPr/>
            <p:nvPr/>
          </p:nvCxnSpPr>
          <p:spPr>
            <a:xfrm flipH="1">
              <a:off x="1518" y="6885"/>
              <a:ext cx="2053" cy="111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738" y="8002"/>
              <a:ext cx="2636" cy="82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r>
                <a:rPr 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单实根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25321" y="4380365"/>
            <a:ext cx="1613060" cy="1911985"/>
            <a:chOff x="2749" y="6885"/>
            <a:chExt cx="3387" cy="3011"/>
          </a:xfrm>
        </p:grpSpPr>
        <p:cxnSp>
          <p:nvCxnSpPr>
            <p:cNvPr id="17" name="直接箭头连接符 16"/>
            <p:cNvCxnSpPr/>
            <p:nvPr/>
          </p:nvCxnSpPr>
          <p:spPr>
            <a:xfrm>
              <a:off x="3556" y="6885"/>
              <a:ext cx="15" cy="218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2749" y="9074"/>
              <a:ext cx="3387" cy="822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r>
                <a:rPr 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共轭复根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609655" y="4389889"/>
            <a:ext cx="1505903" cy="1381760"/>
            <a:chOff x="3556" y="6900"/>
            <a:chExt cx="3162" cy="2176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3556" y="6900"/>
              <a:ext cx="1599" cy="132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816" y="8252"/>
              <a:ext cx="1902" cy="824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t">
              <a:spAutoFit/>
            </a:bodyPr>
            <a:lstStyle/>
            <a:p>
              <a:r>
                <a:rPr lang="zh-CN" sz="28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重根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1" name="文本框 85000"/>
          <p:cNvSpPr txBox="1"/>
          <p:nvPr/>
        </p:nvSpPr>
        <p:spPr>
          <a:xfrm>
            <a:off x="1011318" y="1268414"/>
            <a:ext cx="4289957" cy="52322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</a:rPr>
              <a:t>极点位于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平面坐标原点</a:t>
            </a:r>
          </a:p>
        </p:txBody>
      </p:sp>
      <p:graphicFrame>
        <p:nvGraphicFramePr>
          <p:cNvPr id="85002" name="对象 85001"/>
          <p:cNvGraphicFramePr/>
          <p:nvPr/>
        </p:nvGraphicFramePr>
        <p:xfrm>
          <a:off x="1737761" y="4378324"/>
          <a:ext cx="2825849" cy="906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28725" imgH="352425" progId="Equation.DSMT4">
                  <p:embed/>
                </p:oleObj>
              </mc:Choice>
              <mc:Fallback>
                <p:oleObj r:id="rId3" imgW="1228725" imgH="352425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37761" y="4378324"/>
                        <a:ext cx="2825849" cy="90673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94790" y="333375"/>
            <a:ext cx="679005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3600">
                <a:solidFill>
                  <a:srgbClr val="FF0000"/>
                </a:solidFill>
                <a:sym typeface="+mn-ea"/>
              </a:rPr>
              <a:t>H(s)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的极点为</a:t>
            </a:r>
            <a:r>
              <a:rPr lang="zh-CN" altLang="en-US" sz="3600" b="1">
                <a:solidFill>
                  <a:schemeClr val="tx2"/>
                </a:solidFill>
                <a:sym typeface="+mn-ea"/>
              </a:rPr>
              <a:t>单实根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时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h(t)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的波形</a:t>
            </a:r>
            <a:endParaRPr kumimoji="0" lang="zh-CN" altLang="en-US" sz="3600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8723" y="1079500"/>
            <a:ext cx="90097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/>
          <p:nvPr/>
        </p:nvGraphicFramePr>
        <p:xfrm>
          <a:off x="1654017" y="2083436"/>
          <a:ext cx="1970027" cy="2018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952625" imgH="1762125" progId="Paint.Picture">
                  <p:embed/>
                </p:oleObj>
              </mc:Choice>
              <mc:Fallback>
                <p:oleObj r:id="rId5" imgW="1952625" imgH="17621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4017" y="2083436"/>
                        <a:ext cx="1970027" cy="20187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776185" y="2288541"/>
          <a:ext cx="2330999" cy="188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486025" imgH="1781175" progId="Paint.Picture">
                  <p:embed/>
                </p:oleObj>
              </mc:Choice>
              <mc:Fallback>
                <p:oleObj r:id="rId7" imgW="2486025" imgH="1781175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76185" y="2288541"/>
                        <a:ext cx="2330999" cy="188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1" name="文本框 85000"/>
          <p:cNvSpPr txBox="1"/>
          <p:nvPr/>
        </p:nvSpPr>
        <p:spPr>
          <a:xfrm>
            <a:off x="1011318" y="1268414"/>
            <a:ext cx="3929281" cy="52322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</a:rPr>
              <a:t>极点位于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平面实轴上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pic>
        <p:nvPicPr>
          <p:cNvPr id="85007" name="图片 850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475" y="1728789"/>
            <a:ext cx="2286000" cy="197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5009" name="图片 850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744" y="4199573"/>
            <a:ext cx="2035969" cy="186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494790" y="333375"/>
            <a:ext cx="682498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3600">
                <a:solidFill>
                  <a:srgbClr val="FF0000"/>
                </a:solidFill>
                <a:sym typeface="+mn-ea"/>
              </a:rPr>
              <a:t>H(s)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的极点为</a:t>
            </a:r>
            <a:r>
              <a:rPr lang="zh-CN" altLang="en-US" sz="3600" b="1">
                <a:solidFill>
                  <a:schemeClr val="tx2"/>
                </a:solidFill>
                <a:sym typeface="+mn-ea"/>
              </a:rPr>
              <a:t>单实根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时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h(t)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的波形</a:t>
            </a:r>
            <a:endParaRPr kumimoji="0" lang="zh-CN" altLang="en-US" sz="3600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23336" y="1079500"/>
            <a:ext cx="909510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783330" y="1838960"/>
            <a:ext cx="2428875" cy="2152650"/>
            <a:chOff x="7975" y="2881"/>
            <a:chExt cx="5100" cy="3390"/>
          </a:xfrm>
        </p:grpSpPr>
        <p:pic>
          <p:nvPicPr>
            <p:cNvPr id="85008" name="图片 8500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75" y="2881"/>
              <a:ext cx="5100" cy="3390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8" name="对象 7"/>
            <p:cNvGraphicFramePr/>
            <p:nvPr/>
          </p:nvGraphicFramePr>
          <p:xfrm>
            <a:off x="8849" y="2881"/>
            <a:ext cx="751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476250" imgH="390525" progId="Paint.Picture">
                    <p:embed/>
                  </p:oleObj>
                </mc:Choice>
                <mc:Fallback>
                  <p:oleObj r:id="rId6" imgW="476250" imgH="390525" progId="Paint.Picture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849" y="2881"/>
                          <a:ext cx="751" cy="6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3848100" y="4199890"/>
            <a:ext cx="2649855" cy="2047240"/>
            <a:chOff x="8080" y="6614"/>
            <a:chExt cx="5564" cy="3224"/>
          </a:xfrm>
        </p:grpSpPr>
        <p:pic>
          <p:nvPicPr>
            <p:cNvPr id="85010" name="图片 8500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80" y="6614"/>
              <a:ext cx="5565" cy="3225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0" name="对象 9"/>
            <p:cNvGraphicFramePr/>
            <p:nvPr/>
          </p:nvGraphicFramePr>
          <p:xfrm>
            <a:off x="9084" y="6743"/>
            <a:ext cx="751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476250" imgH="390525" progId="Paint.Picture">
                    <p:embed/>
                  </p:oleObj>
                </mc:Choice>
                <mc:Fallback>
                  <p:oleObj r:id="rId6" imgW="476250" imgH="390525" progId="Paint.Picture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084" y="6743"/>
                          <a:ext cx="751" cy="6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04" name="对象 85003"/>
          <p:cNvGraphicFramePr/>
          <p:nvPr/>
        </p:nvGraphicFramePr>
        <p:xfrm>
          <a:off x="6045994" y="3893185"/>
          <a:ext cx="2697004" cy="77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590675" imgH="352425" progId="Equation.DSMT4">
                  <p:embed/>
                </p:oleObj>
              </mc:Choice>
              <mc:Fallback>
                <p:oleObj r:id="rId9" imgW="1590675" imgH="352425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45994" y="3893185"/>
                        <a:ext cx="2697004" cy="779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5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5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框 87043"/>
          <p:cNvSpPr txBox="1"/>
          <p:nvPr/>
        </p:nvSpPr>
        <p:spPr>
          <a:xfrm>
            <a:off x="1201341" y="1205549"/>
            <a:ext cx="2707793" cy="52322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800" b="1" dirty="0"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</a:rPr>
              <a:t>极点在</a:t>
            </a:r>
            <a:r>
              <a:rPr lang="en-US" sz="2800" b="1" dirty="0">
                <a:latin typeface="Times New Roman" panose="02020603050405020304" pitchFamily="18" charset="0"/>
              </a:rPr>
              <a:t>虚轴上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94790" y="333375"/>
            <a:ext cx="708914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3600">
                <a:solidFill>
                  <a:srgbClr val="FF0000"/>
                </a:solidFill>
                <a:sym typeface="+mn-ea"/>
              </a:rPr>
              <a:t>H(s)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的极点为</a:t>
            </a:r>
            <a:r>
              <a:rPr lang="zh-CN" altLang="en-US" sz="3600" b="1">
                <a:solidFill>
                  <a:schemeClr val="tx2"/>
                </a:solidFill>
                <a:sym typeface="+mn-ea"/>
              </a:rPr>
              <a:t>共轭复根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时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h(t)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的波形</a:t>
            </a:r>
            <a:endParaRPr kumimoji="0" lang="zh-CN" altLang="en-US" sz="3600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7112" y="1079500"/>
            <a:ext cx="895944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708922" y="1236981"/>
            <a:ext cx="162736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800" b="1" dirty="0">
                <a:latin typeface="Times New Roman" panose="02020603050405020304" pitchFamily="18" charset="0"/>
                <a:sym typeface="+mn-ea"/>
              </a:rPr>
              <a:t>共轭极点</a:t>
            </a:r>
            <a:endParaRPr lang="zh-CN" altLang="en-US" sz="2000" dirty="0"/>
          </a:p>
        </p:txBody>
      </p:sp>
      <p:sp>
        <p:nvSpPr>
          <p:cNvPr id="3" name="右箭头 2"/>
          <p:cNvSpPr/>
          <p:nvPr/>
        </p:nvSpPr>
        <p:spPr>
          <a:xfrm>
            <a:off x="4115276" y="1460808"/>
            <a:ext cx="348139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28148" y="5149574"/>
          <a:ext cx="4912220" cy="1196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686400" imgH="14935200" progId="Equation.DSMT4">
                  <p:embed/>
                </p:oleObj>
              </mc:Choice>
              <mc:Fallback>
                <p:oleObj name="Equation" r:id="rId3" imgW="81686400" imgH="14935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8148" y="5149574"/>
                        <a:ext cx="4912220" cy="1196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1390649" y="1830705"/>
          <a:ext cx="2594121" cy="3387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943225" imgH="3390900" progId="Paint.Picture">
                  <p:embed/>
                </p:oleObj>
              </mc:Choice>
              <mc:Fallback>
                <p:oleObj r:id="rId5" imgW="2943225" imgH="33909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0649" y="1830705"/>
                        <a:ext cx="2594121" cy="3387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708922" y="2632704"/>
            <a:ext cx="2538413" cy="2359660"/>
            <a:chOff x="9373" y="4973"/>
            <a:chExt cx="5330" cy="3716"/>
          </a:xfrm>
        </p:grpSpPr>
        <p:pic>
          <p:nvPicPr>
            <p:cNvPr id="87047" name="图片 87046" descr="b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73" y="5173"/>
              <a:ext cx="5330" cy="3517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0" name="对象 9"/>
            <p:cNvGraphicFramePr/>
            <p:nvPr/>
          </p:nvGraphicFramePr>
          <p:xfrm>
            <a:off x="9708" y="4973"/>
            <a:ext cx="811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514350" imgH="447675" progId="Paint.Picture">
                    <p:embed/>
                  </p:oleObj>
                </mc:Choice>
                <mc:Fallback>
                  <p:oleObj r:id="rId8" imgW="514350" imgH="447675" progId="Paint.Picture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708" y="4973"/>
                          <a:ext cx="811" cy="7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ldLvl="0" animBg="1"/>
      <p:bldP spid="3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框 87043"/>
          <p:cNvSpPr txBox="1"/>
          <p:nvPr/>
        </p:nvSpPr>
        <p:spPr>
          <a:xfrm>
            <a:off x="1201341" y="1205549"/>
            <a:ext cx="4289957" cy="52322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800" b="1" dirty="0">
                <a:latin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</a:rPr>
              <a:t>极点在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左半平面共轭对</a:t>
            </a:r>
            <a:endParaRPr 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790" y="333375"/>
            <a:ext cx="716915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3600">
                <a:solidFill>
                  <a:srgbClr val="FF0000"/>
                </a:solidFill>
                <a:sym typeface="+mn-ea"/>
              </a:rPr>
              <a:t>H(s)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的极点为</a:t>
            </a:r>
            <a:r>
              <a:rPr lang="zh-CN" altLang="en-US" sz="3600" b="1">
                <a:solidFill>
                  <a:schemeClr val="tx2"/>
                </a:solidFill>
                <a:sym typeface="+mn-ea"/>
              </a:rPr>
              <a:t>共轭复根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时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h(t)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的波形</a:t>
            </a:r>
            <a:endParaRPr kumimoji="0" lang="zh-CN" altLang="en-US" sz="3600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2279" y="1079500"/>
            <a:ext cx="89678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对象 5"/>
          <p:cNvGraphicFramePr/>
          <p:nvPr/>
        </p:nvGraphicFramePr>
        <p:xfrm>
          <a:off x="1068229" y="1950720"/>
          <a:ext cx="2882986" cy="330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190875" imgH="3314700" progId="Paint.Picture">
                  <p:embed/>
                </p:oleObj>
              </mc:Choice>
              <mc:Fallback>
                <p:oleObj r:id="rId3" imgW="3190875" imgH="33147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8229" y="1950720"/>
                        <a:ext cx="2882986" cy="3300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47287" y="5403830"/>
          <a:ext cx="4785836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27400" imgH="431800" progId="Equation.KSEE3">
                  <p:embed/>
                </p:oleObj>
              </mc:Choice>
              <mc:Fallback>
                <p:oleObj r:id="rId5" imgW="33274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7287" y="5403830"/>
                        <a:ext cx="4785836" cy="82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4586764" y="2524760"/>
            <a:ext cx="2429828" cy="2452370"/>
            <a:chOff x="9631" y="3976"/>
            <a:chExt cx="5102" cy="3862"/>
          </a:xfrm>
        </p:grpSpPr>
        <p:pic>
          <p:nvPicPr>
            <p:cNvPr id="89095" name="图片 89094" descr="b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31" y="4398"/>
              <a:ext cx="5103" cy="3440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0" name="对象 9"/>
            <p:cNvGraphicFramePr/>
            <p:nvPr/>
          </p:nvGraphicFramePr>
          <p:xfrm>
            <a:off x="9911" y="3976"/>
            <a:ext cx="811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514350" imgH="447675" progId="Paint.Picture">
                    <p:embed/>
                  </p:oleObj>
                </mc:Choice>
                <mc:Fallback>
                  <p:oleObj r:id="rId8" imgW="514350" imgH="447675" progId="Paint.Picture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911" y="3976"/>
                          <a:ext cx="811" cy="7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文本框 87043"/>
          <p:cNvSpPr txBox="1"/>
          <p:nvPr/>
        </p:nvSpPr>
        <p:spPr>
          <a:xfrm>
            <a:off x="1201341" y="1205549"/>
            <a:ext cx="4289957" cy="52322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800" b="1" dirty="0">
                <a:latin typeface="Times New Roman" panose="02020603050405020304" pitchFamily="18" charset="0"/>
              </a:rPr>
              <a:t>5. </a:t>
            </a:r>
            <a:r>
              <a:rPr lang="zh-CN" altLang="en-US" sz="2800" b="1" dirty="0">
                <a:latin typeface="Times New Roman" panose="02020603050405020304" pitchFamily="18" charset="0"/>
              </a:rPr>
              <a:t>极点在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右半平面共轭对</a:t>
            </a:r>
            <a:endParaRPr 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790" y="333375"/>
            <a:ext cx="716026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3600">
                <a:solidFill>
                  <a:srgbClr val="FF0000"/>
                </a:solidFill>
                <a:sym typeface="+mn-ea"/>
              </a:rPr>
              <a:t>H(s)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的极点为</a:t>
            </a:r>
            <a:r>
              <a:rPr lang="zh-CN" altLang="en-US" sz="3600" b="1">
                <a:solidFill>
                  <a:schemeClr val="tx2"/>
                </a:solidFill>
                <a:sym typeface="+mn-ea"/>
              </a:rPr>
              <a:t>共轭复根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时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h(t)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的波形</a:t>
            </a:r>
            <a:endParaRPr kumimoji="0" lang="zh-CN" altLang="en-US" sz="3600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7446" y="1079500"/>
            <a:ext cx="89342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33162" y="5205710"/>
          <a:ext cx="4712970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76600" imgH="431800" progId="Equation.KSEE3">
                  <p:embed/>
                </p:oleObj>
              </mc:Choice>
              <mc:Fallback>
                <p:oleObj r:id="rId3" imgW="32766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3162" y="5205710"/>
                        <a:ext cx="4712970" cy="82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494473" y="1864360"/>
          <a:ext cx="2473520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762250" imgH="2809875" progId="Paint.Picture">
                  <p:embed/>
                </p:oleObj>
              </mc:Choice>
              <mc:Fallback>
                <p:oleObj r:id="rId5" imgW="2762250" imgH="28098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4473" y="1864360"/>
                        <a:ext cx="2473520" cy="288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396740" y="2020570"/>
            <a:ext cx="2267903" cy="2733040"/>
            <a:chOff x="9232" y="3182"/>
            <a:chExt cx="4762" cy="4304"/>
          </a:xfrm>
        </p:grpSpPr>
        <p:pic>
          <p:nvPicPr>
            <p:cNvPr id="91142" name="图片 91141" descr="b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232" y="3314"/>
              <a:ext cx="4762" cy="4172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0" name="对象 9"/>
            <p:cNvGraphicFramePr/>
            <p:nvPr/>
          </p:nvGraphicFramePr>
          <p:xfrm>
            <a:off x="9482" y="3182"/>
            <a:ext cx="811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514350" imgH="447675" progId="Paint.Picture">
                    <p:embed/>
                  </p:oleObj>
                </mc:Choice>
                <mc:Fallback>
                  <p:oleObj r:id="rId8" imgW="514350" imgH="447675" progId="Paint.Picture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482" y="3182"/>
                          <a:ext cx="811" cy="7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93185"/>
          <p:cNvSpPr/>
          <p:nvPr/>
        </p:nvSpPr>
        <p:spPr>
          <a:xfrm>
            <a:off x="1143000" y="3252788"/>
            <a:ext cx="6858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7" name="矩形 93186"/>
          <p:cNvSpPr/>
          <p:nvPr/>
        </p:nvSpPr>
        <p:spPr>
          <a:xfrm>
            <a:off x="1143000" y="3157538"/>
            <a:ext cx="6858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3192" name="对象 93191"/>
          <p:cNvGraphicFramePr/>
          <p:nvPr/>
        </p:nvGraphicFramePr>
        <p:xfrm>
          <a:off x="1609725" y="4789170"/>
          <a:ext cx="2321719" cy="91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333500" imgH="352425" progId="Equation.DSMT4">
                  <p:embed/>
                </p:oleObj>
              </mc:Choice>
              <mc:Fallback>
                <p:oleObj r:id="rId3" imgW="1333500" imgH="352425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9725" y="4789170"/>
                        <a:ext cx="2321719" cy="916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94473" y="333375"/>
            <a:ext cx="6428899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3600">
                <a:solidFill>
                  <a:srgbClr val="FF0000"/>
                </a:solidFill>
                <a:sym typeface="+mn-ea"/>
              </a:rPr>
              <a:t>H(s)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的极点为</a:t>
            </a:r>
            <a:r>
              <a:rPr lang="zh-CN" altLang="en-US" sz="3600" b="1">
                <a:solidFill>
                  <a:schemeClr val="tx2"/>
                </a:solidFill>
                <a:sym typeface="+mn-ea"/>
              </a:rPr>
              <a:t>重根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时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h(t)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的波形</a:t>
            </a:r>
            <a:endParaRPr kumimoji="0" lang="zh-CN" altLang="en-US" sz="3600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8723" y="1079500"/>
            <a:ext cx="899299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95" name="文本框 87043"/>
          <p:cNvSpPr txBox="1"/>
          <p:nvPr/>
        </p:nvSpPr>
        <p:spPr>
          <a:xfrm>
            <a:off x="1201341" y="1205549"/>
            <a:ext cx="5732660" cy="52322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800" b="1" dirty="0"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</a:rPr>
              <a:t>极点在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平面坐标原点的二阶极点</a:t>
            </a:r>
            <a:endParaRPr 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381601" y="1947546"/>
          <a:ext cx="1865948" cy="2421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486025" imgH="2419350" progId="Paint.Picture">
                  <p:embed/>
                </p:oleObj>
              </mc:Choice>
              <mc:Fallback>
                <p:oleObj r:id="rId5" imgW="2486025" imgH="24193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1601" y="1947546"/>
                        <a:ext cx="1865948" cy="2421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3878103" y="1760855"/>
            <a:ext cx="2448878" cy="2510790"/>
            <a:chOff x="7661" y="5331"/>
            <a:chExt cx="5142" cy="3954"/>
          </a:xfrm>
        </p:grpSpPr>
        <p:pic>
          <p:nvPicPr>
            <p:cNvPr id="93195" name="图片 9319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61" y="5477"/>
              <a:ext cx="5143" cy="3809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0" name="对象 9"/>
            <p:cNvGraphicFramePr/>
            <p:nvPr/>
          </p:nvGraphicFramePr>
          <p:xfrm>
            <a:off x="8205" y="5331"/>
            <a:ext cx="811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514350" imgH="447675" progId="Paint.Picture">
                    <p:embed/>
                  </p:oleObj>
                </mc:Choice>
                <mc:Fallback>
                  <p:oleObj r:id="rId8" imgW="514350" imgH="447675" progId="Paint.Picture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205" y="5331"/>
                          <a:ext cx="811" cy="7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95233"/>
          <p:cNvSpPr/>
          <p:nvPr/>
        </p:nvSpPr>
        <p:spPr>
          <a:xfrm>
            <a:off x="1143000" y="3252788"/>
            <a:ext cx="6858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291" name="矩形 95234"/>
          <p:cNvSpPr/>
          <p:nvPr/>
        </p:nvSpPr>
        <p:spPr>
          <a:xfrm>
            <a:off x="1143000" y="3157538"/>
            <a:ext cx="6858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95242" name="对象 95241"/>
          <p:cNvGraphicFramePr/>
          <p:nvPr/>
        </p:nvGraphicFramePr>
        <p:xfrm>
          <a:off x="1711166" y="4841875"/>
          <a:ext cx="4200049" cy="969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57425" imgH="381000" progId="Equation.DSMT4">
                  <p:embed/>
                </p:oleObj>
              </mc:Choice>
              <mc:Fallback>
                <p:oleObj r:id="rId3" imgW="2257425" imgH="3810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11166" y="4841875"/>
                        <a:ext cx="4200049" cy="969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94473" y="333375"/>
            <a:ext cx="6428899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3600">
                <a:solidFill>
                  <a:srgbClr val="FF0000"/>
                </a:solidFill>
                <a:sym typeface="+mn-ea"/>
              </a:rPr>
              <a:t>H(s)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的极点为</a:t>
            </a:r>
            <a:r>
              <a:rPr lang="zh-CN" altLang="en-US" sz="3600" b="1">
                <a:solidFill>
                  <a:schemeClr val="tx2"/>
                </a:solidFill>
                <a:sym typeface="+mn-ea"/>
              </a:rPr>
              <a:t>重根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时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h(t)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的波形</a:t>
            </a:r>
            <a:endParaRPr kumimoji="0" lang="zh-CN" altLang="en-US" sz="3600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5501" y="1079500"/>
            <a:ext cx="89678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95" name="文本框 87043"/>
          <p:cNvSpPr txBox="1"/>
          <p:nvPr/>
        </p:nvSpPr>
        <p:spPr>
          <a:xfrm>
            <a:off x="1227059" y="1312864"/>
            <a:ext cx="5732660" cy="52322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800" b="1" dirty="0"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</a:rPr>
              <a:t>极点在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平面负实轴上的二阶极点</a:t>
            </a:r>
            <a:endParaRPr 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568292" y="2169160"/>
          <a:ext cx="1587341" cy="220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114550" imgH="2200275" progId="Paint.Picture">
                  <p:embed/>
                </p:oleObj>
              </mc:Choice>
              <mc:Fallback>
                <p:oleObj r:id="rId5" imgW="2114550" imgH="22002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8292" y="2169160"/>
                        <a:ext cx="1587341" cy="2202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3723323" y="2040255"/>
            <a:ext cx="1971675" cy="2352040"/>
            <a:chOff x="10280" y="4948"/>
            <a:chExt cx="4140" cy="3704"/>
          </a:xfrm>
        </p:grpSpPr>
        <p:pic>
          <p:nvPicPr>
            <p:cNvPr id="95245" name="图片 952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80" y="4948"/>
              <a:ext cx="4140" cy="3705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0" name="对象 9"/>
            <p:cNvGraphicFramePr/>
            <p:nvPr/>
          </p:nvGraphicFramePr>
          <p:xfrm>
            <a:off x="10929" y="4948"/>
            <a:ext cx="811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514350" imgH="447675" progId="Paint.Picture">
                    <p:embed/>
                  </p:oleObj>
                </mc:Choice>
                <mc:Fallback>
                  <p:oleObj r:id="rId8" imgW="514350" imgH="447675" progId="Paint.Picture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929" y="4948"/>
                          <a:ext cx="811" cy="7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矩形 97281"/>
          <p:cNvSpPr/>
          <p:nvPr/>
        </p:nvSpPr>
        <p:spPr>
          <a:xfrm>
            <a:off x="1143000" y="3252788"/>
            <a:ext cx="6858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4473" y="333375"/>
            <a:ext cx="6428899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3600">
                <a:solidFill>
                  <a:srgbClr val="FF0000"/>
                </a:solidFill>
                <a:sym typeface="+mn-ea"/>
              </a:rPr>
              <a:t>H(s)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的极点为</a:t>
            </a:r>
            <a:r>
              <a:rPr lang="zh-CN" altLang="en-US" sz="3600" b="1">
                <a:solidFill>
                  <a:schemeClr val="tx2"/>
                </a:solidFill>
                <a:sym typeface="+mn-ea"/>
              </a:rPr>
              <a:t>重根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时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h(t)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的波形</a:t>
            </a:r>
            <a:endParaRPr kumimoji="0" lang="zh-CN" altLang="en-US" sz="3600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92279" y="1079500"/>
            <a:ext cx="894266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195" name="文本框 87043"/>
          <p:cNvSpPr txBox="1"/>
          <p:nvPr/>
        </p:nvSpPr>
        <p:spPr>
          <a:xfrm>
            <a:off x="1227059" y="1312864"/>
            <a:ext cx="5371983" cy="52322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800" b="1" dirty="0"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</a:rPr>
              <a:t>极点是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平面虚轴上的二阶极点</a:t>
            </a:r>
            <a:endParaRPr 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427798" y="1861185"/>
          <a:ext cx="2187416" cy="250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914650" imgH="2505075" progId="Paint.Picture">
                  <p:embed/>
                </p:oleObj>
              </mc:Choice>
              <mc:Fallback>
                <p:oleObj r:id="rId3" imgW="2914650" imgH="25050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7798" y="1861185"/>
                        <a:ext cx="2187416" cy="250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44192" y="4734540"/>
          <a:ext cx="3653314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540000" imgH="431800" progId="Equation.KSEE3">
                  <p:embed/>
                </p:oleObj>
              </mc:Choice>
              <mc:Fallback>
                <p:oleObj r:id="rId5" imgW="25400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4192" y="4734540"/>
                        <a:ext cx="3653314" cy="82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4466749" y="2099945"/>
            <a:ext cx="2538413" cy="2410460"/>
            <a:chOff x="9379" y="3307"/>
            <a:chExt cx="5330" cy="3796"/>
          </a:xfrm>
        </p:grpSpPr>
        <p:pic>
          <p:nvPicPr>
            <p:cNvPr id="97286" name="图片 97285" descr="b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379" y="3507"/>
              <a:ext cx="5330" cy="3597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10" name="对象 9"/>
            <p:cNvGraphicFramePr/>
            <p:nvPr/>
          </p:nvGraphicFramePr>
          <p:xfrm>
            <a:off x="9682" y="3307"/>
            <a:ext cx="811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514350" imgH="447675" progId="Paint.Picture">
                    <p:embed/>
                  </p:oleObj>
                </mc:Choice>
                <mc:Fallback>
                  <p:oleObj r:id="rId8" imgW="514350" imgH="447675" progId="Paint.Picture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682" y="3307"/>
                          <a:ext cx="811" cy="70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87043"/>
          <p:cNvSpPr txBox="1"/>
          <p:nvPr/>
        </p:nvSpPr>
        <p:spPr>
          <a:xfrm>
            <a:off x="1227059" y="5672139"/>
            <a:ext cx="6093335" cy="52322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800" b="1" dirty="0">
                <a:latin typeface="Times New Roman" panose="02020603050405020304" pitchFamily="18" charset="0"/>
              </a:rPr>
              <a:t>4. </a:t>
            </a:r>
            <a:r>
              <a:rPr lang="zh-CN" altLang="en-US" sz="2800" b="1" dirty="0">
                <a:latin typeface="Times New Roman" panose="02020603050405020304" pitchFamily="18" charset="0"/>
              </a:rPr>
              <a:t>极点是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平面左半平面上的二阶极点</a:t>
            </a:r>
            <a:endParaRPr 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文本框 87043"/>
          <p:cNvSpPr txBox="1"/>
          <p:nvPr/>
        </p:nvSpPr>
        <p:spPr>
          <a:xfrm>
            <a:off x="1227059" y="6206174"/>
            <a:ext cx="6093335" cy="52322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800" b="1" dirty="0">
                <a:latin typeface="Times New Roman" panose="02020603050405020304" pitchFamily="18" charset="0"/>
              </a:rPr>
              <a:t>5. </a:t>
            </a:r>
            <a:r>
              <a:rPr lang="zh-CN" altLang="en-US" sz="2800" b="1" dirty="0">
                <a:latin typeface="Times New Roman" panose="02020603050405020304" pitchFamily="18" charset="0"/>
              </a:rPr>
              <a:t>极点是</a:t>
            </a:r>
            <a:r>
              <a:rPr lang="en-US" altLang="zh-CN" sz="2800" b="1" dirty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</a:rPr>
              <a:t>平面右半平面上的二阶极点</a:t>
            </a:r>
            <a:endParaRPr 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/>
          <p:nvPr/>
        </p:nvSpPr>
        <p:spPr>
          <a:xfrm>
            <a:off x="990600" y="990600"/>
            <a:ext cx="3738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760C04"/>
                </a:solidFill>
                <a:latin typeface="楷体_GB2312" pitchFamily="49" charset="-122"/>
              </a:rPr>
              <a:t>二</a:t>
            </a:r>
            <a:r>
              <a:rPr lang="en-US" altLang="zh-CN" sz="2800" dirty="0">
                <a:solidFill>
                  <a:srgbClr val="760C04"/>
                </a:solidFill>
                <a:latin typeface="楷体_GB2312" pitchFamily="49" charset="-122"/>
              </a:rPr>
              <a:t>.</a:t>
            </a:r>
            <a:r>
              <a:rPr lang="zh-CN" altLang="en-US" sz="2800" dirty="0">
                <a:solidFill>
                  <a:srgbClr val="760C04"/>
                </a:solidFill>
                <a:latin typeface="楷体_GB2312" pitchFamily="49" charset="-122"/>
              </a:rPr>
              <a:t>拉氏反变换的求法</a:t>
            </a:r>
            <a:r>
              <a:rPr lang="en-US" altLang="zh-CN" sz="2800" dirty="0">
                <a:solidFill>
                  <a:srgbClr val="760C04"/>
                </a:solidFill>
                <a:latin typeface="楷体_GB2312" pitchFamily="49" charset="-122"/>
              </a:rPr>
              <a:t>:</a:t>
            </a:r>
          </a:p>
        </p:txBody>
      </p:sp>
      <p:grpSp>
        <p:nvGrpSpPr>
          <p:cNvPr id="2" name="Group 12"/>
          <p:cNvGrpSpPr/>
          <p:nvPr/>
        </p:nvGrpSpPr>
        <p:grpSpPr>
          <a:xfrm>
            <a:off x="914400" y="1549400"/>
            <a:ext cx="7772400" cy="1308100"/>
            <a:chOff x="576" y="976"/>
            <a:chExt cx="4896" cy="824"/>
          </a:xfrm>
        </p:grpSpPr>
        <p:sp>
          <p:nvSpPr>
            <p:cNvPr id="24589" name="Rectangle 3"/>
            <p:cNvSpPr/>
            <p:nvPr/>
          </p:nvSpPr>
          <p:spPr>
            <a:xfrm>
              <a:off x="576" y="976"/>
              <a:ext cx="4896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800" b="0" dirty="0">
                  <a:latin typeface="楷体_GB2312" pitchFamily="49" charset="-122"/>
                </a:rPr>
                <a:t>  </a:t>
              </a:r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对有理函数形式的         求反变换一般有两种方法</a:t>
              </a:r>
              <a:r>
                <a:rPr lang="en-US" altLang="zh-CN" sz="2800" dirty="0">
                  <a:solidFill>
                    <a:srgbClr val="000066"/>
                  </a:solidFill>
                  <a:latin typeface="楷体_GB2312" pitchFamily="49" charset="-122"/>
                </a:rPr>
                <a:t>,</a:t>
              </a:r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即</a:t>
              </a:r>
              <a:r>
                <a:rPr lang="zh-CN" altLang="en-US" sz="2800" dirty="0">
                  <a:solidFill>
                    <a:srgbClr val="760C04"/>
                  </a:solidFill>
                  <a:latin typeface="楷体_GB2312" pitchFamily="49" charset="-122"/>
                </a:rPr>
                <a:t>部分分式展开法</a:t>
              </a:r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和</a:t>
              </a:r>
              <a:r>
                <a:rPr lang="zh-CN" altLang="en-US" sz="2800" dirty="0">
                  <a:solidFill>
                    <a:srgbClr val="760C04"/>
                  </a:solidFill>
                  <a:latin typeface="楷体_GB2312" pitchFamily="49" charset="-122"/>
                </a:rPr>
                <a:t>留数法</a:t>
              </a:r>
              <a:r>
                <a:rPr lang="zh-CN" altLang="en-US" sz="2800" dirty="0">
                  <a:solidFill>
                    <a:srgbClr val="000066"/>
                  </a:solidFill>
                  <a:latin typeface="楷体_GB2312" pitchFamily="49" charset="-122"/>
                </a:rPr>
                <a:t>。</a:t>
              </a:r>
            </a:p>
          </p:txBody>
        </p:sp>
        <p:graphicFrame>
          <p:nvGraphicFramePr>
            <p:cNvPr id="24580" name="Object 2"/>
            <p:cNvGraphicFramePr/>
            <p:nvPr/>
          </p:nvGraphicFramePr>
          <p:xfrm>
            <a:off x="2622" y="1125"/>
            <a:ext cx="52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55600" imgH="203200" progId="Equation.DSMT4">
                    <p:embed/>
                  </p:oleObj>
                </mc:Choice>
                <mc:Fallback>
                  <p:oleObj r:id="rId2" imgW="355600" imgH="203200" progId="Equation.DSMT4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622" y="1125"/>
                          <a:ext cx="528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/>
          <p:nvPr/>
        </p:nvGrpSpPr>
        <p:grpSpPr>
          <a:xfrm>
            <a:off x="1000125" y="3597275"/>
            <a:ext cx="5516563" cy="736600"/>
            <a:chOff x="630" y="2266"/>
            <a:chExt cx="3475" cy="464"/>
          </a:xfrm>
        </p:grpSpPr>
        <p:sp>
          <p:nvSpPr>
            <p:cNvPr id="24588" name="Rectangle 5"/>
            <p:cNvSpPr/>
            <p:nvPr/>
          </p:nvSpPr>
          <p:spPr>
            <a:xfrm>
              <a:off x="630" y="2266"/>
              <a:ext cx="3475" cy="4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800" dirty="0">
                  <a:latin typeface="楷体_GB2312" pitchFamily="49" charset="-122"/>
                </a:rPr>
                <a:t>  </a:t>
              </a:r>
              <a:r>
                <a:rPr lang="en-US" altLang="zh-CN" sz="2800" dirty="0">
                  <a:solidFill>
                    <a:srgbClr val="000066"/>
                  </a:solidFill>
                  <a:latin typeface="Arial" panose="020B0604020202020204" pitchFamily="34" charset="0"/>
                </a:rPr>
                <a:t>1. </a:t>
              </a:r>
              <a:r>
                <a:rPr lang="zh-CN" altLang="en-US" sz="2800" dirty="0">
                  <a:solidFill>
                    <a:srgbClr val="000066"/>
                  </a:solidFill>
                  <a:latin typeface="Arial" panose="020B0604020202020204" pitchFamily="34" charset="0"/>
                </a:rPr>
                <a:t>将       展开为部分分式。</a:t>
              </a:r>
            </a:p>
          </p:txBody>
        </p:sp>
        <p:graphicFrame>
          <p:nvGraphicFramePr>
            <p:cNvPr id="24579" name="Object 1"/>
            <p:cNvGraphicFramePr/>
            <p:nvPr/>
          </p:nvGraphicFramePr>
          <p:xfrm>
            <a:off x="1383" y="2428"/>
            <a:ext cx="43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55600" imgH="203200" progId="Equation.DSMT4">
                    <p:embed/>
                  </p:oleObj>
                </mc:Choice>
                <mc:Fallback>
                  <p:oleObj r:id="rId2" imgW="355600" imgH="203200" progId="Equation.DSMT4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383" y="2428"/>
                          <a:ext cx="432" cy="2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864" name="Rectangle 8"/>
          <p:cNvSpPr/>
          <p:nvPr/>
        </p:nvSpPr>
        <p:spPr>
          <a:xfrm>
            <a:off x="962025" y="3076575"/>
            <a:ext cx="352234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US" altLang="zh-CN" sz="2800" dirty="0">
                <a:solidFill>
                  <a:srgbClr val="000066"/>
                </a:solidFill>
                <a:latin typeface="楷体_GB2312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</a:rPr>
              <a:t>部分分式展开法</a:t>
            </a:r>
            <a:r>
              <a:rPr lang="zh-CN" altLang="en-US" sz="2800" dirty="0">
                <a:solidFill>
                  <a:srgbClr val="000066"/>
                </a:solidFill>
                <a:latin typeface="楷体_GB2312" pitchFamily="49" charset="-122"/>
              </a:rPr>
              <a:t>：</a:t>
            </a:r>
          </a:p>
        </p:txBody>
      </p:sp>
      <p:sp>
        <p:nvSpPr>
          <p:cNvPr id="121869" name="Rectangle 13"/>
          <p:cNvSpPr/>
          <p:nvPr/>
        </p:nvSpPr>
        <p:spPr>
          <a:xfrm>
            <a:off x="1403350" y="5013325"/>
            <a:ext cx="7345363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000066"/>
                </a:solidFill>
                <a:latin typeface="Arial" panose="020B0604020202020204" pitchFamily="34" charset="0"/>
              </a:rPr>
              <a:t>3. </a:t>
            </a:r>
            <a:r>
              <a:rPr lang="zh-CN" altLang="en-US" sz="2800" dirty="0">
                <a:solidFill>
                  <a:srgbClr val="000066"/>
                </a:solidFill>
                <a:latin typeface="Arial" panose="020B0604020202020204" pitchFamily="34" charset="0"/>
              </a:rPr>
              <a:t>利用常用信号的变换对与拉氏变换的性质</a:t>
            </a:r>
            <a:r>
              <a:rPr lang="en-US" altLang="zh-CN" sz="2800" dirty="0">
                <a:solidFill>
                  <a:srgbClr val="000066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dirty="0">
                <a:solidFill>
                  <a:srgbClr val="000066"/>
                </a:solidFill>
                <a:latin typeface="Arial" panose="020B0604020202020204" pitchFamily="34" charset="0"/>
              </a:rPr>
              <a:t>对每一项进行反变换。</a:t>
            </a:r>
          </a:p>
        </p:txBody>
      </p:sp>
      <p:grpSp>
        <p:nvGrpSpPr>
          <p:cNvPr id="4" name="Group 16"/>
          <p:cNvGrpSpPr/>
          <p:nvPr/>
        </p:nvGrpSpPr>
        <p:grpSpPr>
          <a:xfrm>
            <a:off x="1408113" y="4292600"/>
            <a:ext cx="6745288" cy="736600"/>
            <a:chOff x="887" y="2750"/>
            <a:chExt cx="4249" cy="464"/>
          </a:xfrm>
        </p:grpSpPr>
        <p:graphicFrame>
          <p:nvGraphicFramePr>
            <p:cNvPr id="24578" name="Object 0"/>
            <p:cNvGraphicFramePr/>
            <p:nvPr/>
          </p:nvGraphicFramePr>
          <p:xfrm>
            <a:off x="1610" y="2900"/>
            <a:ext cx="480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55600" imgH="203200" progId="Equation.DSMT4">
                    <p:embed/>
                  </p:oleObj>
                </mc:Choice>
                <mc:Fallback>
                  <p:oleObj r:id="rId2" imgW="355600" imgH="203200" progId="Equation.DSMT4">
                    <p:embed/>
                    <p:pic>
                      <p:nvPicPr>
                        <p:cNvPr id="0" name="图片 319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610" y="2900"/>
                          <a:ext cx="480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7" name="Rectangle 14"/>
            <p:cNvSpPr/>
            <p:nvPr/>
          </p:nvSpPr>
          <p:spPr>
            <a:xfrm>
              <a:off x="887" y="2750"/>
              <a:ext cx="4249" cy="4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000066"/>
                  </a:solidFill>
                  <a:latin typeface="Arial" panose="020B0604020202020204" pitchFamily="34" charset="0"/>
                </a:rPr>
                <a:t>2. </a:t>
              </a:r>
              <a:r>
                <a:rPr lang="zh-CN" altLang="en-US" sz="2800" dirty="0">
                  <a:solidFill>
                    <a:srgbClr val="000066"/>
                  </a:solidFill>
                  <a:latin typeface="Arial" panose="020B0604020202020204" pitchFamily="34" charset="0"/>
                </a:rPr>
                <a:t>根据       的</a:t>
              </a:r>
              <a:r>
                <a:rPr lang="en-US" altLang="zh-CN" sz="28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ROC</a:t>
              </a:r>
              <a:r>
                <a:rPr lang="zh-CN" altLang="en-US" sz="28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，确定每一项的</a:t>
              </a:r>
              <a:r>
                <a:rPr lang="en-US" altLang="zh-CN" sz="28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ROC</a:t>
              </a:r>
              <a:r>
                <a:rPr lang="en-US" altLang="zh-CN" sz="2800" dirty="0">
                  <a:solidFill>
                    <a:srgbClr val="000066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2800" dirty="0">
                  <a:solidFill>
                    <a:srgbClr val="000066"/>
                  </a:solidFill>
                  <a:latin typeface="Arial" panose="020B0604020202020204" pitchFamily="34" charset="0"/>
                </a:rPr>
                <a:t>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4" grpId="0"/>
      <p:bldP spid="12186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6700"/>
            <a:ext cx="8229600" cy="1143000"/>
          </a:xfrm>
        </p:spPr>
        <p:txBody>
          <a:bodyPr/>
          <a:lstStyle/>
          <a:p>
            <a:r>
              <a:rPr lang="zh-CN" altLang="en-US" sz="4000" b="1" dirty="0">
                <a:solidFill>
                  <a:srgbClr val="FF0000"/>
                </a:solidFill>
              </a:rPr>
              <a:t>练习</a:t>
            </a:r>
            <a:r>
              <a:rPr lang="en-US" altLang="zh-CN" sz="4000" b="1" dirty="0">
                <a:solidFill>
                  <a:srgbClr val="FF0000"/>
                </a:solidFill>
              </a:rPr>
              <a:t>---</a:t>
            </a:r>
            <a:r>
              <a:rPr lang="zh-CN" altLang="en-US" sz="4000" b="1" dirty="0">
                <a:solidFill>
                  <a:srgbClr val="FF0000"/>
                </a:solidFill>
              </a:rPr>
              <a:t>配对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79500"/>
            <a:ext cx="90684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8851" name="对象 78850"/>
          <p:cNvGraphicFramePr/>
          <p:nvPr/>
        </p:nvGraphicFramePr>
        <p:xfrm>
          <a:off x="1219200" y="1447166"/>
          <a:ext cx="1561148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28700" imgH="419100" progId="Equation.3">
                  <p:embed/>
                </p:oleObj>
              </mc:Choice>
              <mc:Fallback>
                <p:oleObj r:id="rId2" imgW="1028700" imgH="4191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19200" y="1447166"/>
                        <a:ext cx="1561148" cy="871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对象 78851"/>
          <p:cNvGraphicFramePr/>
          <p:nvPr/>
        </p:nvGraphicFramePr>
        <p:xfrm>
          <a:off x="3215164" y="1490980"/>
          <a:ext cx="1745456" cy="82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31265" imgH="393700" progId="Equation.3">
                  <p:embed/>
                </p:oleObj>
              </mc:Choice>
              <mc:Fallback>
                <p:oleObj r:id="rId4" imgW="1231265" imgH="3937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15164" y="1490980"/>
                        <a:ext cx="1745456" cy="827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对象 78852"/>
          <p:cNvGraphicFramePr/>
          <p:nvPr/>
        </p:nvGraphicFramePr>
        <p:xfrm>
          <a:off x="5614511" y="1468755"/>
          <a:ext cx="1633538" cy="84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16000" imgH="419100" progId="Equation.3">
                  <p:embed/>
                </p:oleObj>
              </mc:Choice>
              <mc:Fallback>
                <p:oleObj r:id="rId6" imgW="1016000" imgH="4191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14511" y="1468755"/>
                        <a:ext cx="1633538" cy="849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75" name="组合 78874"/>
          <p:cNvGrpSpPr/>
          <p:nvPr/>
        </p:nvGrpSpPr>
        <p:grpSpPr>
          <a:xfrm>
            <a:off x="3545670" y="3093692"/>
            <a:ext cx="2540736" cy="1668122"/>
            <a:chOff x="384" y="3222"/>
            <a:chExt cx="1472" cy="762"/>
          </a:xfrm>
        </p:grpSpPr>
        <p:sp>
          <p:nvSpPr>
            <p:cNvPr id="17423" name="直接连接符 78875"/>
            <p:cNvSpPr/>
            <p:nvPr/>
          </p:nvSpPr>
          <p:spPr>
            <a:xfrm flipV="1">
              <a:off x="528" y="3312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7424" name="直接连接符 78876"/>
            <p:cNvSpPr/>
            <p:nvPr/>
          </p:nvSpPr>
          <p:spPr>
            <a:xfrm>
              <a:off x="384" y="3840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7425" name="对象 78877"/>
            <p:cNvGraphicFramePr/>
            <p:nvPr/>
          </p:nvGraphicFramePr>
          <p:xfrm>
            <a:off x="593" y="3222"/>
            <a:ext cx="25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79400" imgH="203200" progId="Equation.3">
                    <p:embed/>
                  </p:oleObj>
                </mc:Choice>
                <mc:Fallback>
                  <p:oleObj r:id="rId8" imgW="279400" imgH="2032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93" y="3222"/>
                          <a:ext cx="254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6" name="对象 78878"/>
            <p:cNvGraphicFramePr/>
            <p:nvPr/>
          </p:nvGraphicFramePr>
          <p:xfrm>
            <a:off x="1776" y="3817"/>
            <a:ext cx="8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88265" imgH="151765" progId="Equation.3">
                    <p:embed/>
                  </p:oleObj>
                </mc:Choice>
                <mc:Fallback>
                  <p:oleObj r:id="rId10" imgW="88265" imgH="151765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76" y="3817"/>
                          <a:ext cx="80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7" name="对象 78879"/>
            <p:cNvGraphicFramePr/>
            <p:nvPr/>
          </p:nvGraphicFramePr>
          <p:xfrm>
            <a:off x="431" y="3829"/>
            <a:ext cx="110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27000" imgH="177165" progId="Equation.3">
                    <p:embed/>
                  </p:oleObj>
                </mc:Choice>
                <mc:Fallback>
                  <p:oleObj r:id="rId12" imgW="127000" imgH="177165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31" y="3829"/>
                          <a:ext cx="110" cy="1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8" name="直接连接符 78880"/>
            <p:cNvSpPr/>
            <p:nvPr/>
          </p:nvSpPr>
          <p:spPr>
            <a:xfrm>
              <a:off x="528" y="3696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17429" name="对象 78881"/>
            <p:cNvGraphicFramePr/>
            <p:nvPr/>
          </p:nvGraphicFramePr>
          <p:xfrm>
            <a:off x="432" y="3615"/>
            <a:ext cx="11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27000" imgH="227965" progId="Equation.3">
                    <p:embed/>
                  </p:oleObj>
                </mc:Choice>
                <mc:Fallback>
                  <p:oleObj r:id="rId14" imgW="127000" imgH="227965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32" y="3615"/>
                          <a:ext cx="110" cy="1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0" name="任意多边形 78882"/>
            <p:cNvSpPr/>
            <p:nvPr/>
          </p:nvSpPr>
          <p:spPr>
            <a:xfrm>
              <a:off x="528" y="3504"/>
              <a:ext cx="960" cy="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144"/>
                </a:cxn>
                <a:cxn ang="0">
                  <a:pos x="432" y="192"/>
                </a:cxn>
                <a:cxn ang="0">
                  <a:pos x="960" y="192"/>
                </a:cxn>
              </a:cxnLst>
              <a:rect l="0" t="0" r="0" b="0"/>
              <a:pathLst>
                <a:path w="960" h="200">
                  <a:moveTo>
                    <a:pt x="0" y="0"/>
                  </a:moveTo>
                  <a:cubicBezTo>
                    <a:pt x="36" y="56"/>
                    <a:pt x="72" y="112"/>
                    <a:pt x="144" y="144"/>
                  </a:cubicBezTo>
                  <a:cubicBezTo>
                    <a:pt x="216" y="176"/>
                    <a:pt x="296" y="184"/>
                    <a:pt x="432" y="192"/>
                  </a:cubicBezTo>
                  <a:cubicBezTo>
                    <a:pt x="568" y="200"/>
                    <a:pt x="764" y="196"/>
                    <a:pt x="960" y="192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431" name="对象 78883"/>
            <p:cNvGraphicFramePr/>
            <p:nvPr/>
          </p:nvGraphicFramePr>
          <p:xfrm>
            <a:off x="448" y="3435"/>
            <a:ext cx="7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88265" imgH="164465" progId="Equation.3">
                    <p:embed/>
                  </p:oleObj>
                </mc:Choice>
                <mc:Fallback>
                  <p:oleObj r:id="rId16" imgW="88265" imgH="164465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48" y="3435"/>
                          <a:ext cx="77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906" name="组合 79905"/>
          <p:cNvGrpSpPr/>
          <p:nvPr/>
        </p:nvGrpSpPr>
        <p:grpSpPr>
          <a:xfrm>
            <a:off x="6218396" y="3089276"/>
            <a:ext cx="2380320" cy="1843451"/>
            <a:chOff x="4288" y="2405"/>
            <a:chExt cx="1232" cy="907"/>
          </a:xfrm>
        </p:grpSpPr>
        <p:sp>
          <p:nvSpPr>
            <p:cNvPr id="18459" name="直接连接符 79906"/>
            <p:cNvSpPr/>
            <p:nvPr/>
          </p:nvSpPr>
          <p:spPr>
            <a:xfrm>
              <a:off x="4288" y="2928"/>
              <a:ext cx="11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60" name="直接连接符 79907"/>
            <p:cNvSpPr/>
            <p:nvPr/>
          </p:nvSpPr>
          <p:spPr>
            <a:xfrm flipV="1">
              <a:off x="4432" y="2496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8461" name="对象 79908"/>
            <p:cNvGraphicFramePr/>
            <p:nvPr/>
          </p:nvGraphicFramePr>
          <p:xfrm>
            <a:off x="4497" y="2405"/>
            <a:ext cx="254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279400" imgH="203200" progId="Equation.3">
                    <p:embed/>
                  </p:oleObj>
                </mc:Choice>
                <mc:Fallback>
                  <p:oleObj r:id="rId18" imgW="279400" imgH="2032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497" y="2405"/>
                          <a:ext cx="254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2" name="对象 79909"/>
            <p:cNvGraphicFramePr/>
            <p:nvPr/>
          </p:nvGraphicFramePr>
          <p:xfrm>
            <a:off x="5440" y="2880"/>
            <a:ext cx="8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88265" imgH="151765" progId="Equation.3">
                    <p:embed/>
                  </p:oleObj>
                </mc:Choice>
                <mc:Fallback>
                  <p:oleObj r:id="rId10" imgW="88265" imgH="151765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440" y="2880"/>
                          <a:ext cx="80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3" name="任意多边形 79910"/>
            <p:cNvSpPr/>
            <p:nvPr/>
          </p:nvSpPr>
          <p:spPr>
            <a:xfrm>
              <a:off x="4416" y="2680"/>
              <a:ext cx="816" cy="248"/>
            </a:xfrm>
            <a:custGeom>
              <a:avLst/>
              <a:gdLst/>
              <a:ahLst/>
              <a:cxnLst>
                <a:cxn ang="0">
                  <a:pos x="0" y="248"/>
                </a:cxn>
                <a:cxn ang="0">
                  <a:pos x="96" y="104"/>
                </a:cxn>
                <a:cxn ang="0">
                  <a:pos x="240" y="8"/>
                </a:cxn>
                <a:cxn ang="0">
                  <a:pos x="432" y="152"/>
                </a:cxn>
                <a:cxn ang="0">
                  <a:pos x="816" y="248"/>
                </a:cxn>
              </a:cxnLst>
              <a:rect l="0" t="0" r="0" b="0"/>
              <a:pathLst>
                <a:path w="816" h="248">
                  <a:moveTo>
                    <a:pt x="0" y="248"/>
                  </a:moveTo>
                  <a:cubicBezTo>
                    <a:pt x="28" y="196"/>
                    <a:pt x="56" y="144"/>
                    <a:pt x="96" y="104"/>
                  </a:cubicBezTo>
                  <a:cubicBezTo>
                    <a:pt x="136" y="64"/>
                    <a:pt x="184" y="0"/>
                    <a:pt x="240" y="8"/>
                  </a:cubicBezTo>
                  <a:cubicBezTo>
                    <a:pt x="296" y="16"/>
                    <a:pt x="336" y="112"/>
                    <a:pt x="432" y="152"/>
                  </a:cubicBezTo>
                  <a:cubicBezTo>
                    <a:pt x="528" y="192"/>
                    <a:pt x="672" y="220"/>
                    <a:pt x="816" y="248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894" name="组合 79893"/>
          <p:cNvGrpSpPr/>
          <p:nvPr/>
        </p:nvGrpSpPr>
        <p:grpSpPr>
          <a:xfrm>
            <a:off x="1192530" y="3018790"/>
            <a:ext cx="2196622" cy="1830047"/>
            <a:chOff x="4320" y="822"/>
            <a:chExt cx="1232" cy="906"/>
          </a:xfrm>
        </p:grpSpPr>
        <p:sp>
          <p:nvSpPr>
            <p:cNvPr id="18464" name="直接连接符 79894"/>
            <p:cNvSpPr/>
            <p:nvPr/>
          </p:nvSpPr>
          <p:spPr>
            <a:xfrm>
              <a:off x="4320" y="1344"/>
              <a:ext cx="11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65" name="直接连接符 79895"/>
            <p:cNvSpPr/>
            <p:nvPr/>
          </p:nvSpPr>
          <p:spPr>
            <a:xfrm flipV="1">
              <a:off x="4464" y="912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8466" name="对象 79896"/>
            <p:cNvGraphicFramePr/>
            <p:nvPr/>
          </p:nvGraphicFramePr>
          <p:xfrm>
            <a:off x="4529" y="822"/>
            <a:ext cx="25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279400" imgH="203200" progId="Equation.3">
                    <p:embed/>
                  </p:oleObj>
                </mc:Choice>
                <mc:Fallback>
                  <p:oleObj r:id="rId20" imgW="279400" imgH="20320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529" y="822"/>
                          <a:ext cx="255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7" name="对象 79897"/>
            <p:cNvGraphicFramePr/>
            <p:nvPr/>
          </p:nvGraphicFramePr>
          <p:xfrm>
            <a:off x="5472" y="1296"/>
            <a:ext cx="8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88265" imgH="151765" progId="Equation.3">
                    <p:embed/>
                  </p:oleObj>
                </mc:Choice>
                <mc:Fallback>
                  <p:oleObj r:id="rId22" imgW="88265" imgH="151765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472" y="1296"/>
                          <a:ext cx="80" cy="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8" name="任意多边形 79898"/>
            <p:cNvSpPr/>
            <p:nvPr/>
          </p:nvSpPr>
          <p:spPr>
            <a:xfrm>
              <a:off x="4464" y="1056"/>
              <a:ext cx="57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44"/>
                </a:cxn>
                <a:cxn ang="0">
                  <a:pos x="576" y="240"/>
                </a:cxn>
              </a:cxnLst>
              <a:rect l="0" t="0" r="0" b="0"/>
              <a:pathLst>
                <a:path w="576" h="240">
                  <a:moveTo>
                    <a:pt x="0" y="0"/>
                  </a:moveTo>
                  <a:cubicBezTo>
                    <a:pt x="48" y="52"/>
                    <a:pt x="96" y="104"/>
                    <a:pt x="192" y="144"/>
                  </a:cubicBezTo>
                  <a:cubicBezTo>
                    <a:pt x="288" y="184"/>
                    <a:pt x="432" y="212"/>
                    <a:pt x="576" y="24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任意多边形 79899"/>
            <p:cNvSpPr/>
            <p:nvPr/>
          </p:nvSpPr>
          <p:spPr>
            <a:xfrm flipV="1">
              <a:off x="4464" y="1392"/>
              <a:ext cx="57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44"/>
                </a:cxn>
                <a:cxn ang="0">
                  <a:pos x="576" y="240"/>
                </a:cxn>
              </a:cxnLst>
              <a:rect l="0" t="0" r="0" b="0"/>
              <a:pathLst>
                <a:path w="576" h="240">
                  <a:moveTo>
                    <a:pt x="0" y="0"/>
                  </a:moveTo>
                  <a:cubicBezTo>
                    <a:pt x="48" y="52"/>
                    <a:pt x="96" y="104"/>
                    <a:pt x="192" y="144"/>
                  </a:cubicBezTo>
                  <a:cubicBezTo>
                    <a:pt x="288" y="184"/>
                    <a:pt x="432" y="212"/>
                    <a:pt x="576" y="24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任意多边形 79900"/>
            <p:cNvSpPr/>
            <p:nvPr/>
          </p:nvSpPr>
          <p:spPr>
            <a:xfrm>
              <a:off x="4464" y="1056"/>
              <a:ext cx="672" cy="4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96"/>
                </a:cxn>
                <a:cxn ang="0">
                  <a:pos x="96" y="288"/>
                </a:cxn>
                <a:cxn ang="0">
                  <a:pos x="144" y="432"/>
                </a:cxn>
                <a:cxn ang="0">
                  <a:pos x="192" y="288"/>
                </a:cxn>
                <a:cxn ang="0">
                  <a:pos x="240" y="144"/>
                </a:cxn>
                <a:cxn ang="0">
                  <a:pos x="288" y="288"/>
                </a:cxn>
                <a:cxn ang="0">
                  <a:pos x="336" y="384"/>
                </a:cxn>
                <a:cxn ang="0">
                  <a:pos x="384" y="288"/>
                </a:cxn>
                <a:cxn ang="0">
                  <a:pos x="432" y="192"/>
                </a:cxn>
                <a:cxn ang="0">
                  <a:pos x="480" y="288"/>
                </a:cxn>
                <a:cxn ang="0">
                  <a:pos x="528" y="336"/>
                </a:cxn>
                <a:cxn ang="0">
                  <a:pos x="576" y="288"/>
                </a:cxn>
                <a:cxn ang="0">
                  <a:pos x="624" y="240"/>
                </a:cxn>
                <a:cxn ang="0">
                  <a:pos x="672" y="288"/>
                </a:cxn>
              </a:cxnLst>
              <a:rect l="0" t="0" r="0" b="0"/>
              <a:pathLst>
                <a:path w="672" h="432">
                  <a:moveTo>
                    <a:pt x="0" y="0"/>
                  </a:moveTo>
                  <a:cubicBezTo>
                    <a:pt x="16" y="24"/>
                    <a:pt x="32" y="48"/>
                    <a:pt x="48" y="96"/>
                  </a:cubicBezTo>
                  <a:cubicBezTo>
                    <a:pt x="64" y="144"/>
                    <a:pt x="80" y="232"/>
                    <a:pt x="96" y="288"/>
                  </a:cubicBezTo>
                  <a:cubicBezTo>
                    <a:pt x="112" y="344"/>
                    <a:pt x="128" y="432"/>
                    <a:pt x="144" y="432"/>
                  </a:cubicBezTo>
                  <a:cubicBezTo>
                    <a:pt x="160" y="432"/>
                    <a:pt x="176" y="336"/>
                    <a:pt x="192" y="288"/>
                  </a:cubicBezTo>
                  <a:cubicBezTo>
                    <a:pt x="208" y="240"/>
                    <a:pt x="224" y="144"/>
                    <a:pt x="240" y="144"/>
                  </a:cubicBezTo>
                  <a:cubicBezTo>
                    <a:pt x="256" y="144"/>
                    <a:pt x="272" y="248"/>
                    <a:pt x="288" y="288"/>
                  </a:cubicBezTo>
                  <a:cubicBezTo>
                    <a:pt x="304" y="328"/>
                    <a:pt x="320" y="384"/>
                    <a:pt x="336" y="384"/>
                  </a:cubicBezTo>
                  <a:cubicBezTo>
                    <a:pt x="352" y="384"/>
                    <a:pt x="368" y="320"/>
                    <a:pt x="384" y="288"/>
                  </a:cubicBezTo>
                  <a:cubicBezTo>
                    <a:pt x="400" y="256"/>
                    <a:pt x="416" y="192"/>
                    <a:pt x="432" y="192"/>
                  </a:cubicBezTo>
                  <a:cubicBezTo>
                    <a:pt x="448" y="192"/>
                    <a:pt x="464" y="264"/>
                    <a:pt x="480" y="288"/>
                  </a:cubicBezTo>
                  <a:cubicBezTo>
                    <a:pt x="496" y="312"/>
                    <a:pt x="512" y="336"/>
                    <a:pt x="528" y="336"/>
                  </a:cubicBezTo>
                  <a:cubicBezTo>
                    <a:pt x="544" y="336"/>
                    <a:pt x="560" y="304"/>
                    <a:pt x="576" y="288"/>
                  </a:cubicBezTo>
                  <a:cubicBezTo>
                    <a:pt x="592" y="272"/>
                    <a:pt x="608" y="240"/>
                    <a:pt x="624" y="240"/>
                  </a:cubicBezTo>
                  <a:cubicBezTo>
                    <a:pt x="640" y="240"/>
                    <a:pt x="656" y="264"/>
                    <a:pt x="672" y="288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文本框 3"/>
          <p:cNvSpPr txBox="1"/>
          <p:nvPr/>
        </p:nvSpPr>
        <p:spPr>
          <a:xfrm>
            <a:off x="138430" y="3955415"/>
            <a:ext cx="891413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对于因果系统， 在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左半开平面的极点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所对应的特征模式衰减（或振荡衰减），当             时，这部分响应趋于零；在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虚轴上的一阶极点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对应的特征模式不随时间变化（或等幅振荡）；在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右半开平面的极点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对应的特征模式增长（或振荡增长）。</a:t>
            </a:r>
          </a:p>
        </p:txBody>
      </p:sp>
      <p:graphicFrame>
        <p:nvGraphicFramePr>
          <p:cNvPr id="74757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03793" y="4706620"/>
          <a:ext cx="93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9100" imgH="152400" progId="Equation.KSEE3">
                  <p:embed/>
                </p:oleObj>
              </mc:Choice>
              <mc:Fallback>
                <p:oleObj r:id="rId2" imgW="419100" imgH="152400" progId="Equation.KSEE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3793" y="4706620"/>
                        <a:ext cx="930000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758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555" y="62865"/>
            <a:ext cx="5219700" cy="4014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772603" y="1388745"/>
            <a:ext cx="2890838" cy="2059305"/>
            <a:chOff x="3722" y="2187"/>
            <a:chExt cx="6070" cy="3243"/>
          </a:xfrm>
        </p:grpSpPr>
        <p:sp>
          <p:nvSpPr>
            <p:cNvPr id="14348" name="文本框 99332"/>
            <p:cNvSpPr txBox="1"/>
            <p:nvPr/>
          </p:nvSpPr>
          <p:spPr>
            <a:xfrm>
              <a:off x="3722" y="3217"/>
              <a:ext cx="2337" cy="7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极点：</a:t>
              </a:r>
            </a:p>
          </p:txBody>
        </p:sp>
        <p:sp>
          <p:nvSpPr>
            <p:cNvPr id="14349" name="左大括号 99333"/>
            <p:cNvSpPr/>
            <p:nvPr/>
          </p:nvSpPr>
          <p:spPr>
            <a:xfrm>
              <a:off x="5547" y="2427"/>
              <a:ext cx="240" cy="2640"/>
            </a:xfrm>
            <a:prstGeom prst="leftBrace">
              <a:avLst>
                <a:gd name="adj1" fmla="val 91513"/>
                <a:gd name="adj2" fmla="val 50000"/>
              </a:avLst>
            </a:prstGeom>
            <a:noFill/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50" name="文本框 99334"/>
            <p:cNvSpPr txBox="1"/>
            <p:nvPr/>
          </p:nvSpPr>
          <p:spPr>
            <a:xfrm>
              <a:off x="5907" y="2187"/>
              <a:ext cx="3885" cy="7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左半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s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平面→</a:t>
              </a:r>
            </a:p>
          </p:txBody>
        </p:sp>
        <p:sp>
          <p:nvSpPr>
            <p:cNvPr id="14351" name="文本框 99335"/>
            <p:cNvSpPr txBox="1"/>
            <p:nvPr/>
          </p:nvSpPr>
          <p:spPr>
            <a:xfrm>
              <a:off x="5907" y="3175"/>
              <a:ext cx="3885" cy="7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右半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s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平面→</a:t>
              </a:r>
            </a:p>
          </p:txBody>
        </p:sp>
        <p:sp>
          <p:nvSpPr>
            <p:cNvPr id="14352" name="文本框 99336"/>
            <p:cNvSpPr txBox="1"/>
            <p:nvPr/>
          </p:nvSpPr>
          <p:spPr>
            <a:xfrm>
              <a:off x="5907" y="4703"/>
              <a:ext cx="2337" cy="7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虚轴上</a:t>
              </a:r>
            </a:p>
          </p:txBody>
        </p:sp>
      </p:grpSp>
      <p:sp>
        <p:nvSpPr>
          <p:cNvPr id="14353" name="左大括号 99337"/>
          <p:cNvSpPr/>
          <p:nvPr/>
        </p:nvSpPr>
        <p:spPr>
          <a:xfrm>
            <a:off x="3831432" y="2836545"/>
            <a:ext cx="57150" cy="762000"/>
          </a:xfrm>
          <a:prstGeom prst="leftBrace">
            <a:avLst>
              <a:gd name="adj1" fmla="val 83194"/>
              <a:gd name="adj2" fmla="val 50000"/>
            </a:avLst>
          </a:prstGeom>
          <a:noFill/>
          <a:ln w="381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54" name="文本框 99338"/>
          <p:cNvSpPr txBox="1"/>
          <p:nvPr/>
        </p:nvSpPr>
        <p:spPr>
          <a:xfrm>
            <a:off x="3784759" y="2665096"/>
            <a:ext cx="4434227" cy="46166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一阶极点→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等幅振荡或阶跃</a:t>
            </a:r>
          </a:p>
        </p:txBody>
      </p:sp>
      <p:sp>
        <p:nvSpPr>
          <p:cNvPr id="14355" name="文本框 99339"/>
          <p:cNvSpPr txBox="1"/>
          <p:nvPr/>
        </p:nvSpPr>
        <p:spPr>
          <a:xfrm>
            <a:off x="3831432" y="3255646"/>
            <a:ext cx="3815468" cy="46166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</a:rPr>
              <a:t>二阶极点→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</a:rPr>
              <a:t>呈增长形式</a:t>
            </a:r>
          </a:p>
        </p:txBody>
      </p:sp>
      <p:grpSp>
        <p:nvGrpSpPr>
          <p:cNvPr id="14340" name="组合 99340"/>
          <p:cNvGrpSpPr/>
          <p:nvPr/>
        </p:nvGrpSpPr>
        <p:grpSpPr>
          <a:xfrm>
            <a:off x="1524813" y="3994470"/>
            <a:ext cx="7383067" cy="2259013"/>
            <a:chOff x="229" y="2659"/>
            <a:chExt cx="6201" cy="1423"/>
          </a:xfrm>
        </p:grpSpPr>
        <p:sp>
          <p:nvSpPr>
            <p:cNvPr id="14341" name="左大括号 99341"/>
            <p:cNvSpPr/>
            <p:nvPr/>
          </p:nvSpPr>
          <p:spPr>
            <a:xfrm>
              <a:off x="229" y="2750"/>
              <a:ext cx="96" cy="1056"/>
            </a:xfrm>
            <a:prstGeom prst="leftBrace">
              <a:avLst>
                <a:gd name="adj1" fmla="val 91513"/>
                <a:gd name="adj2" fmla="val 50000"/>
              </a:avLst>
            </a:prstGeom>
            <a:noFill/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42" name="文本框 99342"/>
            <p:cNvSpPr txBox="1"/>
            <p:nvPr/>
          </p:nvSpPr>
          <p:spPr>
            <a:xfrm>
              <a:off x="325" y="2659"/>
              <a:ext cx="5446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</a:rPr>
                <a:t>h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收敛              稳定系统（极点在左半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s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平面）</a:t>
              </a:r>
            </a:p>
          </p:txBody>
        </p:sp>
        <p:sp>
          <p:nvSpPr>
            <p:cNvPr id="14343" name="文本框 99343"/>
            <p:cNvSpPr txBox="1"/>
            <p:nvPr/>
          </p:nvSpPr>
          <p:spPr>
            <a:xfrm>
              <a:off x="325" y="3072"/>
              <a:ext cx="5706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</a:rPr>
                <a:t>h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)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发散              非稳定系统（极点在右半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s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平面）</a:t>
              </a:r>
            </a:p>
          </p:txBody>
        </p:sp>
        <p:sp>
          <p:nvSpPr>
            <p:cNvPr id="14344" name="文本框 99344"/>
            <p:cNvSpPr txBox="1"/>
            <p:nvPr/>
          </p:nvSpPr>
          <p:spPr>
            <a:xfrm>
              <a:off x="277" y="3608"/>
              <a:ext cx="1714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如果在虚轴上</a:t>
              </a:r>
            </a:p>
          </p:txBody>
        </p:sp>
        <p:sp>
          <p:nvSpPr>
            <p:cNvPr id="14345" name="左大括号 99345"/>
            <p:cNvSpPr/>
            <p:nvPr/>
          </p:nvSpPr>
          <p:spPr>
            <a:xfrm>
              <a:off x="1999" y="3518"/>
              <a:ext cx="48" cy="480"/>
            </a:xfrm>
            <a:prstGeom prst="leftBrace">
              <a:avLst>
                <a:gd name="adj1" fmla="val 83194"/>
                <a:gd name="adj2" fmla="val 50000"/>
              </a:avLst>
            </a:prstGeom>
            <a:noFill/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4346" name="文本框 99346"/>
            <p:cNvSpPr txBox="1"/>
            <p:nvPr/>
          </p:nvSpPr>
          <p:spPr>
            <a:xfrm>
              <a:off x="2053" y="3439"/>
              <a:ext cx="4377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一阶：阶跃或等幅振荡（临界稳定） </a:t>
              </a:r>
            </a:p>
          </p:txBody>
        </p:sp>
        <p:sp>
          <p:nvSpPr>
            <p:cNvPr id="14347" name="文本框 99347"/>
            <p:cNvSpPr txBox="1"/>
            <p:nvPr/>
          </p:nvSpPr>
          <p:spPr>
            <a:xfrm>
              <a:off x="2050" y="3791"/>
              <a:ext cx="2754" cy="29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二阶：以上不稳定系统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494473" y="333375"/>
            <a:ext cx="64288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小结：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H(s)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的</a:t>
            </a:r>
            <a:r>
              <a:rPr lang="zh-CN" altLang="en-US" sz="3200" b="1" dirty="0">
                <a:solidFill>
                  <a:schemeClr val="tx2"/>
                </a:solidFill>
                <a:sym typeface="+mn-ea"/>
              </a:rPr>
              <a:t>极点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对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h(t)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波形的影响</a:t>
            </a:r>
            <a:endParaRPr kumimoji="0" lang="zh-CN" altLang="en-US" sz="3200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5501" y="1079500"/>
            <a:ext cx="898460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648830" y="1388746"/>
            <a:ext cx="126509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h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收敛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08922" y="2016125"/>
            <a:ext cx="126509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h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发散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4" grpId="0"/>
      <p:bldP spid="14354" grpId="1"/>
      <p:bldP spid="14355" grpId="0"/>
      <p:bldP spid="14355" grpId="1"/>
      <p:bldP spid="2" grpId="0"/>
      <p:bldP spid="2" grpId="1"/>
      <p:bldP spid="3" grpId="0"/>
      <p:bldP spid="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50" name="Text Box 6"/>
          <p:cNvSpPr txBox="1"/>
          <p:nvPr/>
        </p:nvSpPr>
        <p:spPr>
          <a:xfrm>
            <a:off x="1439466" y="1363664"/>
            <a:ext cx="2686050" cy="4603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考虑如下两个系统：</a:t>
            </a:r>
          </a:p>
        </p:txBody>
      </p:sp>
      <p:graphicFrame>
        <p:nvGraphicFramePr>
          <p:cNvPr id="287751" name="Object 2"/>
          <p:cNvGraphicFramePr/>
          <p:nvPr/>
        </p:nvGraphicFramePr>
        <p:xfrm>
          <a:off x="1571388" y="2592705"/>
          <a:ext cx="483036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89300" imgH="596900" progId="Equation.DSMT4">
                  <p:embed/>
                </p:oleObj>
              </mc:Choice>
              <mc:Fallback>
                <p:oleObj r:id="rId3" imgW="3289300" imgH="5969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1388" y="2592705"/>
                        <a:ext cx="4830365" cy="116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/>
          <p:nvPr/>
        </p:nvGraphicFramePr>
        <p:xfrm>
          <a:off x="1575435" y="1945483"/>
          <a:ext cx="1995488" cy="82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58900" imgH="419100" progId="Equation.DSMT4">
                  <p:embed/>
                </p:oleObj>
              </mc:Choice>
              <mc:Fallback>
                <p:oleObj r:id="rId5" imgW="1358900" imgH="4191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75435" y="1945483"/>
                        <a:ext cx="1995488" cy="821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/>
          <p:nvPr/>
        </p:nvGraphicFramePr>
        <p:xfrm>
          <a:off x="4262319" y="2119314"/>
          <a:ext cx="2944654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005965" imgH="241300" progId="Equation.DSMT4">
                  <p:embed/>
                </p:oleObj>
              </mc:Choice>
              <mc:Fallback>
                <p:oleObj r:id="rId7" imgW="2005965" imgH="2413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2319" y="2119314"/>
                        <a:ext cx="2944654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/>
          <p:nvPr/>
        </p:nvGraphicFramePr>
        <p:xfrm>
          <a:off x="1575197" y="3884614"/>
          <a:ext cx="57959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947795" imgH="393700" progId="Equation.DSMT4">
                  <p:embed/>
                </p:oleObj>
              </mc:Choice>
              <mc:Fallback>
                <p:oleObj r:id="rId9" imgW="3947795" imgH="3937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75197" y="3884614"/>
                        <a:ext cx="5795963" cy="77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/>
          <p:nvPr/>
        </p:nvGrpSpPr>
        <p:grpSpPr>
          <a:xfrm>
            <a:off x="1656160" y="4748213"/>
            <a:ext cx="3590925" cy="869950"/>
            <a:chOff x="432" y="2880"/>
            <a:chExt cx="3016" cy="548"/>
          </a:xfrm>
        </p:grpSpPr>
        <p:sp>
          <p:nvSpPr>
            <p:cNvPr id="15371" name="Text Box 17"/>
            <p:cNvSpPr txBox="1"/>
            <p:nvPr/>
          </p:nvSpPr>
          <p:spPr>
            <a:xfrm>
              <a:off x="432" y="2976"/>
              <a:ext cx="1152" cy="232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其中：</a:t>
              </a:r>
            </a:p>
          </p:txBody>
        </p:sp>
        <p:graphicFrame>
          <p:nvGraphicFramePr>
            <p:cNvPr id="15372" name="Object 6"/>
            <p:cNvGraphicFramePr/>
            <p:nvPr/>
          </p:nvGraphicFramePr>
          <p:xfrm>
            <a:off x="1239" y="2880"/>
            <a:ext cx="2209" cy="5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1790065" imgH="444500" progId="Equation.DSMT4">
                    <p:embed/>
                  </p:oleObj>
                </mc:Choice>
                <mc:Fallback>
                  <p:oleObj r:id="rId11" imgW="1790065" imgH="444500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39" y="2880"/>
                          <a:ext cx="2209" cy="5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763" name="Text Box 19"/>
          <p:cNvSpPr txBox="1"/>
          <p:nvPr/>
        </p:nvSpPr>
        <p:spPr>
          <a:xfrm>
            <a:off x="662730" y="5776914"/>
            <a:ext cx="8078598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结论：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的零点只影响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的幅度和相位，而不影响形状。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94473" y="333375"/>
            <a:ext cx="64288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由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H(s)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的零点位置对</a:t>
            </a:r>
            <a:r>
              <a:rPr lang="en-US" altLang="zh-CN" sz="3200" b="1" dirty="0">
                <a:solidFill>
                  <a:srgbClr val="FF0000"/>
                </a:solidFill>
                <a:sym typeface="+mn-ea"/>
              </a:rPr>
              <a:t>h(t)</a:t>
            </a:r>
            <a:r>
              <a:rPr lang="zh-CN" altLang="en-US" sz="3200" b="1" dirty="0">
                <a:solidFill>
                  <a:srgbClr val="FF0000"/>
                </a:solidFill>
                <a:sym typeface="+mn-ea"/>
              </a:rPr>
              <a:t>波形的影响</a:t>
            </a:r>
            <a:endParaRPr kumimoji="0" lang="zh-CN" altLang="en-US" sz="3200" b="1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0668" y="1079500"/>
            <a:ext cx="892588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0" grpId="0"/>
      <p:bldP spid="28776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60806"/>
            <a:ext cx="8229600" cy="4525963"/>
          </a:xfrm>
        </p:spPr>
        <p:txBody>
          <a:bodyPr/>
          <a:lstStyle/>
          <a:p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H(s)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的零极点图</a:t>
            </a:r>
          </a:p>
          <a:p>
            <a:pPr lvl="1"/>
            <a:r>
              <a:rPr lang="zh-CN" altLang="en-US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由</a:t>
            </a:r>
            <a:r>
              <a:rPr lang="en-US" altLang="zh-CN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H(s)</a:t>
            </a:r>
            <a:r>
              <a:rPr lang="zh-CN" altLang="en-US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画出零极点图</a:t>
            </a:r>
          </a:p>
          <a:p>
            <a:pPr lvl="1"/>
            <a:r>
              <a:rPr lang="zh-CN" altLang="en-US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由零极点图得到</a:t>
            </a:r>
            <a:r>
              <a:rPr lang="en-US" altLang="zh-CN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H(s)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  <a:p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由</a:t>
            </a:r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H(s)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的零极点分布定性确定</a:t>
            </a:r>
            <a:r>
              <a:rPr lang="en-US" altLang="zh-CN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h(t)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的波形</a:t>
            </a:r>
          </a:p>
          <a:p>
            <a:pPr lvl="1"/>
            <a:r>
              <a:rPr lang="zh-CN" altLang="en-US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极点影响波形</a:t>
            </a:r>
          </a:p>
          <a:p>
            <a:pPr lvl="1"/>
            <a:r>
              <a:rPr lang="zh-CN" altLang="en-US" sz="2800">
                <a:gradFill>
                  <a:gsLst>
                    <a:gs pos="0">
                      <a:srgbClr val="14CD68"/>
                    </a:gs>
                    <a:gs pos="100000">
                      <a:srgbClr val="035C7D"/>
                    </a:gs>
                  </a:gsLst>
                  <a:lin scaled="0"/>
                </a:gradFill>
              </a:rPr>
              <a:t>零点影响幅度和相位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35C7D"/>
                  </a:gs>
                </a:gsLst>
                <a:lin scaled="0"/>
              </a:gradFill>
            </a:endParaRPr>
          </a:p>
          <a:p>
            <a:r>
              <a:rPr lang="zh-CN" altLang="en-US">
                <a:sym typeface="+mn-ea"/>
              </a:rPr>
              <a:t>由</a:t>
            </a:r>
            <a:r>
              <a:rPr lang="en-US" altLang="zh-CN">
                <a:sym typeface="+mn-ea"/>
              </a:rPr>
              <a:t>H(s)</a:t>
            </a:r>
            <a:r>
              <a:rPr lang="zh-CN" altLang="en-US">
                <a:sym typeface="+mn-ea"/>
              </a:rPr>
              <a:t>的零极点分布定性确定</a:t>
            </a:r>
            <a:r>
              <a:rPr lang="en-US" altLang="zh-CN">
                <a:sym typeface="+mn-ea"/>
              </a:rPr>
              <a:t>H(jw)</a:t>
            </a:r>
            <a:r>
              <a:rPr lang="zh-CN" altLang="en-US">
                <a:sym typeface="+mn-ea"/>
              </a:rPr>
              <a:t>的幅度谱和相位谱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94235" y="333375"/>
            <a:ext cx="6048375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600" kern="1200" cap="none" spc="200" normalizeH="0" baseline="0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系统函数与系统特性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3890" y="1079500"/>
            <a:ext cx="906011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文本框 110595"/>
          <p:cNvSpPr txBox="1"/>
          <p:nvPr/>
        </p:nvSpPr>
        <p:spPr>
          <a:xfrm>
            <a:off x="1126331" y="1259841"/>
            <a:ext cx="3491389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sz="2400" b="1" dirty="0">
                <a:latin typeface="楷体_GB2312" pitchFamily="49" charset="-122"/>
                <a:ea typeface="楷体_GB2312" pitchFamily="49" charset="-122"/>
              </a:rPr>
              <a:t>系统稳定时，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s=jw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，有</a:t>
            </a:r>
          </a:p>
        </p:txBody>
      </p:sp>
      <p:graphicFrame>
        <p:nvGraphicFramePr>
          <p:cNvPr id="110597" name="对象 110596"/>
          <p:cNvGraphicFramePr/>
          <p:nvPr/>
        </p:nvGraphicFramePr>
        <p:xfrm>
          <a:off x="2424470" y="1899921"/>
          <a:ext cx="166116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80465" imgH="241300" progId="Equation.DSMT4">
                  <p:embed/>
                </p:oleObj>
              </mc:Choice>
              <mc:Fallback>
                <p:oleObj r:id="rId2" imgW="1180465" imgH="241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4470" y="1899921"/>
                        <a:ext cx="1661160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对象 110599"/>
          <p:cNvGraphicFramePr/>
          <p:nvPr/>
        </p:nvGraphicFramePr>
        <p:xfrm>
          <a:off x="1247061" y="2890839"/>
          <a:ext cx="11430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12165" imgH="419100" progId="Equation.DSMT4">
                  <p:embed/>
                </p:oleObj>
              </mc:Choice>
              <mc:Fallback>
                <p:oleObj r:id="rId4" imgW="812165" imgH="4191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7061" y="2890839"/>
                        <a:ext cx="1143000" cy="78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对象 110600"/>
          <p:cNvGraphicFramePr/>
          <p:nvPr/>
        </p:nvGraphicFramePr>
        <p:xfrm>
          <a:off x="2424589" y="2457451"/>
          <a:ext cx="1357313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64565" imgH="850265" progId="Equation.3">
                  <p:embed/>
                </p:oleObj>
              </mc:Choice>
              <mc:Fallback>
                <p:oleObj r:id="rId6" imgW="964565" imgH="85026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24589" y="2457451"/>
                        <a:ext cx="1357313" cy="160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56345" y="333375"/>
            <a:ext cx="77598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由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H(s)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的零极点分布定性确定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H(</a:t>
            </a:r>
            <a:r>
              <a:rPr lang="en-US" altLang="zh-CN" sz="3200" dirty="0" err="1">
                <a:solidFill>
                  <a:srgbClr val="FF0000"/>
                </a:solidFill>
                <a:sym typeface="+mn-ea"/>
              </a:rPr>
              <a:t>jw</a:t>
            </a:r>
            <a:r>
              <a:rPr lang="en-US" altLang="zh-CN" sz="3200" dirty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3200" dirty="0">
                <a:solidFill>
                  <a:srgbClr val="FF0000"/>
                </a:solidFill>
                <a:sym typeface="+mn-ea"/>
              </a:rPr>
              <a:t>频谱图</a:t>
            </a:r>
            <a:endParaRPr kumimoji="0" lang="zh-CN" altLang="en-US" sz="3200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7112" y="1079500"/>
            <a:ext cx="90768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11619" name="对象 111618"/>
          <p:cNvGraphicFramePr/>
          <p:nvPr/>
        </p:nvGraphicFramePr>
        <p:xfrm>
          <a:off x="1126094" y="4154170"/>
          <a:ext cx="3250406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311400" imgH="889000" progId="Equation.DSMT4">
                  <p:embed/>
                </p:oleObj>
              </mc:Choice>
              <mc:Fallback>
                <p:oleObj r:id="rId8" imgW="2311400" imgH="8890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6094" y="4154170"/>
                        <a:ext cx="3250406" cy="1474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对象 111619"/>
          <p:cNvGraphicFramePr/>
          <p:nvPr/>
        </p:nvGraphicFramePr>
        <p:xfrm>
          <a:off x="4317088" y="4198463"/>
          <a:ext cx="1482090" cy="135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054100" imgH="838200" progId="Equation.DSMT4">
                  <p:embed/>
                </p:oleObj>
              </mc:Choice>
              <mc:Fallback>
                <p:oleObj r:id="rId10" imgW="1054100" imgH="838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317088" y="4198463"/>
                        <a:ext cx="1482090" cy="1354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22" name="组合 111621"/>
          <p:cNvGrpSpPr/>
          <p:nvPr/>
        </p:nvGrpSpPr>
        <p:grpSpPr>
          <a:xfrm>
            <a:off x="6269831" y="2891156"/>
            <a:ext cx="1714500" cy="2100263"/>
            <a:chOff x="3744" y="1638"/>
            <a:chExt cx="1440" cy="1323"/>
          </a:xfrm>
        </p:grpSpPr>
        <p:sp>
          <p:nvSpPr>
            <p:cNvPr id="30732" name="直接连接符 111622"/>
            <p:cNvSpPr/>
            <p:nvPr/>
          </p:nvSpPr>
          <p:spPr>
            <a:xfrm>
              <a:off x="3744" y="2385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33" name="直接连接符 111623"/>
            <p:cNvSpPr/>
            <p:nvPr/>
          </p:nvSpPr>
          <p:spPr>
            <a:xfrm flipV="1">
              <a:off x="4464" y="1713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0734" name="对象 111624"/>
            <p:cNvGraphicFramePr/>
            <p:nvPr/>
          </p:nvGraphicFramePr>
          <p:xfrm>
            <a:off x="5040" y="2337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39700" imgH="139700" progId="Equation.3">
                    <p:embed/>
                  </p:oleObj>
                </mc:Choice>
                <mc:Fallback>
                  <p:oleObj r:id="rId12" imgW="139700" imgH="1397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040" y="2337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5" name="对象 111625"/>
            <p:cNvGraphicFramePr/>
            <p:nvPr/>
          </p:nvGraphicFramePr>
          <p:xfrm>
            <a:off x="4473" y="1638"/>
            <a:ext cx="22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15900" imgH="190500" progId="Equation.DSMT4">
                    <p:embed/>
                  </p:oleObj>
                </mc:Choice>
                <mc:Fallback>
                  <p:oleObj r:id="rId14" imgW="215900" imgH="190500" progId="Equation.DSMT4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473" y="1638"/>
                          <a:ext cx="222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36" name="组合 111626"/>
            <p:cNvGrpSpPr/>
            <p:nvPr/>
          </p:nvGrpSpPr>
          <p:grpSpPr>
            <a:xfrm>
              <a:off x="4032" y="2208"/>
              <a:ext cx="48" cy="48"/>
              <a:chOff x="4128" y="2256"/>
              <a:chExt cx="48" cy="48"/>
            </a:xfrm>
          </p:grpSpPr>
          <p:sp>
            <p:nvSpPr>
              <p:cNvPr id="30738" name="直接连接符 111627"/>
              <p:cNvSpPr/>
              <p:nvPr/>
            </p:nvSpPr>
            <p:spPr>
              <a:xfrm>
                <a:off x="4128" y="2256"/>
                <a:ext cx="48" cy="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39" name="直接连接符 111628"/>
              <p:cNvSpPr/>
              <p:nvPr/>
            </p:nvSpPr>
            <p:spPr>
              <a:xfrm rot="5400000">
                <a:off x="4128" y="2256"/>
                <a:ext cx="48" cy="4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30737" name="对象 111629"/>
            <p:cNvGraphicFramePr/>
            <p:nvPr/>
          </p:nvGraphicFramePr>
          <p:xfrm>
            <a:off x="3885" y="2162"/>
            <a:ext cx="158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90500" imgH="228600" progId="Equation.3">
                    <p:embed/>
                  </p:oleObj>
                </mc:Choice>
                <mc:Fallback>
                  <p:oleObj r:id="rId16" imgW="190500" imgH="2286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3885" y="2162"/>
                          <a:ext cx="158" cy="1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1633" name="直接连接符 111632"/>
          <p:cNvSpPr/>
          <p:nvPr/>
        </p:nvSpPr>
        <p:spPr>
          <a:xfrm flipV="1">
            <a:off x="7127081" y="3338830"/>
            <a:ext cx="0" cy="762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11634" name="直接连接符 111633"/>
          <p:cNvSpPr/>
          <p:nvPr/>
        </p:nvSpPr>
        <p:spPr>
          <a:xfrm flipH="1" flipV="1">
            <a:off x="6626066" y="3795395"/>
            <a:ext cx="501015" cy="30543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sp>
        <p:nvSpPr>
          <p:cNvPr id="111635" name="直接连接符 111634"/>
          <p:cNvSpPr/>
          <p:nvPr/>
        </p:nvSpPr>
        <p:spPr>
          <a:xfrm flipV="1">
            <a:off x="6669881" y="3338830"/>
            <a:ext cx="45720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sm" len="lg"/>
          </a:ln>
        </p:spPr>
      </p:sp>
      <p:grpSp>
        <p:nvGrpSpPr>
          <p:cNvPr id="8" name="组合 7"/>
          <p:cNvGrpSpPr/>
          <p:nvPr/>
        </p:nvGrpSpPr>
        <p:grpSpPr>
          <a:xfrm>
            <a:off x="5922628" y="1985010"/>
            <a:ext cx="1752617" cy="916940"/>
            <a:chOff x="13048" y="3126"/>
            <a:chExt cx="3068" cy="1444"/>
          </a:xfrm>
        </p:grpSpPr>
        <p:graphicFrame>
          <p:nvGraphicFramePr>
            <p:cNvPr id="2" name="对象 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14317" y="3246"/>
            <a:ext cx="1706" cy="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495300" imgH="228600" progId="Equation.KSEE3">
                    <p:embed/>
                  </p:oleObj>
                </mc:Choice>
                <mc:Fallback>
                  <p:oleObj r:id="rId18" imgW="4953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4317" y="3246"/>
                          <a:ext cx="1706" cy="7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13064" y="3261"/>
              <a:ext cx="1663" cy="1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sz="2400" b="1" dirty="0">
                  <a:latin typeface="楷体_GB2312" pitchFamily="49" charset="-122"/>
                  <a:ea typeface="楷体_GB2312" pitchFamily="49" charset="-122"/>
                </a:rPr>
                <a:t>矢量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3048" y="3126"/>
              <a:ext cx="3068" cy="1059"/>
            </a:xfrm>
            <a:prstGeom prst="roundRect">
              <a:avLst/>
            </a:prstGeom>
            <a:solidFill>
              <a:srgbClr val="4F81BD">
                <a:alpha val="3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/>
      <p:bldP spid="110596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2" name="对象 112641"/>
          <p:cNvGraphicFramePr/>
          <p:nvPr/>
        </p:nvGraphicFramePr>
        <p:xfrm>
          <a:off x="1506379" y="2647950"/>
          <a:ext cx="1486376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55700" imgH="838200" progId="Equation.DSMT4">
                  <p:embed/>
                </p:oleObj>
              </mc:Choice>
              <mc:Fallback>
                <p:oleObj r:id="rId2" imgW="1155700" imgH="838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6379" y="2647950"/>
                        <a:ext cx="1486376" cy="1384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对象 112642"/>
          <p:cNvGraphicFramePr/>
          <p:nvPr/>
        </p:nvGraphicFramePr>
        <p:xfrm>
          <a:off x="3339465" y="3015615"/>
          <a:ext cx="1806893" cy="78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230630" imgH="355600" progId="Equation.DSMT4">
                  <p:embed/>
                </p:oleObj>
              </mc:Choice>
              <mc:Fallback>
                <p:oleObj r:id="rId4" imgW="1230630" imgH="3556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9465" y="3015615"/>
                        <a:ext cx="1806893" cy="783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4" name="文本框 112643"/>
          <p:cNvSpPr txBox="1"/>
          <p:nvPr/>
        </p:nvSpPr>
        <p:spPr>
          <a:xfrm>
            <a:off x="1209675" y="4551680"/>
            <a:ext cx="6858000" cy="175432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即系统的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幅频响应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等于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零点矢量的模之积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除以</a:t>
            </a:r>
            <a:r>
              <a:rPr lang="zh-CN" altLang="en-US" sz="2400" b="1" dirty="0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极点矢量的模之积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相频响应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等于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零点矢量相角之和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减去</a:t>
            </a:r>
            <a:r>
              <a:rPr lang="zh-CN" altLang="en-US" sz="24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极点矢量相角之和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12645" name="对象 112644"/>
          <p:cNvGraphicFramePr/>
          <p:nvPr/>
        </p:nvGraphicFramePr>
        <p:xfrm>
          <a:off x="1506141" y="1163321"/>
          <a:ext cx="2842022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374900" imgH="838200" progId="Equation.DSMT4">
                  <p:embed/>
                </p:oleObj>
              </mc:Choice>
              <mc:Fallback>
                <p:oleObj r:id="rId6" imgW="2374900" imgH="838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6141" y="1163321"/>
                        <a:ext cx="2842022" cy="1274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对象 112645"/>
          <p:cNvGraphicFramePr/>
          <p:nvPr/>
        </p:nvGraphicFramePr>
        <p:xfrm>
          <a:off x="4431745" y="1163320"/>
          <a:ext cx="1656159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83665" imgH="850265" progId="Equation.3">
                  <p:embed/>
                </p:oleObj>
              </mc:Choice>
              <mc:Fallback>
                <p:oleObj r:id="rId8" imgW="1383665" imgH="85026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31745" y="1163320"/>
                        <a:ext cx="1656159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对象 112646"/>
          <p:cNvGraphicFramePr/>
          <p:nvPr/>
        </p:nvGraphicFramePr>
        <p:xfrm>
          <a:off x="6172200" y="1429385"/>
          <a:ext cx="1565910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51865" imgH="254000" progId="Equation.DSMT4">
                  <p:embed/>
                </p:oleObj>
              </mc:Choice>
              <mc:Fallback>
                <p:oleObj r:id="rId10" imgW="951865" imgH="2540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72200" y="1429385"/>
                        <a:ext cx="1565910" cy="561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8" name="文本框 112647"/>
          <p:cNvSpPr txBox="1"/>
          <p:nvPr/>
        </p:nvSpPr>
        <p:spPr>
          <a:xfrm>
            <a:off x="1143000" y="533401"/>
            <a:ext cx="6858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每个矢量均有它的模与相角，于是</a:t>
            </a:r>
          </a:p>
        </p:txBody>
      </p:sp>
      <p:grpSp>
        <p:nvGrpSpPr>
          <p:cNvPr id="112649" name="组合 112648"/>
          <p:cNvGrpSpPr/>
          <p:nvPr/>
        </p:nvGrpSpPr>
        <p:grpSpPr>
          <a:xfrm>
            <a:off x="5786438" y="2524126"/>
            <a:ext cx="1714500" cy="2100263"/>
            <a:chOff x="3840" y="1254"/>
            <a:chExt cx="1440" cy="1323"/>
          </a:xfrm>
        </p:grpSpPr>
        <p:grpSp>
          <p:nvGrpSpPr>
            <p:cNvPr id="31760" name="组合 112649"/>
            <p:cNvGrpSpPr/>
            <p:nvPr/>
          </p:nvGrpSpPr>
          <p:grpSpPr>
            <a:xfrm>
              <a:off x="3840" y="1254"/>
              <a:ext cx="1440" cy="1323"/>
              <a:chOff x="3744" y="1638"/>
              <a:chExt cx="1440" cy="1323"/>
            </a:xfrm>
          </p:grpSpPr>
          <p:sp>
            <p:nvSpPr>
              <p:cNvPr id="31763" name="直接连接符 112650"/>
              <p:cNvSpPr/>
              <p:nvPr/>
            </p:nvSpPr>
            <p:spPr>
              <a:xfrm>
                <a:off x="3744" y="2385"/>
                <a:ext cx="12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1764" name="直接连接符 112651"/>
              <p:cNvSpPr/>
              <p:nvPr/>
            </p:nvSpPr>
            <p:spPr>
              <a:xfrm flipV="1">
                <a:off x="4464" y="1713"/>
                <a:ext cx="0" cy="12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31765" name="对象 112652"/>
              <p:cNvGraphicFramePr/>
              <p:nvPr/>
            </p:nvGraphicFramePr>
            <p:xfrm>
              <a:off x="5040" y="2337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139700" imgH="139700" progId="Equation.3">
                      <p:embed/>
                    </p:oleObj>
                  </mc:Choice>
                  <mc:Fallback>
                    <p:oleObj r:id="rId12" imgW="139700" imgH="1397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040" y="2337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6" name="对象 112653"/>
              <p:cNvGraphicFramePr/>
              <p:nvPr/>
            </p:nvGraphicFramePr>
            <p:xfrm>
              <a:off x="4473" y="1638"/>
              <a:ext cx="223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215900" imgH="190500" progId="Equation.DSMT4">
                      <p:embed/>
                    </p:oleObj>
                  </mc:Choice>
                  <mc:Fallback>
                    <p:oleObj r:id="rId14" imgW="215900" imgH="190500" progId="Equation.DSMT4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473" y="1638"/>
                            <a:ext cx="223" cy="1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767" name="组合 112654"/>
              <p:cNvGrpSpPr/>
              <p:nvPr/>
            </p:nvGrpSpPr>
            <p:grpSpPr>
              <a:xfrm>
                <a:off x="4032" y="2208"/>
                <a:ext cx="48" cy="48"/>
                <a:chOff x="4128" y="2256"/>
                <a:chExt cx="48" cy="48"/>
              </a:xfrm>
            </p:grpSpPr>
            <p:sp>
              <p:nvSpPr>
                <p:cNvPr id="31769" name="直接连接符 112655"/>
                <p:cNvSpPr/>
                <p:nvPr/>
              </p:nvSpPr>
              <p:spPr>
                <a:xfrm>
                  <a:off x="4128" y="2256"/>
                  <a:ext cx="48" cy="4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1770" name="直接连接符 112656"/>
                <p:cNvSpPr/>
                <p:nvPr/>
              </p:nvSpPr>
              <p:spPr>
                <a:xfrm rot="5400000">
                  <a:off x="4128" y="2256"/>
                  <a:ext cx="48" cy="4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aphicFrame>
            <p:nvGraphicFramePr>
              <p:cNvPr id="31768" name="对象 112657"/>
              <p:cNvGraphicFramePr/>
              <p:nvPr/>
            </p:nvGraphicFramePr>
            <p:xfrm>
              <a:off x="3885" y="2162"/>
              <a:ext cx="158" cy="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190500" imgH="228600" progId="Equation.3">
                      <p:embed/>
                    </p:oleObj>
                  </mc:Choice>
                  <mc:Fallback>
                    <p:oleObj r:id="rId16" imgW="190500" imgH="228600" progId="Equation.3">
                      <p:embed/>
                      <p:pic>
                        <p:nvPicPr>
                          <p:cNvPr id="0" name="图片 3136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3885" y="2162"/>
                            <a:ext cx="158" cy="19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761" name="直接连接符 112658"/>
            <p:cNvSpPr/>
            <p:nvPr/>
          </p:nvSpPr>
          <p:spPr>
            <a:xfrm flipV="1">
              <a:off x="4560" y="1536"/>
              <a:ext cx="0" cy="48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  <p:sp>
          <p:nvSpPr>
            <p:cNvPr id="31762" name="直接连接符 112659"/>
            <p:cNvSpPr/>
            <p:nvPr/>
          </p:nvSpPr>
          <p:spPr>
            <a:xfrm flipV="1">
              <a:off x="4176" y="1536"/>
              <a:ext cx="384" cy="28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lg"/>
            </a:ln>
          </p:spPr>
        </p:sp>
      </p:grpSp>
      <p:grpSp>
        <p:nvGrpSpPr>
          <p:cNvPr id="112661" name="组合 112660"/>
          <p:cNvGrpSpPr/>
          <p:nvPr/>
        </p:nvGrpSpPr>
        <p:grpSpPr>
          <a:xfrm>
            <a:off x="6186488" y="3276600"/>
            <a:ext cx="342900" cy="228600"/>
            <a:chOff x="4176" y="1728"/>
            <a:chExt cx="288" cy="144"/>
          </a:xfrm>
        </p:grpSpPr>
        <p:sp>
          <p:nvSpPr>
            <p:cNvPr id="31758" name="直接连接符 112661"/>
            <p:cNvSpPr/>
            <p:nvPr/>
          </p:nvSpPr>
          <p:spPr>
            <a:xfrm>
              <a:off x="4176" y="185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9" name="任意多边形 112662"/>
            <p:cNvSpPr/>
            <p:nvPr/>
          </p:nvSpPr>
          <p:spPr>
            <a:xfrm>
              <a:off x="4320" y="1728"/>
              <a:ext cx="56" cy="144"/>
            </a:xfrm>
            <a:custGeom>
              <a:avLst/>
              <a:gdLst/>
              <a:ahLst/>
              <a:cxnLst>
                <a:cxn ang="0">
                  <a:pos x="48" y="144"/>
                </a:cxn>
                <a:cxn ang="0">
                  <a:pos x="48" y="48"/>
                </a:cxn>
                <a:cxn ang="0">
                  <a:pos x="0" y="0"/>
                </a:cxn>
              </a:cxnLst>
              <a:rect l="0" t="0" r="0" b="0"/>
              <a:pathLst>
                <a:path w="56" h="144">
                  <a:moveTo>
                    <a:pt x="48" y="144"/>
                  </a:moveTo>
                  <a:cubicBezTo>
                    <a:pt x="52" y="108"/>
                    <a:pt x="56" y="72"/>
                    <a:pt x="48" y="48"/>
                  </a:cubicBezTo>
                  <a:cubicBezTo>
                    <a:pt x="40" y="24"/>
                    <a:pt x="20" y="1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664" name="组合 112663"/>
          <p:cNvGrpSpPr/>
          <p:nvPr/>
        </p:nvGrpSpPr>
        <p:grpSpPr>
          <a:xfrm>
            <a:off x="6643688" y="3505200"/>
            <a:ext cx="171450" cy="228600"/>
            <a:chOff x="4560" y="1872"/>
            <a:chExt cx="144" cy="144"/>
          </a:xfrm>
        </p:grpSpPr>
        <p:sp>
          <p:nvSpPr>
            <p:cNvPr id="31756" name="直接连接符 112664"/>
            <p:cNvSpPr/>
            <p:nvPr/>
          </p:nvSpPr>
          <p:spPr>
            <a:xfrm>
              <a:off x="4560" y="187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7" name="直接连接符 112665"/>
            <p:cNvSpPr/>
            <p:nvPr/>
          </p:nvSpPr>
          <p:spPr>
            <a:xfrm>
              <a:off x="4704" y="187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文本框 113665"/>
          <p:cNvSpPr txBox="1"/>
          <p:nvPr/>
        </p:nvSpPr>
        <p:spPr>
          <a:xfrm>
            <a:off x="705325" y="384811"/>
            <a:ext cx="8195393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例：如图所示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电路，试求其系统函数，作出其零极图，求其频率响应，并粗略的画出其频响曲线。（</a:t>
            </a:r>
            <a:r>
              <a:rPr lang="zh-CN" altLang="en-US" sz="2400" b="1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一阶系统的频响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13667" name="文本框 113666"/>
          <p:cNvSpPr txBox="1"/>
          <p:nvPr/>
        </p:nvSpPr>
        <p:spPr>
          <a:xfrm>
            <a:off x="3610928" y="1446849"/>
            <a:ext cx="5289790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理论分析求解：电路的系统函数</a:t>
            </a:r>
          </a:p>
        </p:txBody>
      </p:sp>
      <p:graphicFrame>
        <p:nvGraphicFramePr>
          <p:cNvPr id="113668" name="对象 113667"/>
          <p:cNvGraphicFramePr/>
          <p:nvPr/>
        </p:nvGraphicFramePr>
        <p:xfrm>
          <a:off x="3946684" y="2132965"/>
          <a:ext cx="1250156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88365" imgH="431800" progId="Equation.3">
                  <p:embed/>
                </p:oleObj>
              </mc:Choice>
              <mc:Fallback>
                <p:oleObj r:id="rId2" imgW="888365" imgH="4318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46684" y="2132965"/>
                        <a:ext cx="1250156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对象 113668"/>
          <p:cNvGraphicFramePr/>
          <p:nvPr/>
        </p:nvGraphicFramePr>
        <p:xfrm>
          <a:off x="5261134" y="1823403"/>
          <a:ext cx="892969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35000" imgH="761365" progId="Equation.3">
                  <p:embed/>
                </p:oleObj>
              </mc:Choice>
              <mc:Fallback>
                <p:oleObj r:id="rId4" imgW="635000" imgH="76136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61134" y="1823403"/>
                        <a:ext cx="892969" cy="1433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对象 113669"/>
          <p:cNvGraphicFramePr/>
          <p:nvPr/>
        </p:nvGraphicFramePr>
        <p:xfrm>
          <a:off x="6167200" y="2163129"/>
          <a:ext cx="91082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47700" imgH="393700" progId="Equation.3">
                  <p:embed/>
                </p:oleObj>
              </mc:Choice>
              <mc:Fallback>
                <p:oleObj r:id="rId6" imgW="647700" imgH="393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67200" y="2163129"/>
                        <a:ext cx="910828" cy="73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对象 113670"/>
          <p:cNvGraphicFramePr/>
          <p:nvPr/>
        </p:nvGraphicFramePr>
        <p:xfrm>
          <a:off x="4497705" y="3066733"/>
          <a:ext cx="892969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35000" imgH="761365" progId="Equation.3">
                  <p:embed/>
                </p:oleObj>
              </mc:Choice>
              <mc:Fallback>
                <p:oleObj r:id="rId8" imgW="635000" imgH="76136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97705" y="3066733"/>
                        <a:ext cx="892969" cy="1433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对象 113671"/>
          <p:cNvGraphicFramePr/>
          <p:nvPr/>
        </p:nvGraphicFramePr>
        <p:xfrm>
          <a:off x="5447824" y="3412808"/>
          <a:ext cx="696516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95300" imgH="393700" progId="Equation.3">
                  <p:embed/>
                </p:oleObj>
              </mc:Choice>
              <mc:Fallback>
                <p:oleObj r:id="rId10" imgW="495300" imgH="3937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47824" y="3412808"/>
                        <a:ext cx="696516" cy="74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对象 113672"/>
          <p:cNvGraphicFramePr/>
          <p:nvPr/>
        </p:nvGraphicFramePr>
        <p:xfrm>
          <a:off x="6705124" y="3509645"/>
          <a:ext cx="514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47700" imgH="393700" progId="Equation.3">
                  <p:embed/>
                </p:oleObj>
              </mc:Choice>
              <mc:Fallback>
                <p:oleObj r:id="rId12" imgW="647700" imgH="3937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05124" y="3509645"/>
                        <a:ext cx="5143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4" name="对象 113673"/>
          <p:cNvGraphicFramePr/>
          <p:nvPr/>
        </p:nvGraphicFramePr>
        <p:xfrm>
          <a:off x="4301014" y="4538029"/>
          <a:ext cx="1464469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040765" imgH="419100" progId="Equation.DSMT4">
                  <p:embed/>
                </p:oleObj>
              </mc:Choice>
              <mc:Fallback>
                <p:oleObj r:id="rId14" imgW="1040765" imgH="4191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01014" y="4538029"/>
                        <a:ext cx="1464469" cy="78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5" name="对象 113674"/>
          <p:cNvGraphicFramePr/>
          <p:nvPr/>
        </p:nvGraphicFramePr>
        <p:xfrm>
          <a:off x="5846445" y="4499929"/>
          <a:ext cx="1839516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308100" imgH="457200" progId="Equation.DSMT4">
                  <p:embed/>
                </p:oleObj>
              </mc:Choice>
              <mc:Fallback>
                <p:oleObj r:id="rId16" imgW="1308100" imgH="457200" progId="Equation.DSMT4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846445" y="4499929"/>
                        <a:ext cx="1839516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676" name="组合 113675"/>
          <p:cNvGrpSpPr/>
          <p:nvPr/>
        </p:nvGrpSpPr>
        <p:grpSpPr>
          <a:xfrm>
            <a:off x="1421130" y="2320925"/>
            <a:ext cx="1374458" cy="1267460"/>
            <a:chOff x="576" y="1962"/>
            <a:chExt cx="1008" cy="630"/>
          </a:xfrm>
        </p:grpSpPr>
        <p:sp>
          <p:nvSpPr>
            <p:cNvPr id="32830" name="直接连接符 113676"/>
            <p:cNvSpPr/>
            <p:nvPr/>
          </p:nvSpPr>
          <p:spPr>
            <a:xfrm>
              <a:off x="576" y="2352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31" name="直接连接符 113677"/>
            <p:cNvSpPr/>
            <p:nvPr/>
          </p:nvSpPr>
          <p:spPr>
            <a:xfrm flipV="1">
              <a:off x="1152" y="2064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2832" name="对象 113678"/>
            <p:cNvGraphicFramePr/>
            <p:nvPr/>
          </p:nvGraphicFramePr>
          <p:xfrm>
            <a:off x="1444" y="2304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39700" imgH="139700" progId="Equation.3">
                    <p:embed/>
                  </p:oleObj>
                </mc:Choice>
                <mc:Fallback>
                  <p:oleObj r:id="rId18" imgW="139700" imgH="139700" progId="Equation.3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444" y="2304"/>
                          <a:ext cx="140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33" name="对象 113679"/>
            <p:cNvGraphicFramePr/>
            <p:nvPr/>
          </p:nvGraphicFramePr>
          <p:xfrm>
            <a:off x="1161" y="1962"/>
            <a:ext cx="21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215900" imgH="190500" progId="Equation.DSMT4">
                    <p:embed/>
                  </p:oleObj>
                </mc:Choice>
                <mc:Fallback>
                  <p:oleObj r:id="rId20" imgW="215900" imgH="190500" progId="Equation.DSMT4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161" y="1962"/>
                          <a:ext cx="217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34" name="直接连接符 113680"/>
            <p:cNvSpPr/>
            <p:nvPr/>
          </p:nvSpPr>
          <p:spPr>
            <a:xfrm flipH="1">
              <a:off x="768" y="2331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5" name="直接连接符 113681"/>
            <p:cNvSpPr/>
            <p:nvPr/>
          </p:nvSpPr>
          <p:spPr>
            <a:xfrm rot="5400000" flipH="1">
              <a:off x="768" y="2331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2836" name="对象 113682"/>
            <p:cNvGraphicFramePr/>
            <p:nvPr/>
          </p:nvGraphicFramePr>
          <p:xfrm>
            <a:off x="663" y="2352"/>
            <a:ext cx="255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254000" imgH="139700" progId="Equation.3">
                    <p:embed/>
                  </p:oleObj>
                </mc:Choice>
                <mc:Fallback>
                  <p:oleObj r:id="rId22" imgW="254000" imgH="139700" progId="Equation.3">
                    <p:embed/>
                    <p:pic>
                      <p:nvPicPr>
                        <p:cNvPr id="0" name="图片 3174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63" y="2352"/>
                          <a:ext cx="255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684" name="组合 113683"/>
          <p:cNvGrpSpPr/>
          <p:nvPr/>
        </p:nvGrpSpPr>
        <p:grpSpPr>
          <a:xfrm>
            <a:off x="1460182" y="3658235"/>
            <a:ext cx="1744028" cy="1209675"/>
            <a:chOff x="567" y="2538"/>
            <a:chExt cx="1346" cy="677"/>
          </a:xfrm>
        </p:grpSpPr>
        <p:sp>
          <p:nvSpPr>
            <p:cNvPr id="32820" name="直接连接符 113684"/>
            <p:cNvSpPr/>
            <p:nvPr/>
          </p:nvSpPr>
          <p:spPr>
            <a:xfrm>
              <a:off x="567" y="3075"/>
              <a:ext cx="1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21" name="直接连接符 113685"/>
            <p:cNvSpPr/>
            <p:nvPr/>
          </p:nvSpPr>
          <p:spPr>
            <a:xfrm flipV="1">
              <a:off x="1143" y="2643"/>
              <a:ext cx="0" cy="4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2822" name="对象 113686"/>
            <p:cNvGraphicFramePr/>
            <p:nvPr/>
          </p:nvGraphicFramePr>
          <p:xfrm>
            <a:off x="1761" y="3075"/>
            <a:ext cx="15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52400" imgH="139700" progId="Equation.DSMT4">
                    <p:embed/>
                  </p:oleObj>
                </mc:Choice>
                <mc:Fallback>
                  <p:oleObj r:id="rId24" imgW="152400" imgH="139700" progId="Equation.DSMT4">
                    <p:embed/>
                    <p:pic>
                      <p:nvPicPr>
                        <p:cNvPr id="0" name="图片 317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761" y="3075"/>
                          <a:ext cx="152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3" name="对象 113687"/>
            <p:cNvGraphicFramePr/>
            <p:nvPr/>
          </p:nvGraphicFramePr>
          <p:xfrm>
            <a:off x="1154" y="2538"/>
            <a:ext cx="41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507365" imgH="254000" progId="Equation.DSMT4">
                    <p:embed/>
                  </p:oleObj>
                </mc:Choice>
                <mc:Fallback>
                  <p:oleObj r:id="rId26" imgW="507365" imgH="254000" progId="Equation.DSMT4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154" y="2538"/>
                          <a:ext cx="416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4" name="对象 113688"/>
            <p:cNvGraphicFramePr/>
            <p:nvPr/>
          </p:nvGraphicFramePr>
          <p:xfrm>
            <a:off x="1344" y="3075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139700" imgH="139700" progId="Equation.3">
                    <p:embed/>
                  </p:oleObj>
                </mc:Choice>
                <mc:Fallback>
                  <p:oleObj r:id="rId28" imgW="139700" imgH="139700" progId="Equation.3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344" y="3075"/>
                          <a:ext cx="140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25" name="任意多边形 113689"/>
            <p:cNvSpPr/>
            <p:nvPr/>
          </p:nvSpPr>
          <p:spPr>
            <a:xfrm>
              <a:off x="1152" y="2832"/>
              <a:ext cx="528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48"/>
                </a:cxn>
                <a:cxn ang="0">
                  <a:pos x="336" y="192"/>
                </a:cxn>
                <a:cxn ang="0">
                  <a:pos x="528" y="240"/>
                </a:cxn>
              </a:cxnLst>
              <a:rect l="0" t="0" r="0" b="0"/>
              <a:pathLst>
                <a:path w="528" h="240">
                  <a:moveTo>
                    <a:pt x="0" y="0"/>
                  </a:moveTo>
                  <a:cubicBezTo>
                    <a:pt x="68" y="8"/>
                    <a:pt x="136" y="16"/>
                    <a:pt x="192" y="48"/>
                  </a:cubicBezTo>
                  <a:cubicBezTo>
                    <a:pt x="248" y="80"/>
                    <a:pt x="280" y="160"/>
                    <a:pt x="336" y="192"/>
                  </a:cubicBezTo>
                  <a:cubicBezTo>
                    <a:pt x="392" y="224"/>
                    <a:pt x="460" y="232"/>
                    <a:pt x="528" y="24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6" name="直接连接符 113690"/>
            <p:cNvSpPr/>
            <p:nvPr/>
          </p:nvSpPr>
          <p:spPr>
            <a:xfrm>
              <a:off x="1152" y="292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27" name="直接连接符 113691"/>
            <p:cNvSpPr/>
            <p:nvPr/>
          </p:nvSpPr>
          <p:spPr>
            <a:xfrm>
              <a:off x="1392" y="292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2828" name="对象 113692"/>
            <p:cNvGraphicFramePr/>
            <p:nvPr/>
          </p:nvGraphicFramePr>
          <p:xfrm>
            <a:off x="1033" y="2723"/>
            <a:ext cx="90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88265" imgH="164465" progId="Equation.3">
                    <p:embed/>
                  </p:oleObj>
                </mc:Choice>
                <mc:Fallback>
                  <p:oleObj r:id="rId30" imgW="88265" imgH="164465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033" y="2723"/>
                          <a:ext cx="90" cy="1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29" name="对象 113693"/>
            <p:cNvGraphicFramePr/>
            <p:nvPr/>
          </p:nvGraphicFramePr>
          <p:xfrm>
            <a:off x="864" y="2880"/>
            <a:ext cx="336" cy="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393065" imgH="177800" progId="Equation.3">
                    <p:embed/>
                  </p:oleObj>
                </mc:Choice>
                <mc:Fallback>
                  <p:oleObj r:id="rId32" imgW="393065" imgH="1778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864" y="2880"/>
                          <a:ext cx="336" cy="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695" name="组合 113694"/>
          <p:cNvGrpSpPr/>
          <p:nvPr/>
        </p:nvGrpSpPr>
        <p:grpSpPr>
          <a:xfrm>
            <a:off x="1479709" y="4829811"/>
            <a:ext cx="1699260" cy="1548765"/>
            <a:chOff x="576" y="3300"/>
            <a:chExt cx="1347" cy="860"/>
          </a:xfrm>
        </p:grpSpPr>
        <p:sp>
          <p:nvSpPr>
            <p:cNvPr id="32810" name="直接连接符 113695"/>
            <p:cNvSpPr/>
            <p:nvPr/>
          </p:nvSpPr>
          <p:spPr>
            <a:xfrm>
              <a:off x="576" y="3776"/>
              <a:ext cx="1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11" name="直接连接符 113696"/>
            <p:cNvSpPr/>
            <p:nvPr/>
          </p:nvSpPr>
          <p:spPr>
            <a:xfrm flipV="1">
              <a:off x="1152" y="3408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2812" name="对象 113697"/>
            <p:cNvGraphicFramePr/>
            <p:nvPr/>
          </p:nvGraphicFramePr>
          <p:xfrm>
            <a:off x="1770" y="3776"/>
            <a:ext cx="153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152400" imgH="139700" progId="Equation.DSMT4">
                    <p:embed/>
                  </p:oleObj>
                </mc:Choice>
                <mc:Fallback>
                  <p:oleObj r:id="rId34" imgW="152400" imgH="139700" progId="Equation.DSMT4">
                    <p:embed/>
                    <p:pic>
                      <p:nvPicPr>
                        <p:cNvPr id="0" name="图片 3171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770" y="3776"/>
                          <a:ext cx="153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3" name="对象 113698"/>
            <p:cNvGraphicFramePr/>
            <p:nvPr/>
          </p:nvGraphicFramePr>
          <p:xfrm>
            <a:off x="1206" y="3300"/>
            <a:ext cx="32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6" imgW="342900" imgH="203200" progId="Equation.DSMT4">
                    <p:embed/>
                  </p:oleObj>
                </mc:Choice>
                <mc:Fallback>
                  <p:oleObj r:id="rId36" imgW="342900" imgH="203200" progId="Equation.DSMT4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1206" y="3300"/>
                          <a:ext cx="324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4" name="对象 113699"/>
            <p:cNvGraphicFramePr/>
            <p:nvPr/>
          </p:nvGraphicFramePr>
          <p:xfrm>
            <a:off x="1348" y="3648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8" imgW="139700" imgH="139700" progId="Equation.3">
                    <p:embed/>
                  </p:oleObj>
                </mc:Choice>
                <mc:Fallback>
                  <p:oleObj r:id="rId38" imgW="139700" imgH="1397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1348" y="3648"/>
                          <a:ext cx="140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15" name="对象 113700"/>
            <p:cNvGraphicFramePr/>
            <p:nvPr/>
          </p:nvGraphicFramePr>
          <p:xfrm>
            <a:off x="912" y="3930"/>
            <a:ext cx="24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0" imgW="241300" imgH="228600" progId="Equation.3">
                    <p:embed/>
                  </p:oleObj>
                </mc:Choice>
                <mc:Fallback>
                  <p:oleObj r:id="rId40" imgW="241300" imgH="228600" progId="Equation.3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912" y="3930"/>
                          <a:ext cx="244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6" name="直接连接符 113701"/>
            <p:cNvSpPr/>
            <p:nvPr/>
          </p:nvSpPr>
          <p:spPr>
            <a:xfrm>
              <a:off x="1152" y="4086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17" name="任意多边形 113702"/>
            <p:cNvSpPr/>
            <p:nvPr/>
          </p:nvSpPr>
          <p:spPr>
            <a:xfrm>
              <a:off x="1152" y="3792"/>
              <a:ext cx="528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44"/>
                </a:cxn>
                <a:cxn ang="0">
                  <a:pos x="528" y="240"/>
                </a:cxn>
              </a:cxnLst>
              <a:rect l="0" t="0" r="0" b="0"/>
              <a:pathLst>
                <a:path w="528" h="240">
                  <a:moveTo>
                    <a:pt x="0" y="0"/>
                  </a:moveTo>
                  <a:cubicBezTo>
                    <a:pt x="52" y="52"/>
                    <a:pt x="104" y="104"/>
                    <a:pt x="192" y="144"/>
                  </a:cubicBezTo>
                  <a:cubicBezTo>
                    <a:pt x="280" y="184"/>
                    <a:pt x="404" y="212"/>
                    <a:pt x="528" y="24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8" name="直接连接符 113703"/>
            <p:cNvSpPr/>
            <p:nvPr/>
          </p:nvSpPr>
          <p:spPr>
            <a:xfrm>
              <a:off x="1152" y="395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2819" name="直接连接符 113704"/>
            <p:cNvSpPr/>
            <p:nvPr/>
          </p:nvSpPr>
          <p:spPr>
            <a:xfrm flipV="1">
              <a:off x="1392" y="379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113706" name="文本框 113705"/>
          <p:cNvSpPr txBox="1"/>
          <p:nvPr/>
        </p:nvSpPr>
        <p:spPr>
          <a:xfrm>
            <a:off x="3450431" y="5732563"/>
            <a:ext cx="451485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由其幅频响应曲线可见，是一低通滤波器。</a:t>
            </a:r>
          </a:p>
        </p:txBody>
      </p:sp>
      <p:grpSp>
        <p:nvGrpSpPr>
          <p:cNvPr id="113707" name="组合 113706"/>
          <p:cNvGrpSpPr/>
          <p:nvPr/>
        </p:nvGrpSpPr>
        <p:grpSpPr>
          <a:xfrm>
            <a:off x="1083231" y="1212215"/>
            <a:ext cx="2275284" cy="996950"/>
            <a:chOff x="393" y="1100"/>
            <a:chExt cx="1911" cy="628"/>
          </a:xfrm>
        </p:grpSpPr>
        <p:grpSp>
          <p:nvGrpSpPr>
            <p:cNvPr id="32785" name="组合 113707"/>
            <p:cNvGrpSpPr/>
            <p:nvPr/>
          </p:nvGrpSpPr>
          <p:grpSpPr>
            <a:xfrm>
              <a:off x="393" y="1100"/>
              <a:ext cx="1911" cy="628"/>
              <a:chOff x="393" y="1100"/>
              <a:chExt cx="1911" cy="628"/>
            </a:xfrm>
          </p:grpSpPr>
          <p:sp>
            <p:nvSpPr>
              <p:cNvPr id="32788" name="矩形 113708"/>
              <p:cNvSpPr/>
              <p:nvPr/>
            </p:nvSpPr>
            <p:spPr>
              <a:xfrm>
                <a:off x="1065" y="1221"/>
                <a:ext cx="240" cy="9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9" name="直接连接符 113709"/>
              <p:cNvSpPr/>
              <p:nvPr/>
            </p:nvSpPr>
            <p:spPr>
              <a:xfrm>
                <a:off x="777" y="1269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0" name="直接连接符 113710"/>
              <p:cNvSpPr/>
              <p:nvPr/>
            </p:nvSpPr>
            <p:spPr>
              <a:xfrm>
                <a:off x="1305" y="1269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1" name="直接连接符 113711"/>
              <p:cNvSpPr/>
              <p:nvPr/>
            </p:nvSpPr>
            <p:spPr>
              <a:xfrm>
                <a:off x="1593" y="1269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2" name="直接连接符 113712"/>
              <p:cNvSpPr/>
              <p:nvPr/>
            </p:nvSpPr>
            <p:spPr>
              <a:xfrm>
                <a:off x="1497" y="1461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3" name="直接连接符 113713"/>
              <p:cNvSpPr/>
              <p:nvPr/>
            </p:nvSpPr>
            <p:spPr>
              <a:xfrm>
                <a:off x="1497" y="1509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4" name="直接连接符 113714"/>
              <p:cNvSpPr/>
              <p:nvPr/>
            </p:nvSpPr>
            <p:spPr>
              <a:xfrm>
                <a:off x="1593" y="1509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5" name="直接连接符 113715"/>
              <p:cNvSpPr/>
              <p:nvPr/>
            </p:nvSpPr>
            <p:spPr>
              <a:xfrm flipH="1">
                <a:off x="777" y="1701"/>
                <a:ext cx="10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6" name="椭圆 113716"/>
              <p:cNvSpPr/>
              <p:nvPr/>
            </p:nvSpPr>
            <p:spPr>
              <a:xfrm>
                <a:off x="729" y="1248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97" name="椭圆 113717"/>
              <p:cNvSpPr/>
              <p:nvPr/>
            </p:nvSpPr>
            <p:spPr>
              <a:xfrm>
                <a:off x="729" y="1680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98" name="椭圆 113718"/>
              <p:cNvSpPr/>
              <p:nvPr/>
            </p:nvSpPr>
            <p:spPr>
              <a:xfrm>
                <a:off x="1785" y="1248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99" name="椭圆 113719"/>
              <p:cNvSpPr/>
              <p:nvPr/>
            </p:nvSpPr>
            <p:spPr>
              <a:xfrm>
                <a:off x="1785" y="1674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00" name="直接连接符 113720"/>
              <p:cNvSpPr/>
              <p:nvPr/>
            </p:nvSpPr>
            <p:spPr>
              <a:xfrm>
                <a:off x="537" y="1269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1" name="直接连接符 113721"/>
              <p:cNvSpPr/>
              <p:nvPr/>
            </p:nvSpPr>
            <p:spPr>
              <a:xfrm>
                <a:off x="537" y="1701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2" name="直接连接符 113722"/>
              <p:cNvSpPr/>
              <p:nvPr/>
            </p:nvSpPr>
            <p:spPr>
              <a:xfrm rot="5400000">
                <a:off x="537" y="1269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32803" name="对象 113723"/>
              <p:cNvGraphicFramePr/>
              <p:nvPr/>
            </p:nvGraphicFramePr>
            <p:xfrm>
              <a:off x="393" y="1317"/>
              <a:ext cx="480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2" imgW="317500" imgH="228600" progId="Equation.3">
                      <p:embed/>
                    </p:oleObj>
                  </mc:Choice>
                  <mc:Fallback>
                    <p:oleObj r:id="rId42" imgW="317500" imgH="228600" progId="Equation.3">
                      <p:embed/>
                      <p:pic>
                        <p:nvPicPr>
                          <p:cNvPr id="0" name="图片 3194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393" y="1317"/>
                            <a:ext cx="480" cy="3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04" name="直接连接符 113724"/>
              <p:cNvSpPr/>
              <p:nvPr/>
            </p:nvSpPr>
            <p:spPr>
              <a:xfrm>
                <a:off x="1881" y="1269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5" name="直接连接符 113725"/>
              <p:cNvSpPr/>
              <p:nvPr/>
            </p:nvSpPr>
            <p:spPr>
              <a:xfrm>
                <a:off x="1881" y="1701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6" name="直接连接符 113726"/>
              <p:cNvSpPr/>
              <p:nvPr/>
            </p:nvSpPr>
            <p:spPr>
              <a:xfrm rot="5400000">
                <a:off x="1881" y="1269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32807" name="对象 113727"/>
              <p:cNvGraphicFramePr/>
              <p:nvPr/>
            </p:nvGraphicFramePr>
            <p:xfrm>
              <a:off x="1785" y="1317"/>
              <a:ext cx="519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4" imgW="342900" imgH="228600" progId="Equation.3">
                      <p:embed/>
                    </p:oleObj>
                  </mc:Choice>
                  <mc:Fallback>
                    <p:oleObj r:id="rId44" imgW="342900" imgH="228600" progId="Equation.3">
                      <p:embed/>
                      <p:pic>
                        <p:nvPicPr>
                          <p:cNvPr id="0" name="图片 3192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1785" y="1317"/>
                            <a:ext cx="519" cy="3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08" name="对象 113728"/>
              <p:cNvGraphicFramePr/>
              <p:nvPr/>
            </p:nvGraphicFramePr>
            <p:xfrm>
              <a:off x="1104" y="1100"/>
              <a:ext cx="137" cy="1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6" imgW="152400" imgH="165100" progId="Equation.3">
                      <p:embed/>
                    </p:oleObj>
                  </mc:Choice>
                  <mc:Fallback>
                    <p:oleObj r:id="rId46" imgW="152400" imgH="165100" progId="Equation.3">
                      <p:embed/>
                      <p:pic>
                        <p:nvPicPr>
                          <p:cNvPr id="0" name="图片 3191"/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1104" y="1100"/>
                            <a:ext cx="137" cy="1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09" name="对象 113729"/>
              <p:cNvGraphicFramePr/>
              <p:nvPr/>
            </p:nvGraphicFramePr>
            <p:xfrm>
              <a:off x="1351" y="1425"/>
              <a:ext cx="13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8" imgW="152400" imgH="177800" progId="Equation.3">
                      <p:embed/>
                    </p:oleObj>
                  </mc:Choice>
                  <mc:Fallback>
                    <p:oleObj r:id="rId48" imgW="152400" imgH="177800" progId="Equation.3">
                      <p:embed/>
                      <p:pic>
                        <p:nvPicPr>
                          <p:cNvPr id="0" name="图片 3193"/>
                          <p:cNvPicPr/>
                          <p:nvPr/>
                        </p:nvPicPr>
                        <p:blipFill>
                          <a:blip r:embed="rId49"/>
                          <a:stretch>
                            <a:fillRect/>
                          </a:stretch>
                        </p:blipFill>
                        <p:spPr>
                          <a:xfrm>
                            <a:off x="1351" y="1425"/>
                            <a:ext cx="137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786" name="椭圆 113730"/>
            <p:cNvSpPr/>
            <p:nvPr/>
          </p:nvSpPr>
          <p:spPr>
            <a:xfrm>
              <a:off x="1564" y="1239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7" name="椭圆 113731"/>
            <p:cNvSpPr/>
            <p:nvPr/>
          </p:nvSpPr>
          <p:spPr>
            <a:xfrm>
              <a:off x="1565" y="1675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3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  <p:bldP spid="11370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39" name="组合 115738"/>
          <p:cNvGrpSpPr/>
          <p:nvPr/>
        </p:nvGrpSpPr>
        <p:grpSpPr>
          <a:xfrm>
            <a:off x="5864543" y="1304926"/>
            <a:ext cx="1200150" cy="1228725"/>
            <a:chOff x="3792" y="1686"/>
            <a:chExt cx="1008" cy="774"/>
          </a:xfrm>
        </p:grpSpPr>
        <p:sp>
          <p:nvSpPr>
            <p:cNvPr id="34856" name="直接连接符 115739"/>
            <p:cNvSpPr/>
            <p:nvPr/>
          </p:nvSpPr>
          <p:spPr>
            <a:xfrm>
              <a:off x="3792" y="2308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857" name="直接连接符 115740"/>
            <p:cNvSpPr/>
            <p:nvPr/>
          </p:nvSpPr>
          <p:spPr>
            <a:xfrm flipV="1">
              <a:off x="4368" y="1776"/>
              <a:ext cx="0" cy="6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4858" name="对象 115741"/>
            <p:cNvGraphicFramePr/>
            <p:nvPr/>
          </p:nvGraphicFramePr>
          <p:xfrm>
            <a:off x="4660" y="2260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39700" imgH="139700" progId="Equation.3">
                    <p:embed/>
                  </p:oleObj>
                </mc:Choice>
                <mc:Fallback>
                  <p:oleObj r:id="rId2" imgW="139700" imgH="139700" progId="Equation.3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660" y="2260"/>
                          <a:ext cx="140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9" name="对象 115742"/>
            <p:cNvGraphicFramePr/>
            <p:nvPr/>
          </p:nvGraphicFramePr>
          <p:xfrm>
            <a:off x="4378" y="1686"/>
            <a:ext cx="21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15900" imgH="190500" progId="Equation.DSMT4">
                    <p:embed/>
                  </p:oleObj>
                </mc:Choice>
                <mc:Fallback>
                  <p:oleObj r:id="rId4" imgW="215900" imgH="190500" progId="Equation.DSMT4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78" y="1686"/>
                          <a:ext cx="216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0" name="直接连接符 115743"/>
            <p:cNvSpPr/>
            <p:nvPr/>
          </p:nvSpPr>
          <p:spPr>
            <a:xfrm flipH="1">
              <a:off x="3984" y="2287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61" name="直接连接符 115744"/>
            <p:cNvSpPr/>
            <p:nvPr/>
          </p:nvSpPr>
          <p:spPr>
            <a:xfrm rot="5400000" flipH="1">
              <a:off x="3984" y="2287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4862" name="对象 115745"/>
            <p:cNvGraphicFramePr/>
            <p:nvPr/>
          </p:nvGraphicFramePr>
          <p:xfrm>
            <a:off x="3879" y="2308"/>
            <a:ext cx="255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54000" imgH="139700" progId="Equation.3">
                    <p:embed/>
                  </p:oleObj>
                </mc:Choice>
                <mc:Fallback>
                  <p:oleObj r:id="rId6" imgW="254000" imgH="13970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79" y="2308"/>
                          <a:ext cx="255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747" name="任意多边形 115746"/>
          <p:cNvSpPr/>
          <p:nvPr/>
        </p:nvSpPr>
        <p:spPr>
          <a:xfrm>
            <a:off x="6545580" y="3225800"/>
            <a:ext cx="646510" cy="3746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3459" y="74930"/>
              </a:cxn>
              <a:cxn ang="0">
                <a:pos x="548554" y="299720"/>
              </a:cxn>
              <a:cxn ang="0">
                <a:pos x="862013" y="374650"/>
              </a:cxn>
            </a:cxnLst>
            <a:rect l="0" t="0" r="0" b="0"/>
            <a:pathLst>
              <a:path w="528" h="240">
                <a:moveTo>
                  <a:pt x="0" y="0"/>
                </a:moveTo>
                <a:cubicBezTo>
                  <a:pt x="68" y="8"/>
                  <a:pt x="136" y="16"/>
                  <a:pt x="192" y="48"/>
                </a:cubicBezTo>
                <a:cubicBezTo>
                  <a:pt x="248" y="80"/>
                  <a:pt x="280" y="160"/>
                  <a:pt x="336" y="192"/>
                </a:cubicBezTo>
                <a:cubicBezTo>
                  <a:pt x="392" y="224"/>
                  <a:pt x="460" y="232"/>
                  <a:pt x="528" y="24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5748" name="组合 115747"/>
          <p:cNvGrpSpPr/>
          <p:nvPr/>
        </p:nvGrpSpPr>
        <p:grpSpPr>
          <a:xfrm>
            <a:off x="5828824" y="2752725"/>
            <a:ext cx="1649016" cy="1055688"/>
            <a:chOff x="3792" y="2538"/>
            <a:chExt cx="1385" cy="665"/>
          </a:xfrm>
        </p:grpSpPr>
        <p:sp>
          <p:nvSpPr>
            <p:cNvPr id="34851" name="直接连接符 115748"/>
            <p:cNvSpPr/>
            <p:nvPr/>
          </p:nvSpPr>
          <p:spPr>
            <a:xfrm>
              <a:off x="3792" y="3066"/>
              <a:ext cx="12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852" name="直接连接符 115749"/>
            <p:cNvSpPr/>
            <p:nvPr/>
          </p:nvSpPr>
          <p:spPr>
            <a:xfrm flipV="1">
              <a:off x="4385" y="2641"/>
              <a:ext cx="0" cy="4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4853" name="对象 115750"/>
            <p:cNvGraphicFramePr/>
            <p:nvPr/>
          </p:nvGraphicFramePr>
          <p:xfrm>
            <a:off x="5020" y="3066"/>
            <a:ext cx="157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52400" imgH="139700" progId="Equation.DSMT4">
                    <p:embed/>
                  </p:oleObj>
                </mc:Choice>
                <mc:Fallback>
                  <p:oleObj r:id="rId8" imgW="152400" imgH="139700" progId="Equation.DSMT4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020" y="3066"/>
                          <a:ext cx="157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4" name="对象 115751"/>
            <p:cNvGraphicFramePr/>
            <p:nvPr/>
          </p:nvGraphicFramePr>
          <p:xfrm>
            <a:off x="4396" y="2538"/>
            <a:ext cx="427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507365" imgH="254000" progId="Equation.DSMT4">
                    <p:embed/>
                  </p:oleObj>
                </mc:Choice>
                <mc:Fallback>
                  <p:oleObj r:id="rId10" imgW="507365" imgH="254000" progId="Equation.DSMT4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396" y="2538"/>
                          <a:ext cx="427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5" name="对象 115752"/>
            <p:cNvGraphicFramePr/>
            <p:nvPr/>
          </p:nvGraphicFramePr>
          <p:xfrm>
            <a:off x="4271" y="2720"/>
            <a:ext cx="93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88265" imgH="164465" progId="Equation.3">
                    <p:embed/>
                  </p:oleObj>
                </mc:Choice>
                <mc:Fallback>
                  <p:oleObj r:id="rId12" imgW="88265" imgH="164465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71" y="2720"/>
                          <a:ext cx="93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754" name="组合 115753"/>
          <p:cNvGrpSpPr/>
          <p:nvPr/>
        </p:nvGrpSpPr>
        <p:grpSpPr>
          <a:xfrm>
            <a:off x="6193155" y="3306763"/>
            <a:ext cx="758429" cy="522287"/>
            <a:chOff x="4098" y="2874"/>
            <a:chExt cx="637" cy="329"/>
          </a:xfrm>
        </p:grpSpPr>
        <p:graphicFrame>
          <p:nvGraphicFramePr>
            <p:cNvPr id="34847" name="对象 115754"/>
            <p:cNvGraphicFramePr/>
            <p:nvPr/>
          </p:nvGraphicFramePr>
          <p:xfrm>
            <a:off x="4591" y="3066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39700" imgH="139700" progId="Equation.3">
                    <p:embed/>
                  </p:oleObj>
                </mc:Choice>
                <mc:Fallback>
                  <p:oleObj r:id="rId14" imgW="139700" imgH="139700" progId="Equation.3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591" y="3066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8" name="直接连接符 115755"/>
            <p:cNvSpPr/>
            <p:nvPr/>
          </p:nvSpPr>
          <p:spPr>
            <a:xfrm>
              <a:off x="4394" y="2921"/>
              <a:ext cx="24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4849" name="直接连接符 115756"/>
            <p:cNvSpPr/>
            <p:nvPr/>
          </p:nvSpPr>
          <p:spPr>
            <a:xfrm>
              <a:off x="4641" y="2921"/>
              <a:ext cx="0" cy="1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4850" name="对象 115757"/>
            <p:cNvGraphicFramePr/>
            <p:nvPr/>
          </p:nvGraphicFramePr>
          <p:xfrm>
            <a:off x="4098" y="2874"/>
            <a:ext cx="345" cy="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393065" imgH="177800" progId="Equation.3">
                    <p:embed/>
                  </p:oleObj>
                </mc:Choice>
                <mc:Fallback>
                  <p:oleObj r:id="rId16" imgW="393065" imgH="177800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098" y="2874"/>
                          <a:ext cx="345" cy="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759" name="组合 115758"/>
          <p:cNvGrpSpPr/>
          <p:nvPr/>
        </p:nvGrpSpPr>
        <p:grpSpPr>
          <a:xfrm>
            <a:off x="5828824" y="4314825"/>
            <a:ext cx="1602581" cy="1314450"/>
            <a:chOff x="3792" y="3300"/>
            <a:chExt cx="1346" cy="828"/>
          </a:xfrm>
        </p:grpSpPr>
        <p:sp>
          <p:nvSpPr>
            <p:cNvPr id="34843" name="直接连接符 115759"/>
            <p:cNvSpPr/>
            <p:nvPr/>
          </p:nvSpPr>
          <p:spPr>
            <a:xfrm>
              <a:off x="3792" y="3776"/>
              <a:ext cx="1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844" name="直接连接符 115760"/>
            <p:cNvSpPr/>
            <p:nvPr/>
          </p:nvSpPr>
          <p:spPr>
            <a:xfrm flipV="1">
              <a:off x="4368" y="3408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4845" name="对象 115761"/>
            <p:cNvGraphicFramePr/>
            <p:nvPr/>
          </p:nvGraphicFramePr>
          <p:xfrm>
            <a:off x="4986" y="3776"/>
            <a:ext cx="152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52400" imgH="139700" progId="Equation.DSMT4">
                    <p:embed/>
                  </p:oleObj>
                </mc:Choice>
                <mc:Fallback>
                  <p:oleObj r:id="rId18" imgW="152400" imgH="139700" progId="Equation.DSMT4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986" y="3776"/>
                          <a:ext cx="152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6" name="对象 115762"/>
            <p:cNvGraphicFramePr/>
            <p:nvPr/>
          </p:nvGraphicFramePr>
          <p:xfrm>
            <a:off x="4422" y="3300"/>
            <a:ext cx="32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342900" imgH="203200" progId="Equation.DSMT4">
                    <p:embed/>
                  </p:oleObj>
                </mc:Choice>
                <mc:Fallback>
                  <p:oleObj r:id="rId20" imgW="342900" imgH="203200" progId="Equation.DSMT4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422" y="3300"/>
                          <a:ext cx="324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764" name="组合 115763"/>
          <p:cNvGrpSpPr/>
          <p:nvPr/>
        </p:nvGrpSpPr>
        <p:grpSpPr>
          <a:xfrm>
            <a:off x="6228874" y="5095875"/>
            <a:ext cx="971550" cy="584200"/>
            <a:chOff x="4128" y="3792"/>
            <a:chExt cx="816" cy="368"/>
          </a:xfrm>
        </p:grpSpPr>
        <p:graphicFrame>
          <p:nvGraphicFramePr>
            <p:cNvPr id="34840" name="对象 115764"/>
            <p:cNvGraphicFramePr/>
            <p:nvPr/>
          </p:nvGraphicFramePr>
          <p:xfrm>
            <a:off x="4128" y="3930"/>
            <a:ext cx="24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241300" imgH="228600" progId="Equation.3">
                    <p:embed/>
                  </p:oleObj>
                </mc:Choice>
                <mc:Fallback>
                  <p:oleObj r:id="rId22" imgW="241300" imgH="228600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128" y="3930"/>
                          <a:ext cx="244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1" name="直接连接符 115765"/>
            <p:cNvSpPr/>
            <p:nvPr/>
          </p:nvSpPr>
          <p:spPr>
            <a:xfrm>
              <a:off x="4368" y="4086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4842" name="任意多边形 115766"/>
            <p:cNvSpPr/>
            <p:nvPr/>
          </p:nvSpPr>
          <p:spPr>
            <a:xfrm>
              <a:off x="4368" y="3792"/>
              <a:ext cx="528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44"/>
                </a:cxn>
                <a:cxn ang="0">
                  <a:pos x="528" y="240"/>
                </a:cxn>
              </a:cxnLst>
              <a:rect l="0" t="0" r="0" b="0"/>
              <a:pathLst>
                <a:path w="528" h="240">
                  <a:moveTo>
                    <a:pt x="0" y="0"/>
                  </a:moveTo>
                  <a:cubicBezTo>
                    <a:pt x="52" y="52"/>
                    <a:pt x="104" y="104"/>
                    <a:pt x="192" y="144"/>
                  </a:cubicBezTo>
                  <a:cubicBezTo>
                    <a:pt x="280" y="184"/>
                    <a:pt x="404" y="212"/>
                    <a:pt x="528" y="24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5768" name="组合 115767"/>
          <p:cNvGrpSpPr/>
          <p:nvPr/>
        </p:nvGrpSpPr>
        <p:grpSpPr>
          <a:xfrm>
            <a:off x="6514624" y="4867276"/>
            <a:ext cx="400050" cy="485775"/>
            <a:chOff x="4368" y="3648"/>
            <a:chExt cx="336" cy="306"/>
          </a:xfrm>
        </p:grpSpPr>
        <p:graphicFrame>
          <p:nvGraphicFramePr>
            <p:cNvPr id="34837" name="对象 115768"/>
            <p:cNvGraphicFramePr/>
            <p:nvPr/>
          </p:nvGraphicFramePr>
          <p:xfrm>
            <a:off x="4564" y="3648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39700" imgH="139700" progId="Equation.3">
                    <p:embed/>
                  </p:oleObj>
                </mc:Choice>
                <mc:Fallback>
                  <p:oleObj r:id="rId24" imgW="139700" imgH="139700" progId="Equation.3">
                    <p:embed/>
                    <p:pic>
                      <p:nvPicPr>
                        <p:cNvPr id="0" name="图片 3234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564" y="3648"/>
                          <a:ext cx="140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8" name="直接连接符 115769"/>
            <p:cNvSpPr/>
            <p:nvPr/>
          </p:nvSpPr>
          <p:spPr>
            <a:xfrm>
              <a:off x="4368" y="395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4839" name="直接连接符 115770"/>
            <p:cNvSpPr/>
            <p:nvPr/>
          </p:nvSpPr>
          <p:spPr>
            <a:xfrm flipV="1">
              <a:off x="4608" y="379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115773" name="文本框 115772"/>
          <p:cNvSpPr txBox="1"/>
          <p:nvPr/>
        </p:nvSpPr>
        <p:spPr>
          <a:xfrm>
            <a:off x="936784" y="2752726"/>
            <a:ext cx="4171950" cy="1015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⑴ 当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w=0，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极点矢量指向原点，其模长为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α，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相角等于0；于是|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H(jw)|=α/α=1,φ(w)=0。</a:t>
            </a:r>
          </a:p>
        </p:txBody>
      </p:sp>
      <p:sp>
        <p:nvSpPr>
          <p:cNvPr id="115774" name="直接连接符 115773"/>
          <p:cNvSpPr/>
          <p:nvPr/>
        </p:nvSpPr>
        <p:spPr>
          <a:xfrm>
            <a:off x="6150293" y="2286000"/>
            <a:ext cx="4000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5775" name="文本框 115774"/>
          <p:cNvSpPr txBox="1"/>
          <p:nvPr/>
        </p:nvSpPr>
        <p:spPr>
          <a:xfrm>
            <a:off x="953929" y="3829050"/>
            <a:ext cx="41719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⑵ 当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w↑，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极点矢量模↑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相角↑；|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H(jw)|↓,φ(w)=-arctg(w/α)↓。</a:t>
            </a:r>
          </a:p>
        </p:txBody>
      </p:sp>
      <p:sp>
        <p:nvSpPr>
          <p:cNvPr id="115776" name="直接连接符 115775"/>
          <p:cNvSpPr/>
          <p:nvPr/>
        </p:nvSpPr>
        <p:spPr>
          <a:xfrm flipV="1">
            <a:off x="6150293" y="1981200"/>
            <a:ext cx="40005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5777" name="文本框 115776"/>
          <p:cNvSpPr txBox="1"/>
          <p:nvPr/>
        </p:nvSpPr>
        <p:spPr>
          <a:xfrm>
            <a:off x="996791" y="4897120"/>
            <a:ext cx="4097655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⑶ 当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w=α，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H(jw)|≈0.707,φ(w)=-(π/4)。</a:t>
            </a:r>
          </a:p>
        </p:txBody>
      </p:sp>
      <p:sp>
        <p:nvSpPr>
          <p:cNvPr id="115778" name="直接连接符 115777"/>
          <p:cNvSpPr/>
          <p:nvPr/>
        </p:nvSpPr>
        <p:spPr>
          <a:xfrm flipV="1">
            <a:off x="6093143" y="1752600"/>
            <a:ext cx="45720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5779" name="文本框 115778"/>
          <p:cNvSpPr txBox="1"/>
          <p:nvPr/>
        </p:nvSpPr>
        <p:spPr>
          <a:xfrm>
            <a:off x="996791" y="5680075"/>
            <a:ext cx="3793808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⑷ 当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w→∞，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H(jw)|→0,φ(w)=-(π/2)。</a:t>
            </a:r>
          </a:p>
        </p:txBody>
      </p:sp>
      <p:sp>
        <p:nvSpPr>
          <p:cNvPr id="115780" name="直接连接符 115779"/>
          <p:cNvSpPr/>
          <p:nvPr/>
        </p:nvSpPr>
        <p:spPr>
          <a:xfrm flipV="1">
            <a:off x="6125290" y="1600200"/>
            <a:ext cx="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666" name="文本框 113665"/>
          <p:cNvSpPr txBox="1"/>
          <p:nvPr/>
        </p:nvSpPr>
        <p:spPr>
          <a:xfrm>
            <a:off x="705326" y="384811"/>
            <a:ext cx="685800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例：如图所示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电路，根据系统零极图粗略画出其频响曲线。</a:t>
            </a:r>
          </a:p>
        </p:txBody>
      </p:sp>
      <p:grpSp>
        <p:nvGrpSpPr>
          <p:cNvPr id="113707" name="组合 113706"/>
          <p:cNvGrpSpPr/>
          <p:nvPr/>
        </p:nvGrpSpPr>
        <p:grpSpPr>
          <a:xfrm>
            <a:off x="1165146" y="1179195"/>
            <a:ext cx="2275284" cy="996950"/>
            <a:chOff x="393" y="1100"/>
            <a:chExt cx="1911" cy="628"/>
          </a:xfrm>
        </p:grpSpPr>
        <p:grpSp>
          <p:nvGrpSpPr>
            <p:cNvPr id="32785" name="组合 113707"/>
            <p:cNvGrpSpPr/>
            <p:nvPr/>
          </p:nvGrpSpPr>
          <p:grpSpPr>
            <a:xfrm>
              <a:off x="393" y="1100"/>
              <a:ext cx="1911" cy="628"/>
              <a:chOff x="393" y="1100"/>
              <a:chExt cx="1911" cy="628"/>
            </a:xfrm>
          </p:grpSpPr>
          <p:sp>
            <p:nvSpPr>
              <p:cNvPr id="32788" name="矩形 113708"/>
              <p:cNvSpPr/>
              <p:nvPr/>
            </p:nvSpPr>
            <p:spPr>
              <a:xfrm>
                <a:off x="1065" y="1221"/>
                <a:ext cx="240" cy="9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89" name="直接连接符 113709"/>
              <p:cNvSpPr/>
              <p:nvPr/>
            </p:nvSpPr>
            <p:spPr>
              <a:xfrm>
                <a:off x="777" y="1269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0" name="直接连接符 113710"/>
              <p:cNvSpPr/>
              <p:nvPr/>
            </p:nvSpPr>
            <p:spPr>
              <a:xfrm>
                <a:off x="1305" y="1269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1" name="直接连接符 113711"/>
              <p:cNvSpPr/>
              <p:nvPr/>
            </p:nvSpPr>
            <p:spPr>
              <a:xfrm>
                <a:off x="1593" y="1269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2" name="直接连接符 113712"/>
              <p:cNvSpPr/>
              <p:nvPr/>
            </p:nvSpPr>
            <p:spPr>
              <a:xfrm>
                <a:off x="1497" y="1461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3" name="直接连接符 113713"/>
              <p:cNvSpPr/>
              <p:nvPr/>
            </p:nvSpPr>
            <p:spPr>
              <a:xfrm>
                <a:off x="1497" y="1509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4" name="直接连接符 113714"/>
              <p:cNvSpPr/>
              <p:nvPr/>
            </p:nvSpPr>
            <p:spPr>
              <a:xfrm>
                <a:off x="1593" y="1509"/>
                <a:ext cx="0" cy="19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5" name="直接连接符 113715"/>
              <p:cNvSpPr/>
              <p:nvPr/>
            </p:nvSpPr>
            <p:spPr>
              <a:xfrm flipH="1">
                <a:off x="777" y="1701"/>
                <a:ext cx="100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796" name="椭圆 113716"/>
              <p:cNvSpPr/>
              <p:nvPr/>
            </p:nvSpPr>
            <p:spPr>
              <a:xfrm>
                <a:off x="729" y="1248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97" name="椭圆 113717"/>
              <p:cNvSpPr/>
              <p:nvPr/>
            </p:nvSpPr>
            <p:spPr>
              <a:xfrm>
                <a:off x="729" y="1680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98" name="椭圆 113718"/>
              <p:cNvSpPr/>
              <p:nvPr/>
            </p:nvSpPr>
            <p:spPr>
              <a:xfrm>
                <a:off x="1785" y="1248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799" name="椭圆 113719"/>
              <p:cNvSpPr/>
              <p:nvPr/>
            </p:nvSpPr>
            <p:spPr>
              <a:xfrm>
                <a:off x="1785" y="1674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2800" name="直接连接符 113720"/>
              <p:cNvSpPr/>
              <p:nvPr/>
            </p:nvSpPr>
            <p:spPr>
              <a:xfrm>
                <a:off x="537" y="1269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1" name="直接连接符 113721"/>
              <p:cNvSpPr/>
              <p:nvPr/>
            </p:nvSpPr>
            <p:spPr>
              <a:xfrm>
                <a:off x="537" y="1701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2" name="直接连接符 113722"/>
              <p:cNvSpPr/>
              <p:nvPr/>
            </p:nvSpPr>
            <p:spPr>
              <a:xfrm rot="5400000">
                <a:off x="537" y="1269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32803" name="对象 113723"/>
              <p:cNvGraphicFramePr/>
              <p:nvPr/>
            </p:nvGraphicFramePr>
            <p:xfrm>
              <a:off x="393" y="1317"/>
              <a:ext cx="480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6" imgW="317500" imgH="228600" progId="Equation.3">
                      <p:embed/>
                    </p:oleObj>
                  </mc:Choice>
                  <mc:Fallback>
                    <p:oleObj r:id="rId26" imgW="317500" imgH="228600" progId="Equation.3">
                      <p:embed/>
                      <p:pic>
                        <p:nvPicPr>
                          <p:cNvPr id="0" name="图片 3194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393" y="1317"/>
                            <a:ext cx="480" cy="3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804" name="直接连接符 113724"/>
              <p:cNvSpPr/>
              <p:nvPr/>
            </p:nvSpPr>
            <p:spPr>
              <a:xfrm>
                <a:off x="1881" y="1269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5" name="直接连接符 113725"/>
              <p:cNvSpPr/>
              <p:nvPr/>
            </p:nvSpPr>
            <p:spPr>
              <a:xfrm>
                <a:off x="1881" y="1701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806" name="直接连接符 113726"/>
              <p:cNvSpPr/>
              <p:nvPr/>
            </p:nvSpPr>
            <p:spPr>
              <a:xfrm rot="5400000">
                <a:off x="1881" y="1269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32807" name="对象 113727"/>
              <p:cNvGraphicFramePr/>
              <p:nvPr/>
            </p:nvGraphicFramePr>
            <p:xfrm>
              <a:off x="1785" y="1317"/>
              <a:ext cx="519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8" imgW="342900" imgH="228600" progId="Equation.3">
                      <p:embed/>
                    </p:oleObj>
                  </mc:Choice>
                  <mc:Fallback>
                    <p:oleObj r:id="rId28" imgW="342900" imgH="228600" progId="Equation.3">
                      <p:embed/>
                      <p:pic>
                        <p:nvPicPr>
                          <p:cNvPr id="0" name="图片 3192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1785" y="1317"/>
                            <a:ext cx="519" cy="30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08" name="对象 113728"/>
              <p:cNvGraphicFramePr/>
              <p:nvPr/>
            </p:nvGraphicFramePr>
            <p:xfrm>
              <a:off x="1104" y="1100"/>
              <a:ext cx="137" cy="1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0" imgW="152400" imgH="165100" progId="Equation.3">
                      <p:embed/>
                    </p:oleObj>
                  </mc:Choice>
                  <mc:Fallback>
                    <p:oleObj r:id="rId30" imgW="152400" imgH="165100" progId="Equation.3">
                      <p:embed/>
                      <p:pic>
                        <p:nvPicPr>
                          <p:cNvPr id="0" name="图片 3191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1104" y="1100"/>
                            <a:ext cx="137" cy="1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09" name="对象 113729"/>
              <p:cNvGraphicFramePr/>
              <p:nvPr/>
            </p:nvGraphicFramePr>
            <p:xfrm>
              <a:off x="1351" y="1425"/>
              <a:ext cx="137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2" imgW="152400" imgH="177800" progId="Equation.3">
                      <p:embed/>
                    </p:oleObj>
                  </mc:Choice>
                  <mc:Fallback>
                    <p:oleObj r:id="rId32" imgW="152400" imgH="177800" progId="Equation.3">
                      <p:embed/>
                      <p:pic>
                        <p:nvPicPr>
                          <p:cNvPr id="0" name="图片 3193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1351" y="1425"/>
                            <a:ext cx="137" cy="15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786" name="椭圆 113730"/>
            <p:cNvSpPr/>
            <p:nvPr/>
          </p:nvSpPr>
          <p:spPr>
            <a:xfrm>
              <a:off x="1564" y="1239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2787" name="椭圆 113731"/>
            <p:cNvSpPr/>
            <p:nvPr/>
          </p:nvSpPr>
          <p:spPr>
            <a:xfrm>
              <a:off x="1565" y="1675"/>
              <a:ext cx="46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3668" name="对象 113667"/>
          <p:cNvGraphicFramePr/>
          <p:nvPr/>
        </p:nvGraphicFramePr>
        <p:xfrm>
          <a:off x="3709512" y="1028700"/>
          <a:ext cx="1250156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888365" imgH="431800" progId="Equation.3">
                  <p:embed/>
                </p:oleObj>
              </mc:Choice>
              <mc:Fallback>
                <p:oleObj r:id="rId34" imgW="888365" imgH="4318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709512" y="1028700"/>
                        <a:ext cx="1250156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对象 113671"/>
          <p:cNvGraphicFramePr/>
          <p:nvPr/>
        </p:nvGraphicFramePr>
        <p:xfrm>
          <a:off x="4223385" y="1828483"/>
          <a:ext cx="696516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495300" imgH="393700" progId="Equation.3">
                  <p:embed/>
                </p:oleObj>
              </mc:Choice>
              <mc:Fallback>
                <p:oleObj r:id="rId36" imgW="495300" imgH="3937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4223385" y="1828483"/>
                        <a:ext cx="696516" cy="74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73" grpId="0" build="p"/>
      <p:bldP spid="115775" grpId="0" build="p"/>
      <p:bldP spid="115777" grpId="0" build="p"/>
      <p:bldP spid="1157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文本框 114689"/>
          <p:cNvSpPr txBox="1"/>
          <p:nvPr/>
        </p:nvSpPr>
        <p:spPr>
          <a:xfrm>
            <a:off x="1143000" y="381000"/>
            <a:ext cx="7169468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例：如图所示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RC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电路，试求其系统函数，作出其零极图，求其频率响应，并粗略的画出其频响曲线。</a:t>
            </a:r>
          </a:p>
        </p:txBody>
      </p:sp>
      <p:sp>
        <p:nvSpPr>
          <p:cNvPr id="114691" name="文本框 114690"/>
          <p:cNvSpPr txBox="1"/>
          <p:nvPr/>
        </p:nvSpPr>
        <p:spPr>
          <a:xfrm>
            <a:off x="4229100" y="1371601"/>
            <a:ext cx="4680008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  <a:sym typeface="+mn-ea"/>
              </a:rPr>
              <a:t>理论分析求解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：电路的系统函数</a:t>
            </a:r>
          </a:p>
        </p:txBody>
      </p:sp>
      <p:graphicFrame>
        <p:nvGraphicFramePr>
          <p:cNvPr id="114692" name="对象 114691"/>
          <p:cNvGraphicFramePr/>
          <p:nvPr/>
        </p:nvGraphicFramePr>
        <p:xfrm>
          <a:off x="4572001" y="1828800"/>
          <a:ext cx="1250156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88365" imgH="431800" progId="Equation.3">
                  <p:embed/>
                </p:oleObj>
              </mc:Choice>
              <mc:Fallback>
                <p:oleObj r:id="rId2" imgW="888365" imgH="4318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1" y="1828800"/>
                        <a:ext cx="1250156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3" name="对象 114692"/>
          <p:cNvGraphicFramePr/>
          <p:nvPr/>
        </p:nvGraphicFramePr>
        <p:xfrm>
          <a:off x="5886450" y="1847850"/>
          <a:ext cx="892969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35000" imgH="584200" progId="Equation.3">
                  <p:embed/>
                </p:oleObj>
              </mc:Choice>
              <mc:Fallback>
                <p:oleObj r:id="rId4" imgW="635000" imgH="5842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86450" y="1847850"/>
                        <a:ext cx="892969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4" name="对象 114693"/>
          <p:cNvGraphicFramePr/>
          <p:nvPr/>
        </p:nvGraphicFramePr>
        <p:xfrm>
          <a:off x="6792516" y="1858964"/>
          <a:ext cx="91082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47700" imgH="393700" progId="Equation.3">
                  <p:embed/>
                </p:oleObj>
              </mc:Choice>
              <mc:Fallback>
                <p:oleObj r:id="rId6" imgW="647700" imgH="3937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92516" y="1858964"/>
                        <a:ext cx="910828" cy="739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5" name="对象 114694"/>
          <p:cNvGraphicFramePr/>
          <p:nvPr/>
        </p:nvGraphicFramePr>
        <p:xfrm>
          <a:off x="5050632" y="2938464"/>
          <a:ext cx="892969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35000" imgH="584200" progId="Equation.3">
                  <p:embed/>
                </p:oleObj>
              </mc:Choice>
              <mc:Fallback>
                <p:oleObj r:id="rId8" imgW="635000" imgH="5842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50632" y="2938464"/>
                        <a:ext cx="892969" cy="1023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对象 114695"/>
          <p:cNvGraphicFramePr/>
          <p:nvPr/>
        </p:nvGraphicFramePr>
        <p:xfrm>
          <a:off x="6000750" y="2909888"/>
          <a:ext cx="696516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95300" imgH="393700" progId="Equation.3">
                  <p:embed/>
                </p:oleObj>
              </mc:Choice>
              <mc:Fallback>
                <p:oleObj r:id="rId10" imgW="495300" imgH="3937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00750" y="2909888"/>
                        <a:ext cx="696516" cy="74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对象 114696"/>
          <p:cNvGraphicFramePr/>
          <p:nvPr/>
        </p:nvGraphicFramePr>
        <p:xfrm>
          <a:off x="7200900" y="2986088"/>
          <a:ext cx="514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47700" imgH="393700" progId="Equation.3">
                  <p:embed/>
                </p:oleObj>
              </mc:Choice>
              <mc:Fallback>
                <p:oleObj r:id="rId12" imgW="647700" imgH="3937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00900" y="2986088"/>
                        <a:ext cx="5143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对象 114697"/>
          <p:cNvGraphicFramePr/>
          <p:nvPr/>
        </p:nvGraphicFramePr>
        <p:xfrm>
          <a:off x="4093369" y="3962400"/>
          <a:ext cx="1464469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040765" imgH="419100" progId="Equation.DSMT4">
                  <p:embed/>
                </p:oleObj>
              </mc:Choice>
              <mc:Fallback>
                <p:oleObj r:id="rId14" imgW="1040765" imgH="4191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93369" y="3962400"/>
                        <a:ext cx="1464469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9" name="对象 114698"/>
          <p:cNvGraphicFramePr/>
          <p:nvPr/>
        </p:nvGraphicFramePr>
        <p:xfrm>
          <a:off x="6016228" y="3886201"/>
          <a:ext cx="178593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269365" imgH="457200" progId="Equation.DSMT4">
                  <p:embed/>
                </p:oleObj>
              </mc:Choice>
              <mc:Fallback>
                <p:oleObj r:id="rId16" imgW="1269365" imgH="4572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16228" y="3886201"/>
                        <a:ext cx="1785938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00" name="组合 114699"/>
          <p:cNvGrpSpPr/>
          <p:nvPr/>
        </p:nvGrpSpPr>
        <p:grpSpPr>
          <a:xfrm>
            <a:off x="1828800" y="5257800"/>
            <a:ext cx="1603772" cy="1314450"/>
            <a:chOff x="576" y="3312"/>
            <a:chExt cx="1347" cy="828"/>
          </a:xfrm>
        </p:grpSpPr>
        <p:sp>
          <p:nvSpPr>
            <p:cNvPr id="33853" name="直接连接符 114700"/>
            <p:cNvSpPr/>
            <p:nvPr/>
          </p:nvSpPr>
          <p:spPr>
            <a:xfrm>
              <a:off x="576" y="3888"/>
              <a:ext cx="1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54" name="直接连接符 114701"/>
            <p:cNvSpPr/>
            <p:nvPr/>
          </p:nvSpPr>
          <p:spPr>
            <a:xfrm flipV="1">
              <a:off x="1152" y="3420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3855" name="对象 114702"/>
            <p:cNvGraphicFramePr/>
            <p:nvPr/>
          </p:nvGraphicFramePr>
          <p:xfrm>
            <a:off x="1770" y="3831"/>
            <a:ext cx="153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52400" imgH="139700" progId="Equation.DSMT4">
                    <p:embed/>
                  </p:oleObj>
                </mc:Choice>
                <mc:Fallback>
                  <p:oleObj r:id="rId18" imgW="152400" imgH="139700" progId="Equation.DSMT4">
                    <p:embed/>
                    <p:pic>
                      <p:nvPicPr>
                        <p:cNvPr id="0" name="图片 319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770" y="3831"/>
                          <a:ext cx="153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6" name="对象 114703"/>
            <p:cNvGraphicFramePr/>
            <p:nvPr/>
          </p:nvGraphicFramePr>
          <p:xfrm>
            <a:off x="1206" y="3312"/>
            <a:ext cx="32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342900" imgH="203200" progId="Equation.DSMT4">
                    <p:embed/>
                  </p:oleObj>
                </mc:Choice>
                <mc:Fallback>
                  <p:oleObj r:id="rId20" imgW="342900" imgH="203200" progId="Equation.DSMT4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206" y="3312"/>
                          <a:ext cx="324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7" name="对象 114704"/>
            <p:cNvGraphicFramePr/>
            <p:nvPr/>
          </p:nvGraphicFramePr>
          <p:xfrm>
            <a:off x="1414" y="3892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39700" imgH="139700" progId="Equation.3">
                    <p:embed/>
                  </p:oleObj>
                </mc:Choice>
                <mc:Fallback>
                  <p:oleObj r:id="rId22" imgW="139700" imgH="139700" progId="Equation.3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414" y="3892"/>
                          <a:ext cx="140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58" name="对象 114705"/>
            <p:cNvGraphicFramePr/>
            <p:nvPr/>
          </p:nvGraphicFramePr>
          <p:xfrm>
            <a:off x="1024" y="3456"/>
            <a:ext cx="12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27000" imgH="227965" progId="Equation.3">
                    <p:embed/>
                  </p:oleObj>
                </mc:Choice>
                <mc:Fallback>
                  <p:oleObj r:id="rId24" imgW="127000" imgH="227965" progId="Equation.3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024" y="3456"/>
                          <a:ext cx="128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9" name="任意多边形 114706"/>
            <p:cNvSpPr/>
            <p:nvPr/>
          </p:nvSpPr>
          <p:spPr>
            <a:xfrm>
              <a:off x="1152" y="3552"/>
              <a:ext cx="528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44"/>
                </a:cxn>
                <a:cxn ang="0">
                  <a:pos x="528" y="240"/>
                </a:cxn>
              </a:cxnLst>
              <a:rect l="0" t="0" r="0" b="0"/>
              <a:pathLst>
                <a:path w="528" h="240">
                  <a:moveTo>
                    <a:pt x="0" y="0"/>
                  </a:moveTo>
                  <a:cubicBezTo>
                    <a:pt x="52" y="52"/>
                    <a:pt x="104" y="104"/>
                    <a:pt x="192" y="144"/>
                  </a:cubicBezTo>
                  <a:cubicBezTo>
                    <a:pt x="280" y="184"/>
                    <a:pt x="404" y="212"/>
                    <a:pt x="528" y="24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60" name="直接连接符 114707"/>
            <p:cNvSpPr/>
            <p:nvPr/>
          </p:nvSpPr>
          <p:spPr>
            <a:xfrm>
              <a:off x="1152" y="374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3861" name="直接连接符 114708"/>
            <p:cNvSpPr/>
            <p:nvPr/>
          </p:nvSpPr>
          <p:spPr>
            <a:xfrm flipV="1">
              <a:off x="1488" y="3696"/>
              <a:ext cx="0" cy="2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graphicFrame>
        <p:nvGraphicFramePr>
          <p:cNvPr id="114710" name="对象 114709"/>
          <p:cNvGraphicFramePr/>
          <p:nvPr/>
        </p:nvGraphicFramePr>
        <p:xfrm>
          <a:off x="4158854" y="4724401"/>
          <a:ext cx="2768203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968500" imgH="838200" progId="Equation.DSMT4">
                  <p:embed/>
                </p:oleObj>
              </mc:Choice>
              <mc:Fallback>
                <p:oleObj r:id="rId26" imgW="1968500" imgH="8382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58854" y="4724401"/>
                        <a:ext cx="2768203" cy="1298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11" name="组合 114710"/>
          <p:cNvGrpSpPr/>
          <p:nvPr/>
        </p:nvGrpSpPr>
        <p:grpSpPr>
          <a:xfrm>
            <a:off x="1828800" y="2905126"/>
            <a:ext cx="1200150" cy="1000125"/>
            <a:chOff x="576" y="1830"/>
            <a:chExt cx="1008" cy="630"/>
          </a:xfrm>
        </p:grpSpPr>
        <p:sp>
          <p:nvSpPr>
            <p:cNvPr id="33845" name="直接连接符 114711"/>
            <p:cNvSpPr/>
            <p:nvPr/>
          </p:nvSpPr>
          <p:spPr>
            <a:xfrm>
              <a:off x="576" y="2220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46" name="直接连接符 114712"/>
            <p:cNvSpPr/>
            <p:nvPr/>
          </p:nvSpPr>
          <p:spPr>
            <a:xfrm flipV="1">
              <a:off x="1152" y="193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3847" name="对象 114713"/>
            <p:cNvGraphicFramePr/>
            <p:nvPr/>
          </p:nvGraphicFramePr>
          <p:xfrm>
            <a:off x="1444" y="2172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139700" imgH="139700" progId="Equation.3">
                    <p:embed/>
                  </p:oleObj>
                </mc:Choice>
                <mc:Fallback>
                  <p:oleObj r:id="rId28" imgW="139700" imgH="139700" progId="Equation.3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444" y="2172"/>
                          <a:ext cx="140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8" name="对象 114714"/>
            <p:cNvGraphicFramePr/>
            <p:nvPr/>
          </p:nvGraphicFramePr>
          <p:xfrm>
            <a:off x="1161" y="1830"/>
            <a:ext cx="21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215900" imgH="190500" progId="Equation.DSMT4">
                    <p:embed/>
                  </p:oleObj>
                </mc:Choice>
                <mc:Fallback>
                  <p:oleObj r:id="rId30" imgW="215900" imgH="190500" progId="Equation.DSMT4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161" y="1830"/>
                          <a:ext cx="217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49" name="直接连接符 114715"/>
            <p:cNvSpPr/>
            <p:nvPr/>
          </p:nvSpPr>
          <p:spPr>
            <a:xfrm flipH="1">
              <a:off x="768" y="2199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50" name="直接连接符 114716"/>
            <p:cNvSpPr/>
            <p:nvPr/>
          </p:nvSpPr>
          <p:spPr>
            <a:xfrm rot="5400000" flipH="1">
              <a:off x="768" y="2199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3851" name="对象 114717"/>
            <p:cNvGraphicFramePr/>
            <p:nvPr/>
          </p:nvGraphicFramePr>
          <p:xfrm>
            <a:off x="663" y="2220"/>
            <a:ext cx="255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254000" imgH="139700" progId="Equation.3">
                    <p:embed/>
                  </p:oleObj>
                </mc:Choice>
                <mc:Fallback>
                  <p:oleObj r:id="rId32" imgW="254000" imgH="139700" progId="Equation.3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663" y="2220"/>
                          <a:ext cx="255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52" name="椭圆 114718"/>
            <p:cNvSpPr/>
            <p:nvPr/>
          </p:nvSpPr>
          <p:spPr>
            <a:xfrm>
              <a:off x="1128" y="2199"/>
              <a:ext cx="48" cy="4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4720" name="组合 114719"/>
          <p:cNvGrpSpPr/>
          <p:nvPr/>
        </p:nvGrpSpPr>
        <p:grpSpPr>
          <a:xfrm>
            <a:off x="1828800" y="4029075"/>
            <a:ext cx="1649016" cy="1055688"/>
            <a:chOff x="576" y="2538"/>
            <a:chExt cx="1385" cy="665"/>
          </a:xfrm>
        </p:grpSpPr>
        <p:sp>
          <p:nvSpPr>
            <p:cNvPr id="33834" name="直接连接符 114720"/>
            <p:cNvSpPr/>
            <p:nvPr/>
          </p:nvSpPr>
          <p:spPr>
            <a:xfrm>
              <a:off x="576" y="3066"/>
              <a:ext cx="12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35" name="直接连接符 114721"/>
            <p:cNvSpPr/>
            <p:nvPr/>
          </p:nvSpPr>
          <p:spPr>
            <a:xfrm flipV="1">
              <a:off x="1169" y="2641"/>
              <a:ext cx="0" cy="4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3836" name="对象 114722"/>
            <p:cNvGraphicFramePr/>
            <p:nvPr/>
          </p:nvGraphicFramePr>
          <p:xfrm>
            <a:off x="1804" y="3066"/>
            <a:ext cx="157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152400" imgH="139700" progId="Equation.DSMT4">
                    <p:embed/>
                  </p:oleObj>
                </mc:Choice>
                <mc:Fallback>
                  <p:oleObj r:id="rId34" imgW="152400" imgH="139700" progId="Equation.DSMT4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1804" y="3066"/>
                          <a:ext cx="157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7" name="对象 114723"/>
            <p:cNvGraphicFramePr/>
            <p:nvPr/>
          </p:nvGraphicFramePr>
          <p:xfrm>
            <a:off x="1180" y="2538"/>
            <a:ext cx="42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6" imgW="507365" imgH="254000" progId="Equation.DSMT4">
                    <p:embed/>
                  </p:oleObj>
                </mc:Choice>
                <mc:Fallback>
                  <p:oleObj r:id="rId36" imgW="507365" imgH="254000" progId="Equation.DSMT4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1180" y="2538"/>
                          <a:ext cx="428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38" name="对象 114724"/>
            <p:cNvGraphicFramePr/>
            <p:nvPr/>
          </p:nvGraphicFramePr>
          <p:xfrm>
            <a:off x="1440" y="3066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8" imgW="139700" imgH="139700" progId="Equation.3">
                    <p:embed/>
                  </p:oleObj>
                </mc:Choice>
                <mc:Fallback>
                  <p:oleObj r:id="rId38" imgW="139700" imgH="139700" progId="Equation.3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1440" y="3066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9" name="任意多边形 114725"/>
            <p:cNvSpPr/>
            <p:nvPr/>
          </p:nvSpPr>
          <p:spPr>
            <a:xfrm flipH="1">
              <a:off x="1178" y="2827"/>
              <a:ext cx="543" cy="2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7" y="47"/>
                </a:cxn>
                <a:cxn ang="0">
                  <a:pos x="346" y="189"/>
                </a:cxn>
                <a:cxn ang="0">
                  <a:pos x="543" y="236"/>
                </a:cxn>
              </a:cxnLst>
              <a:rect l="0" t="0" r="0" b="0"/>
              <a:pathLst>
                <a:path w="528" h="240">
                  <a:moveTo>
                    <a:pt x="0" y="0"/>
                  </a:moveTo>
                  <a:cubicBezTo>
                    <a:pt x="68" y="8"/>
                    <a:pt x="136" y="16"/>
                    <a:pt x="192" y="48"/>
                  </a:cubicBezTo>
                  <a:cubicBezTo>
                    <a:pt x="248" y="80"/>
                    <a:pt x="280" y="160"/>
                    <a:pt x="336" y="192"/>
                  </a:cubicBezTo>
                  <a:cubicBezTo>
                    <a:pt x="392" y="224"/>
                    <a:pt x="460" y="232"/>
                    <a:pt x="528" y="24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直接连接符 114726"/>
            <p:cNvSpPr/>
            <p:nvPr/>
          </p:nvSpPr>
          <p:spPr>
            <a:xfrm>
              <a:off x="1178" y="2921"/>
              <a:ext cx="262" cy="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3841" name="直接连接符 114727"/>
            <p:cNvSpPr/>
            <p:nvPr/>
          </p:nvSpPr>
          <p:spPr>
            <a:xfrm>
              <a:off x="1488" y="2921"/>
              <a:ext cx="0" cy="1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3842" name="对象 114728"/>
            <p:cNvGraphicFramePr/>
            <p:nvPr/>
          </p:nvGraphicFramePr>
          <p:xfrm>
            <a:off x="1055" y="2720"/>
            <a:ext cx="93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0" imgW="88265" imgH="164465" progId="Equation.3">
                    <p:embed/>
                  </p:oleObj>
                </mc:Choice>
                <mc:Fallback>
                  <p:oleObj r:id="rId40" imgW="88265" imgH="164465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1055" y="2720"/>
                          <a:ext cx="93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43" name="对象 114729"/>
            <p:cNvGraphicFramePr/>
            <p:nvPr/>
          </p:nvGraphicFramePr>
          <p:xfrm>
            <a:off x="882" y="2874"/>
            <a:ext cx="345" cy="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2" imgW="393065" imgH="177800" progId="Equation.3">
                    <p:embed/>
                  </p:oleObj>
                </mc:Choice>
                <mc:Fallback>
                  <p:oleObj r:id="rId42" imgW="393065" imgH="177800" progId="Equation.3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882" y="2874"/>
                          <a:ext cx="345" cy="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44" name="直接连接符 114730"/>
            <p:cNvSpPr/>
            <p:nvPr/>
          </p:nvSpPr>
          <p:spPr>
            <a:xfrm>
              <a:off x="1179" y="2814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114732" name="文本框 114731"/>
          <p:cNvSpPr txBox="1"/>
          <p:nvPr/>
        </p:nvSpPr>
        <p:spPr>
          <a:xfrm>
            <a:off x="3614738" y="6021389"/>
            <a:ext cx="4514850" cy="83099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由其幅频响应曲线可见，是一阶高通滤波器。</a:t>
            </a:r>
          </a:p>
        </p:txBody>
      </p:sp>
      <p:grpSp>
        <p:nvGrpSpPr>
          <p:cNvPr id="114733" name="组合 114732"/>
          <p:cNvGrpSpPr/>
          <p:nvPr/>
        </p:nvGrpSpPr>
        <p:grpSpPr>
          <a:xfrm>
            <a:off x="1610916" y="1700214"/>
            <a:ext cx="2275284" cy="1076325"/>
            <a:chOff x="393" y="1071"/>
            <a:chExt cx="1911" cy="678"/>
          </a:xfrm>
        </p:grpSpPr>
        <p:sp>
          <p:nvSpPr>
            <p:cNvPr id="33810" name="直接连接符 114733"/>
            <p:cNvSpPr/>
            <p:nvPr/>
          </p:nvSpPr>
          <p:spPr>
            <a:xfrm>
              <a:off x="777" y="1269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1" name="直接连接符 114734"/>
            <p:cNvSpPr/>
            <p:nvPr/>
          </p:nvSpPr>
          <p:spPr>
            <a:xfrm flipV="1">
              <a:off x="1152" y="1264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2" name="直接连接符 114735"/>
            <p:cNvSpPr/>
            <p:nvPr/>
          </p:nvSpPr>
          <p:spPr>
            <a:xfrm flipH="1">
              <a:off x="1584" y="1257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3" name="直接连接符 114736"/>
            <p:cNvSpPr/>
            <p:nvPr/>
          </p:nvSpPr>
          <p:spPr>
            <a:xfrm>
              <a:off x="1584" y="158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4" name="直接连接符 114737"/>
            <p:cNvSpPr/>
            <p:nvPr/>
          </p:nvSpPr>
          <p:spPr>
            <a:xfrm flipH="1">
              <a:off x="777" y="1722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5" name="椭圆 114738"/>
            <p:cNvSpPr/>
            <p:nvPr/>
          </p:nvSpPr>
          <p:spPr>
            <a:xfrm>
              <a:off x="729" y="1248"/>
              <a:ext cx="48" cy="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3816" name="椭圆 114739"/>
            <p:cNvSpPr/>
            <p:nvPr/>
          </p:nvSpPr>
          <p:spPr>
            <a:xfrm>
              <a:off x="729" y="1701"/>
              <a:ext cx="48" cy="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3817" name="椭圆 114740"/>
            <p:cNvSpPr/>
            <p:nvPr/>
          </p:nvSpPr>
          <p:spPr>
            <a:xfrm>
              <a:off x="1785" y="1234"/>
              <a:ext cx="48" cy="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3818" name="椭圆 114741"/>
            <p:cNvSpPr/>
            <p:nvPr/>
          </p:nvSpPr>
          <p:spPr>
            <a:xfrm>
              <a:off x="1785" y="1695"/>
              <a:ext cx="48" cy="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3819" name="直接连接符 114742"/>
            <p:cNvSpPr/>
            <p:nvPr/>
          </p:nvSpPr>
          <p:spPr>
            <a:xfrm>
              <a:off x="537" y="1269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0" name="直接连接符 114743"/>
            <p:cNvSpPr/>
            <p:nvPr/>
          </p:nvSpPr>
          <p:spPr>
            <a:xfrm>
              <a:off x="537" y="1701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1" name="直接连接符 114744"/>
            <p:cNvSpPr/>
            <p:nvPr/>
          </p:nvSpPr>
          <p:spPr>
            <a:xfrm rot="5400000">
              <a:off x="537" y="1269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3822" name="对象 114745"/>
            <p:cNvGraphicFramePr/>
            <p:nvPr/>
          </p:nvGraphicFramePr>
          <p:xfrm>
            <a:off x="393" y="1317"/>
            <a:ext cx="48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4" imgW="317500" imgH="228600" progId="Equation.3">
                    <p:embed/>
                  </p:oleObj>
                </mc:Choice>
                <mc:Fallback>
                  <p:oleObj r:id="rId44" imgW="317500" imgH="228600" progId="Equation.3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393" y="1317"/>
                          <a:ext cx="480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3" name="直接连接符 114746"/>
            <p:cNvSpPr/>
            <p:nvPr/>
          </p:nvSpPr>
          <p:spPr>
            <a:xfrm>
              <a:off x="1881" y="1269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4" name="直接连接符 114747"/>
            <p:cNvSpPr/>
            <p:nvPr/>
          </p:nvSpPr>
          <p:spPr>
            <a:xfrm>
              <a:off x="1881" y="1701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5" name="直接连接符 114748"/>
            <p:cNvSpPr/>
            <p:nvPr/>
          </p:nvSpPr>
          <p:spPr>
            <a:xfrm rot="5400000">
              <a:off x="1881" y="1269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3826" name="对象 114749"/>
            <p:cNvGraphicFramePr/>
            <p:nvPr/>
          </p:nvGraphicFramePr>
          <p:xfrm>
            <a:off x="1785" y="1317"/>
            <a:ext cx="51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6" imgW="342900" imgH="228600" progId="Equation.3">
                    <p:embed/>
                  </p:oleObj>
                </mc:Choice>
                <mc:Fallback>
                  <p:oleObj r:id="rId46" imgW="342900" imgH="228600" progId="Equation.3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1785" y="1317"/>
                          <a:ext cx="519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7" name="对象 114750"/>
            <p:cNvGraphicFramePr/>
            <p:nvPr/>
          </p:nvGraphicFramePr>
          <p:xfrm>
            <a:off x="1392" y="1392"/>
            <a:ext cx="137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8" imgW="152400" imgH="165100" progId="Equation.3">
                    <p:embed/>
                  </p:oleObj>
                </mc:Choice>
                <mc:Fallback>
                  <p:oleObj r:id="rId48" imgW="152400" imgH="165100" progId="Equation.3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1392" y="1392"/>
                          <a:ext cx="137" cy="1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28" name="对象 114751"/>
            <p:cNvGraphicFramePr/>
            <p:nvPr/>
          </p:nvGraphicFramePr>
          <p:xfrm>
            <a:off x="1036" y="1071"/>
            <a:ext cx="13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0" imgW="152400" imgH="177800" progId="Equation.3">
                    <p:embed/>
                  </p:oleObj>
                </mc:Choice>
                <mc:Fallback>
                  <p:oleObj r:id="rId50" imgW="152400" imgH="177800" progId="Equation.3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1036" y="1071"/>
                          <a:ext cx="13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29" name="矩形 114752"/>
            <p:cNvSpPr/>
            <p:nvPr/>
          </p:nvSpPr>
          <p:spPr>
            <a:xfrm>
              <a:off x="1536" y="1392"/>
              <a:ext cx="96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3830" name="直接连接符 114753"/>
            <p:cNvSpPr/>
            <p:nvPr/>
          </p:nvSpPr>
          <p:spPr>
            <a:xfrm>
              <a:off x="1056" y="120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1" name="直接连接符 114754"/>
            <p:cNvSpPr/>
            <p:nvPr/>
          </p:nvSpPr>
          <p:spPr>
            <a:xfrm>
              <a:off x="1152" y="120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2" name="椭圆 114755"/>
            <p:cNvSpPr/>
            <p:nvPr/>
          </p:nvSpPr>
          <p:spPr>
            <a:xfrm>
              <a:off x="1558" y="1233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3833" name="椭圆 114756"/>
            <p:cNvSpPr/>
            <p:nvPr/>
          </p:nvSpPr>
          <p:spPr>
            <a:xfrm>
              <a:off x="1558" y="170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4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  <p:bldP spid="11473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矩形 100372"/>
          <p:cNvSpPr/>
          <p:nvPr/>
        </p:nvSpPr>
        <p:spPr>
          <a:xfrm>
            <a:off x="1447800" y="1185118"/>
            <a:ext cx="6096000" cy="533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/>
            <a:endParaRPr lang="zh-CN" altLang="zh-CN" sz="3600" b="1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0375" name="矩形 100374"/>
          <p:cNvSpPr/>
          <p:nvPr/>
        </p:nvSpPr>
        <p:spPr>
          <a:xfrm>
            <a:off x="304800" y="1267668"/>
            <a:ext cx="570220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象函数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F(s)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的有理分式，可写为 </a:t>
            </a:r>
          </a:p>
        </p:txBody>
      </p:sp>
      <p:graphicFrame>
        <p:nvGraphicFramePr>
          <p:cNvPr id="100376" name="对象 100375"/>
          <p:cNvGraphicFramePr/>
          <p:nvPr/>
        </p:nvGraphicFramePr>
        <p:xfrm>
          <a:off x="1808163" y="1855043"/>
          <a:ext cx="51466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83105" imgH="386080" progId="Equation.3">
                  <p:embed/>
                </p:oleObj>
              </mc:Choice>
              <mc:Fallback>
                <p:oleObj r:id="rId2" imgW="1983105" imgH="386080" progId="Equation.3">
                  <p:embed/>
                  <p:pic>
                    <p:nvPicPr>
                      <p:cNvPr id="0" name="图片 2127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08163" y="1855043"/>
                        <a:ext cx="5146675" cy="1001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9" name="矩形 100378"/>
          <p:cNvSpPr/>
          <p:nvPr/>
        </p:nvSpPr>
        <p:spPr>
          <a:xfrm>
            <a:off x="381000" y="2921843"/>
            <a:ext cx="8229600" cy="523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800" b="1" dirty="0" err="1">
                <a:solidFill>
                  <a:srgbClr val="3333CC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800" b="1" dirty="0" err="1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≥</a:t>
            </a:r>
            <a:r>
              <a:rPr lang="en-US" altLang="zh-CN" sz="2800" b="1" dirty="0" err="1">
                <a:solidFill>
                  <a:srgbClr val="3333CC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则为假分式，则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F(s)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</a:rPr>
              <a:t>可分解为：</a:t>
            </a:r>
          </a:p>
        </p:txBody>
      </p:sp>
      <p:graphicFrame>
        <p:nvGraphicFramePr>
          <p:cNvPr id="100380" name="对象 100379"/>
          <p:cNvGraphicFramePr/>
          <p:nvPr/>
        </p:nvGraphicFramePr>
        <p:xfrm>
          <a:off x="2290763" y="3501008"/>
          <a:ext cx="30464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82040" imgH="367030" progId="Equation.3">
                  <p:embed/>
                </p:oleObj>
              </mc:Choice>
              <mc:Fallback>
                <p:oleObj r:id="rId4" imgW="1082040" imgH="367030" progId="Equation.3">
                  <p:embed/>
                  <p:pic>
                    <p:nvPicPr>
                      <p:cNvPr id="0" name="图片 2128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90763" y="3501008"/>
                        <a:ext cx="3046412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对象 100381"/>
          <p:cNvGraphicFramePr/>
          <p:nvPr/>
        </p:nvGraphicFramePr>
        <p:xfrm>
          <a:off x="1106488" y="4509120"/>
          <a:ext cx="31496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58265" imgH="381000" progId="Equation.DSMT4">
                  <p:embed/>
                </p:oleObj>
              </mc:Choice>
              <mc:Fallback>
                <p:oleObj r:id="rId6" imgW="1358265" imgH="381000" progId="Equation.DSMT4">
                  <p:embed/>
                  <p:pic>
                    <p:nvPicPr>
                      <p:cNvPr id="0" name="图片 212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06488" y="4509120"/>
                        <a:ext cx="3149600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8" name="对象 100382"/>
          <p:cNvGraphicFramePr/>
          <p:nvPr/>
        </p:nvGraphicFramePr>
        <p:xfrm>
          <a:off x="4302125" y="4553570"/>
          <a:ext cx="247491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78865" imgH="355600" progId="Equation.DSMT4">
                  <p:embed/>
                </p:oleObj>
              </mc:Choice>
              <mc:Fallback>
                <p:oleObj r:id="rId8" imgW="1078865" imgH="355600" progId="Equation.DSMT4">
                  <p:embed/>
                  <p:pic>
                    <p:nvPicPr>
                      <p:cNvPr id="0" name="图片 213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02125" y="4553570"/>
                        <a:ext cx="2474913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直接连接符 100383"/>
          <p:cNvSpPr/>
          <p:nvPr/>
        </p:nvSpPr>
        <p:spPr>
          <a:xfrm flipV="1">
            <a:off x="4302125" y="5137770"/>
            <a:ext cx="404813" cy="765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92170" name="直接连接符 100384"/>
          <p:cNvSpPr/>
          <p:nvPr/>
        </p:nvSpPr>
        <p:spPr>
          <a:xfrm flipH="1" flipV="1">
            <a:off x="5246688" y="5137770"/>
            <a:ext cx="90487" cy="811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graphicFrame>
        <p:nvGraphicFramePr>
          <p:cNvPr id="92171" name="对象 100385"/>
          <p:cNvGraphicFramePr/>
          <p:nvPr/>
        </p:nvGraphicFramePr>
        <p:xfrm>
          <a:off x="3806825" y="5993433"/>
          <a:ext cx="8921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55600" imgH="190500" progId="Equation.DSMT4">
                  <p:embed/>
                </p:oleObj>
              </mc:Choice>
              <mc:Fallback>
                <p:oleObj r:id="rId10" imgW="355600" imgH="190500" progId="Equation.DSMT4">
                  <p:embed/>
                  <p:pic>
                    <p:nvPicPr>
                      <p:cNvPr id="0" name="图片 213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06825" y="5993433"/>
                        <a:ext cx="892175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2" name="对象 100386"/>
          <p:cNvGraphicFramePr/>
          <p:nvPr/>
        </p:nvGraphicFramePr>
        <p:xfrm>
          <a:off x="4932363" y="5993433"/>
          <a:ext cx="803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05765" imgH="190500" progId="Equation.DSMT4">
                  <p:embed/>
                </p:oleObj>
              </mc:Choice>
              <mc:Fallback>
                <p:oleObj r:id="rId12" imgW="405765" imgH="190500" progId="Equation.DSMT4">
                  <p:embed/>
                  <p:pic>
                    <p:nvPicPr>
                      <p:cNvPr id="0" name="图片 213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932363" y="5993433"/>
                        <a:ext cx="80327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3"/>
          <p:cNvSpPr txBox="1"/>
          <p:nvPr/>
        </p:nvSpPr>
        <p:spPr>
          <a:xfrm>
            <a:off x="674688" y="319481"/>
            <a:ext cx="8064500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zh-CN" altLang="en-US" sz="3600" spc="20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</a:rPr>
              <a:t>部分分式法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-36512" y="1065606"/>
            <a:ext cx="91884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508104" y="4581128"/>
            <a:ext cx="2630036" cy="1583427"/>
            <a:chOff x="5508104" y="4581128"/>
            <a:chExt cx="2630036" cy="1583427"/>
          </a:xfrm>
        </p:grpSpPr>
        <p:sp>
          <p:nvSpPr>
            <p:cNvPr id="2" name="圆角矩形 1"/>
            <p:cNvSpPr/>
            <p:nvPr/>
          </p:nvSpPr>
          <p:spPr>
            <a:xfrm>
              <a:off x="5508104" y="4581128"/>
              <a:ext cx="1296144" cy="792088"/>
            </a:xfrm>
            <a:prstGeom prst="roundRect">
              <a:avLst/>
            </a:prstGeom>
            <a:solidFill>
              <a:schemeClr val="accent1">
                <a:alpha val="3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804248" y="5373216"/>
              <a:ext cx="1333892" cy="791339"/>
              <a:chOff x="6804248" y="5373216"/>
              <a:chExt cx="1333892" cy="791339"/>
            </a:xfrm>
          </p:grpSpPr>
          <p:sp>
            <p:nvSpPr>
              <p:cNvPr id="92173" name="矩形 100387"/>
              <p:cNvSpPr/>
              <p:nvPr/>
            </p:nvSpPr>
            <p:spPr>
              <a:xfrm>
                <a:off x="6876256" y="5641335"/>
                <a:ext cx="1261884" cy="523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真分式</a:t>
                </a:r>
              </a:p>
            </p:txBody>
          </p:sp>
          <p:cxnSp>
            <p:nvCxnSpPr>
              <p:cNvPr id="4" name="直接箭头连接符 3"/>
              <p:cNvCxnSpPr>
                <a:stCxn id="92173" idx="0"/>
              </p:cNvCxnSpPr>
              <p:nvPr/>
            </p:nvCxnSpPr>
            <p:spPr>
              <a:xfrm flipH="1" flipV="1">
                <a:off x="6804248" y="5373216"/>
                <a:ext cx="702950" cy="2681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38" name="组合 116737"/>
          <p:cNvGrpSpPr/>
          <p:nvPr/>
        </p:nvGrpSpPr>
        <p:grpSpPr>
          <a:xfrm>
            <a:off x="5657850" y="2886075"/>
            <a:ext cx="1649016" cy="1055688"/>
            <a:chOff x="3792" y="1818"/>
            <a:chExt cx="1385" cy="665"/>
          </a:xfrm>
        </p:grpSpPr>
        <p:sp>
          <p:nvSpPr>
            <p:cNvPr id="35910" name="直接连接符 116738"/>
            <p:cNvSpPr/>
            <p:nvPr/>
          </p:nvSpPr>
          <p:spPr>
            <a:xfrm>
              <a:off x="3792" y="2346"/>
              <a:ext cx="12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911" name="直接连接符 116739"/>
            <p:cNvSpPr/>
            <p:nvPr/>
          </p:nvSpPr>
          <p:spPr>
            <a:xfrm flipV="1">
              <a:off x="4385" y="1921"/>
              <a:ext cx="0" cy="4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5912" name="对象 116740"/>
            <p:cNvGraphicFramePr/>
            <p:nvPr/>
          </p:nvGraphicFramePr>
          <p:xfrm>
            <a:off x="5020" y="2346"/>
            <a:ext cx="157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2400" imgH="139700" progId="Equation.DSMT4">
                    <p:embed/>
                  </p:oleObj>
                </mc:Choice>
                <mc:Fallback>
                  <p:oleObj r:id="rId2" imgW="152400" imgH="139700" progId="Equation.DSMT4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020" y="2346"/>
                          <a:ext cx="157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13" name="对象 116741"/>
            <p:cNvGraphicFramePr/>
            <p:nvPr/>
          </p:nvGraphicFramePr>
          <p:xfrm>
            <a:off x="4396" y="1818"/>
            <a:ext cx="42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507365" imgH="254000" progId="Equation.DSMT4">
                    <p:embed/>
                  </p:oleObj>
                </mc:Choice>
                <mc:Fallback>
                  <p:oleObj r:id="rId4" imgW="507365" imgH="254000" progId="Equation.DSMT4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96" y="1818"/>
                          <a:ext cx="427" cy="2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43" name="组合 116742"/>
          <p:cNvGrpSpPr/>
          <p:nvPr/>
        </p:nvGrpSpPr>
        <p:grpSpPr>
          <a:xfrm>
            <a:off x="6022181" y="3429000"/>
            <a:ext cx="758429" cy="522288"/>
            <a:chOff x="4098" y="2874"/>
            <a:chExt cx="637" cy="329"/>
          </a:xfrm>
        </p:grpSpPr>
        <p:graphicFrame>
          <p:nvGraphicFramePr>
            <p:cNvPr id="35906" name="对象 116743"/>
            <p:cNvGraphicFramePr/>
            <p:nvPr/>
          </p:nvGraphicFramePr>
          <p:xfrm>
            <a:off x="4591" y="3066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39700" imgH="139700" progId="Equation.3">
                    <p:embed/>
                  </p:oleObj>
                </mc:Choice>
                <mc:Fallback>
                  <p:oleObj r:id="rId6" imgW="139700" imgH="139700" progId="Equation.3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91" y="3066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07" name="直接连接符 116744"/>
            <p:cNvSpPr/>
            <p:nvPr/>
          </p:nvSpPr>
          <p:spPr>
            <a:xfrm>
              <a:off x="4394" y="2921"/>
              <a:ext cx="24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5908" name="直接连接符 116745"/>
            <p:cNvSpPr/>
            <p:nvPr/>
          </p:nvSpPr>
          <p:spPr>
            <a:xfrm>
              <a:off x="4641" y="2921"/>
              <a:ext cx="0" cy="14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5909" name="对象 116746"/>
            <p:cNvGraphicFramePr/>
            <p:nvPr/>
          </p:nvGraphicFramePr>
          <p:xfrm>
            <a:off x="4098" y="2874"/>
            <a:ext cx="345" cy="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93065" imgH="177800" progId="Equation.3">
                    <p:embed/>
                  </p:oleObj>
                </mc:Choice>
                <mc:Fallback>
                  <p:oleObj r:id="rId8" imgW="393065" imgH="177800" progId="Equation.3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098" y="2874"/>
                          <a:ext cx="345" cy="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48" name="组合 116747"/>
          <p:cNvGrpSpPr/>
          <p:nvPr/>
        </p:nvGrpSpPr>
        <p:grpSpPr>
          <a:xfrm>
            <a:off x="5657851" y="4095750"/>
            <a:ext cx="1602581" cy="1314450"/>
            <a:chOff x="3792" y="3300"/>
            <a:chExt cx="1346" cy="828"/>
          </a:xfrm>
        </p:grpSpPr>
        <p:sp>
          <p:nvSpPr>
            <p:cNvPr id="35902" name="直接连接符 116748"/>
            <p:cNvSpPr/>
            <p:nvPr/>
          </p:nvSpPr>
          <p:spPr>
            <a:xfrm>
              <a:off x="3792" y="3776"/>
              <a:ext cx="1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903" name="直接连接符 116749"/>
            <p:cNvSpPr/>
            <p:nvPr/>
          </p:nvSpPr>
          <p:spPr>
            <a:xfrm flipV="1">
              <a:off x="4368" y="3408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5904" name="对象 116750"/>
            <p:cNvGraphicFramePr/>
            <p:nvPr/>
          </p:nvGraphicFramePr>
          <p:xfrm>
            <a:off x="4986" y="3777"/>
            <a:ext cx="152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52400" imgH="139700" progId="Equation.DSMT4">
                    <p:embed/>
                  </p:oleObj>
                </mc:Choice>
                <mc:Fallback>
                  <p:oleObj r:id="rId10" imgW="152400" imgH="139700" progId="Equation.DSMT4">
                    <p:embed/>
                    <p:pic>
                      <p:nvPicPr>
                        <p:cNvPr id="0" name="图片 324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986" y="3777"/>
                          <a:ext cx="152" cy="1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05" name="对象 116751"/>
            <p:cNvGraphicFramePr/>
            <p:nvPr/>
          </p:nvGraphicFramePr>
          <p:xfrm>
            <a:off x="4422" y="3300"/>
            <a:ext cx="32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342900" imgH="203200" progId="Equation.DSMT4">
                    <p:embed/>
                  </p:oleObj>
                </mc:Choice>
                <mc:Fallback>
                  <p:oleObj r:id="rId12" imgW="342900" imgH="203200" progId="Equation.DSMT4">
                    <p:embed/>
                    <p:pic>
                      <p:nvPicPr>
                        <p:cNvPr id="0" name="图片 324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422" y="3300"/>
                          <a:ext cx="324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53" name="组合 116752"/>
          <p:cNvGrpSpPr/>
          <p:nvPr/>
        </p:nvGrpSpPr>
        <p:grpSpPr>
          <a:xfrm>
            <a:off x="6191250" y="4267201"/>
            <a:ext cx="838200" cy="519113"/>
            <a:chOff x="4240" y="2688"/>
            <a:chExt cx="704" cy="327"/>
          </a:xfrm>
        </p:grpSpPr>
        <p:graphicFrame>
          <p:nvGraphicFramePr>
            <p:cNvPr id="35899" name="对象 116753"/>
            <p:cNvGraphicFramePr/>
            <p:nvPr/>
          </p:nvGraphicFramePr>
          <p:xfrm>
            <a:off x="4240" y="2688"/>
            <a:ext cx="128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27000" imgH="227965" progId="Equation.3">
                    <p:embed/>
                  </p:oleObj>
                </mc:Choice>
                <mc:Fallback>
                  <p:oleObj r:id="rId14" imgW="127000" imgH="227965" progId="Equation.3">
                    <p:embed/>
                    <p:pic>
                      <p:nvPicPr>
                        <p:cNvPr id="0" name="图片 324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240" y="2688"/>
                          <a:ext cx="128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00" name="直接连接符 116754"/>
            <p:cNvSpPr/>
            <p:nvPr/>
          </p:nvSpPr>
          <p:spPr>
            <a:xfrm>
              <a:off x="4368" y="278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5901" name="任意多边形 116755"/>
            <p:cNvSpPr/>
            <p:nvPr/>
          </p:nvSpPr>
          <p:spPr>
            <a:xfrm>
              <a:off x="4368" y="2775"/>
              <a:ext cx="528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144"/>
                </a:cxn>
                <a:cxn ang="0">
                  <a:pos x="528" y="240"/>
                </a:cxn>
              </a:cxnLst>
              <a:rect l="0" t="0" r="0" b="0"/>
              <a:pathLst>
                <a:path w="528" h="240">
                  <a:moveTo>
                    <a:pt x="0" y="0"/>
                  </a:moveTo>
                  <a:cubicBezTo>
                    <a:pt x="52" y="52"/>
                    <a:pt x="104" y="104"/>
                    <a:pt x="192" y="144"/>
                  </a:cubicBezTo>
                  <a:cubicBezTo>
                    <a:pt x="280" y="184"/>
                    <a:pt x="404" y="212"/>
                    <a:pt x="528" y="24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757" name="组合 116756"/>
          <p:cNvGrpSpPr/>
          <p:nvPr/>
        </p:nvGrpSpPr>
        <p:grpSpPr>
          <a:xfrm>
            <a:off x="6343650" y="4648200"/>
            <a:ext cx="400050" cy="457200"/>
            <a:chOff x="4368" y="2928"/>
            <a:chExt cx="336" cy="288"/>
          </a:xfrm>
        </p:grpSpPr>
        <p:graphicFrame>
          <p:nvGraphicFramePr>
            <p:cNvPr id="35896" name="对象 116757"/>
            <p:cNvGraphicFramePr/>
            <p:nvPr/>
          </p:nvGraphicFramePr>
          <p:xfrm>
            <a:off x="4564" y="3076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39700" imgH="139700" progId="Equation.3">
                    <p:embed/>
                  </p:oleObj>
                </mc:Choice>
                <mc:Fallback>
                  <p:oleObj r:id="rId16" imgW="139700" imgH="139700" progId="Equation.3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564" y="3076"/>
                          <a:ext cx="140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7" name="直接连接符 116758"/>
            <p:cNvSpPr/>
            <p:nvPr/>
          </p:nvSpPr>
          <p:spPr>
            <a:xfrm>
              <a:off x="4368" y="292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5898" name="直接连接符 116759"/>
            <p:cNvSpPr/>
            <p:nvPr/>
          </p:nvSpPr>
          <p:spPr>
            <a:xfrm flipV="1">
              <a:off x="4608" y="2928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116761" name="文本框 116760"/>
          <p:cNvSpPr txBox="1"/>
          <p:nvPr/>
        </p:nvSpPr>
        <p:spPr>
          <a:xfrm>
            <a:off x="815829" y="614998"/>
            <a:ext cx="417195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其零极图如下：</a:t>
            </a:r>
          </a:p>
        </p:txBody>
      </p:sp>
      <p:sp>
        <p:nvSpPr>
          <p:cNvPr id="116762" name="文本框 116761"/>
          <p:cNvSpPr txBox="1"/>
          <p:nvPr/>
        </p:nvSpPr>
        <p:spPr>
          <a:xfrm>
            <a:off x="1143000" y="1387475"/>
            <a:ext cx="4171950" cy="132343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⑴ 当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w=0，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极点矢量指向原点，其模长为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α；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零点矢量长度为0，相角等于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π/2；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于是|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H(jw)|=0,φ(w)=π/2。</a:t>
            </a:r>
          </a:p>
        </p:txBody>
      </p:sp>
      <p:sp>
        <p:nvSpPr>
          <p:cNvPr id="116763" name="直接连接符 116762"/>
          <p:cNvSpPr/>
          <p:nvPr/>
        </p:nvSpPr>
        <p:spPr>
          <a:xfrm>
            <a:off x="5943600" y="2514600"/>
            <a:ext cx="40005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6764" name="文本框 116763"/>
          <p:cNvSpPr txBox="1"/>
          <p:nvPr/>
        </p:nvSpPr>
        <p:spPr>
          <a:xfrm>
            <a:off x="1143000" y="2743200"/>
            <a:ext cx="4171950" cy="163121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⑵ 当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w↑，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极点矢量模↑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相角↑；零点矢量的模↑，且增加的速率比极点的快，相角不变；|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H(jw)| 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↑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,φ(w) ↓ =（π/2）-arctg(w/α) 。</a:t>
            </a:r>
          </a:p>
        </p:txBody>
      </p:sp>
      <p:sp>
        <p:nvSpPr>
          <p:cNvPr id="116765" name="直接连接符 116764"/>
          <p:cNvSpPr/>
          <p:nvPr/>
        </p:nvSpPr>
        <p:spPr>
          <a:xfrm flipV="1">
            <a:off x="5943600" y="2209800"/>
            <a:ext cx="40005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6766" name="文本框 116765"/>
          <p:cNvSpPr txBox="1"/>
          <p:nvPr/>
        </p:nvSpPr>
        <p:spPr>
          <a:xfrm>
            <a:off x="1143000" y="4435475"/>
            <a:ext cx="4171950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⑶ 当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w=α，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|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H(jw)|≈0.707,φ(w)=(π/4)。</a:t>
            </a:r>
          </a:p>
        </p:txBody>
      </p:sp>
      <p:sp>
        <p:nvSpPr>
          <p:cNvPr id="116767" name="直接连接符 116766"/>
          <p:cNvSpPr/>
          <p:nvPr/>
        </p:nvSpPr>
        <p:spPr>
          <a:xfrm flipV="1">
            <a:off x="5886450" y="1981200"/>
            <a:ext cx="45720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6768" name="文本框 116767"/>
          <p:cNvSpPr txBox="1"/>
          <p:nvPr/>
        </p:nvSpPr>
        <p:spPr>
          <a:xfrm>
            <a:off x="1143000" y="5516564"/>
            <a:ext cx="520065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⑷ 当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w→∞，</a:t>
            </a:r>
            <a:r>
              <a:rPr lang="zh-CN" altLang="en-US" sz="2000" b="1" dirty="0">
                <a:latin typeface="楷体_GB2312" pitchFamily="49" charset="-122"/>
                <a:ea typeface="楷体_GB2312" pitchFamily="49" charset="-122"/>
              </a:rPr>
              <a:t>零点矢量与极点矢量均垂直与实轴指向无穷远，|</a:t>
            </a: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H(jw)|→1,φ(w) → 0。</a:t>
            </a:r>
          </a:p>
        </p:txBody>
      </p:sp>
      <p:sp>
        <p:nvSpPr>
          <p:cNvPr id="116769" name="直接连接符 116768"/>
          <p:cNvSpPr/>
          <p:nvPr/>
        </p:nvSpPr>
        <p:spPr>
          <a:xfrm flipV="1">
            <a:off x="5918597" y="1828800"/>
            <a:ext cx="0" cy="68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16770" name="组合 116769"/>
          <p:cNvGrpSpPr/>
          <p:nvPr/>
        </p:nvGrpSpPr>
        <p:grpSpPr>
          <a:xfrm>
            <a:off x="6228160" y="3124200"/>
            <a:ext cx="858440" cy="609600"/>
            <a:chOff x="4271" y="3744"/>
            <a:chExt cx="721" cy="384"/>
          </a:xfrm>
        </p:grpSpPr>
        <p:graphicFrame>
          <p:nvGraphicFramePr>
            <p:cNvPr id="35893" name="对象 116770"/>
            <p:cNvGraphicFramePr/>
            <p:nvPr/>
          </p:nvGraphicFramePr>
          <p:xfrm>
            <a:off x="4271" y="3744"/>
            <a:ext cx="93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88265" imgH="164465" progId="Equation.3">
                    <p:embed/>
                  </p:oleObj>
                </mc:Choice>
                <mc:Fallback>
                  <p:oleObj r:id="rId18" imgW="88265" imgH="164465" progId="Equation.3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271" y="3744"/>
                          <a:ext cx="93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4" name="直接连接符 116771"/>
            <p:cNvSpPr/>
            <p:nvPr/>
          </p:nvSpPr>
          <p:spPr>
            <a:xfrm>
              <a:off x="4368" y="3840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5895" name="任意多边形 116772"/>
            <p:cNvSpPr/>
            <p:nvPr/>
          </p:nvSpPr>
          <p:spPr>
            <a:xfrm>
              <a:off x="4368" y="3840"/>
              <a:ext cx="624" cy="288"/>
            </a:xfrm>
            <a:custGeom>
              <a:avLst/>
              <a:gdLst/>
              <a:ahLst/>
              <a:cxnLst>
                <a:cxn ang="0">
                  <a:pos x="0" y="288"/>
                </a:cxn>
                <a:cxn ang="0">
                  <a:pos x="192" y="240"/>
                </a:cxn>
                <a:cxn ang="0">
                  <a:pos x="288" y="144"/>
                </a:cxn>
                <a:cxn ang="0">
                  <a:pos x="384" y="48"/>
                </a:cxn>
                <a:cxn ang="0">
                  <a:pos x="624" y="0"/>
                </a:cxn>
              </a:cxnLst>
              <a:rect l="0" t="0" r="0" b="0"/>
              <a:pathLst>
                <a:path w="624" h="288">
                  <a:moveTo>
                    <a:pt x="0" y="288"/>
                  </a:moveTo>
                  <a:cubicBezTo>
                    <a:pt x="72" y="276"/>
                    <a:pt x="144" y="264"/>
                    <a:pt x="192" y="240"/>
                  </a:cubicBezTo>
                  <a:cubicBezTo>
                    <a:pt x="240" y="216"/>
                    <a:pt x="256" y="176"/>
                    <a:pt x="288" y="144"/>
                  </a:cubicBezTo>
                  <a:cubicBezTo>
                    <a:pt x="320" y="112"/>
                    <a:pt x="328" y="72"/>
                    <a:pt x="384" y="48"/>
                  </a:cubicBezTo>
                  <a:cubicBezTo>
                    <a:pt x="440" y="24"/>
                    <a:pt x="532" y="12"/>
                    <a:pt x="624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74" name="直接连接符 116773"/>
          <p:cNvSpPr/>
          <p:nvPr/>
        </p:nvSpPr>
        <p:spPr>
          <a:xfrm flipV="1">
            <a:off x="6343650" y="2209800"/>
            <a:ext cx="0" cy="304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6775" name="直接连接符 116774"/>
          <p:cNvSpPr/>
          <p:nvPr/>
        </p:nvSpPr>
        <p:spPr>
          <a:xfrm flipV="1">
            <a:off x="6343650" y="1981200"/>
            <a:ext cx="0" cy="533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16776" name="组合 116775"/>
          <p:cNvGrpSpPr/>
          <p:nvPr/>
        </p:nvGrpSpPr>
        <p:grpSpPr>
          <a:xfrm>
            <a:off x="5651897" y="1566864"/>
            <a:ext cx="1200150" cy="1228725"/>
            <a:chOff x="3792" y="3402"/>
            <a:chExt cx="1008" cy="774"/>
          </a:xfrm>
        </p:grpSpPr>
        <p:sp>
          <p:nvSpPr>
            <p:cNvPr id="35885" name="直接连接符 116776"/>
            <p:cNvSpPr/>
            <p:nvPr/>
          </p:nvSpPr>
          <p:spPr>
            <a:xfrm>
              <a:off x="3792" y="4024"/>
              <a:ext cx="8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86" name="直接连接符 116777"/>
            <p:cNvSpPr/>
            <p:nvPr/>
          </p:nvSpPr>
          <p:spPr>
            <a:xfrm flipV="1">
              <a:off x="4368" y="3492"/>
              <a:ext cx="0" cy="6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5887" name="对象 116778"/>
            <p:cNvGraphicFramePr/>
            <p:nvPr/>
          </p:nvGraphicFramePr>
          <p:xfrm>
            <a:off x="4660" y="3976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139700" imgH="139700" progId="Equation.3">
                    <p:embed/>
                  </p:oleObj>
                </mc:Choice>
                <mc:Fallback>
                  <p:oleObj r:id="rId20" imgW="139700" imgH="139700" progId="Equation.3">
                    <p:embed/>
                    <p:pic>
                      <p:nvPicPr>
                        <p:cNvPr id="0" name="图片 324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660" y="3976"/>
                          <a:ext cx="140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8" name="对象 116779"/>
            <p:cNvGraphicFramePr/>
            <p:nvPr/>
          </p:nvGraphicFramePr>
          <p:xfrm>
            <a:off x="4377" y="3402"/>
            <a:ext cx="21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215900" imgH="190500" progId="Equation.DSMT4">
                    <p:embed/>
                  </p:oleObj>
                </mc:Choice>
                <mc:Fallback>
                  <p:oleObj r:id="rId22" imgW="215900" imgH="190500" progId="Equation.DSMT4">
                    <p:embed/>
                    <p:pic>
                      <p:nvPicPr>
                        <p:cNvPr id="0" name="图片 3247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377" y="3402"/>
                          <a:ext cx="217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9" name="直接连接符 116780"/>
            <p:cNvSpPr/>
            <p:nvPr/>
          </p:nvSpPr>
          <p:spPr>
            <a:xfrm flipH="1">
              <a:off x="3984" y="4003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0" name="直接连接符 116781"/>
            <p:cNvSpPr/>
            <p:nvPr/>
          </p:nvSpPr>
          <p:spPr>
            <a:xfrm rot="5400000" flipH="1">
              <a:off x="3984" y="4003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5891" name="对象 116782"/>
            <p:cNvGraphicFramePr/>
            <p:nvPr/>
          </p:nvGraphicFramePr>
          <p:xfrm>
            <a:off x="3879" y="4024"/>
            <a:ext cx="255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254000" imgH="139700" progId="Equation.3">
                    <p:embed/>
                  </p:oleObj>
                </mc:Choice>
                <mc:Fallback>
                  <p:oleObj r:id="rId24" imgW="254000" imgH="139700" progId="Equation.3">
                    <p:embed/>
                    <p:pic>
                      <p:nvPicPr>
                        <p:cNvPr id="0" name="图片 3251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879" y="4024"/>
                          <a:ext cx="255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2" name="椭圆 116783"/>
            <p:cNvSpPr/>
            <p:nvPr/>
          </p:nvSpPr>
          <p:spPr>
            <a:xfrm>
              <a:off x="4338" y="3999"/>
              <a:ext cx="48" cy="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6785" name="组合 116784"/>
          <p:cNvGrpSpPr/>
          <p:nvPr/>
        </p:nvGrpSpPr>
        <p:grpSpPr>
          <a:xfrm>
            <a:off x="5543550" y="481013"/>
            <a:ext cx="2275285" cy="1076325"/>
            <a:chOff x="393" y="1071"/>
            <a:chExt cx="1911" cy="678"/>
          </a:xfrm>
        </p:grpSpPr>
        <p:sp>
          <p:nvSpPr>
            <p:cNvPr id="35861" name="直接连接符 116785"/>
            <p:cNvSpPr/>
            <p:nvPr/>
          </p:nvSpPr>
          <p:spPr>
            <a:xfrm>
              <a:off x="777" y="1269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2" name="直接连接符 116786"/>
            <p:cNvSpPr/>
            <p:nvPr/>
          </p:nvSpPr>
          <p:spPr>
            <a:xfrm flipV="1">
              <a:off x="1152" y="1264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3" name="直接连接符 116787"/>
            <p:cNvSpPr/>
            <p:nvPr/>
          </p:nvSpPr>
          <p:spPr>
            <a:xfrm flipH="1">
              <a:off x="1584" y="1257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4" name="直接连接符 116788"/>
            <p:cNvSpPr/>
            <p:nvPr/>
          </p:nvSpPr>
          <p:spPr>
            <a:xfrm>
              <a:off x="1584" y="158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5" name="直接连接符 116789"/>
            <p:cNvSpPr/>
            <p:nvPr/>
          </p:nvSpPr>
          <p:spPr>
            <a:xfrm flipH="1">
              <a:off x="777" y="1722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6" name="椭圆 116790"/>
            <p:cNvSpPr/>
            <p:nvPr/>
          </p:nvSpPr>
          <p:spPr>
            <a:xfrm>
              <a:off x="729" y="1248"/>
              <a:ext cx="48" cy="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67" name="椭圆 116791"/>
            <p:cNvSpPr/>
            <p:nvPr/>
          </p:nvSpPr>
          <p:spPr>
            <a:xfrm>
              <a:off x="729" y="1701"/>
              <a:ext cx="48" cy="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68" name="椭圆 116792"/>
            <p:cNvSpPr/>
            <p:nvPr/>
          </p:nvSpPr>
          <p:spPr>
            <a:xfrm>
              <a:off x="1785" y="1234"/>
              <a:ext cx="48" cy="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69" name="椭圆 116793"/>
            <p:cNvSpPr/>
            <p:nvPr/>
          </p:nvSpPr>
          <p:spPr>
            <a:xfrm>
              <a:off x="1785" y="1695"/>
              <a:ext cx="48" cy="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70" name="直接连接符 116794"/>
            <p:cNvSpPr/>
            <p:nvPr/>
          </p:nvSpPr>
          <p:spPr>
            <a:xfrm>
              <a:off x="537" y="1269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1" name="直接连接符 116795"/>
            <p:cNvSpPr/>
            <p:nvPr/>
          </p:nvSpPr>
          <p:spPr>
            <a:xfrm>
              <a:off x="537" y="1701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2" name="直接连接符 116796"/>
            <p:cNvSpPr/>
            <p:nvPr/>
          </p:nvSpPr>
          <p:spPr>
            <a:xfrm rot="5400000">
              <a:off x="537" y="1269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5873" name="对象 116797"/>
            <p:cNvGraphicFramePr/>
            <p:nvPr/>
          </p:nvGraphicFramePr>
          <p:xfrm>
            <a:off x="393" y="1317"/>
            <a:ext cx="48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317500" imgH="228600" progId="Equation.3">
                    <p:embed/>
                  </p:oleObj>
                </mc:Choice>
                <mc:Fallback>
                  <p:oleObj r:id="rId26" imgW="317500" imgH="228600" progId="Equation.3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93" y="1317"/>
                          <a:ext cx="480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4" name="直接连接符 116798"/>
            <p:cNvSpPr/>
            <p:nvPr/>
          </p:nvSpPr>
          <p:spPr>
            <a:xfrm>
              <a:off x="1881" y="1269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5" name="直接连接符 116799"/>
            <p:cNvSpPr/>
            <p:nvPr/>
          </p:nvSpPr>
          <p:spPr>
            <a:xfrm>
              <a:off x="1881" y="1701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6" name="直接连接符 116800"/>
            <p:cNvSpPr/>
            <p:nvPr/>
          </p:nvSpPr>
          <p:spPr>
            <a:xfrm rot="5400000">
              <a:off x="1881" y="1269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5877" name="对象 116801"/>
            <p:cNvGraphicFramePr/>
            <p:nvPr/>
          </p:nvGraphicFramePr>
          <p:xfrm>
            <a:off x="1785" y="1317"/>
            <a:ext cx="51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342900" imgH="228600" progId="Equation.3">
                    <p:embed/>
                  </p:oleObj>
                </mc:Choice>
                <mc:Fallback>
                  <p:oleObj r:id="rId28" imgW="342900" imgH="228600" progId="Equation.3">
                    <p:embed/>
                    <p:pic>
                      <p:nvPicPr>
                        <p:cNvPr id="0" name="图片 3248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785" y="1317"/>
                          <a:ext cx="519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8" name="对象 116802"/>
            <p:cNvGraphicFramePr/>
            <p:nvPr/>
          </p:nvGraphicFramePr>
          <p:xfrm>
            <a:off x="1392" y="1392"/>
            <a:ext cx="137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152400" imgH="165100" progId="Equation.3">
                    <p:embed/>
                  </p:oleObj>
                </mc:Choice>
                <mc:Fallback>
                  <p:oleObj r:id="rId30" imgW="152400" imgH="165100" progId="Equation.3">
                    <p:embed/>
                    <p:pic>
                      <p:nvPicPr>
                        <p:cNvPr id="0" name="图片 3249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392" y="1392"/>
                          <a:ext cx="137" cy="1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9" name="对象 116803"/>
            <p:cNvGraphicFramePr/>
            <p:nvPr/>
          </p:nvGraphicFramePr>
          <p:xfrm>
            <a:off x="1036" y="1071"/>
            <a:ext cx="13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152400" imgH="177800" progId="Equation.3">
                    <p:embed/>
                  </p:oleObj>
                </mc:Choice>
                <mc:Fallback>
                  <p:oleObj r:id="rId32" imgW="152400" imgH="177800" progId="Equation.3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036" y="1071"/>
                          <a:ext cx="137" cy="1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80" name="矩形 116804"/>
            <p:cNvSpPr/>
            <p:nvPr/>
          </p:nvSpPr>
          <p:spPr>
            <a:xfrm>
              <a:off x="1536" y="1392"/>
              <a:ext cx="96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81" name="直接连接符 116805"/>
            <p:cNvSpPr/>
            <p:nvPr/>
          </p:nvSpPr>
          <p:spPr>
            <a:xfrm>
              <a:off x="1056" y="120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2" name="直接连接符 116806"/>
            <p:cNvSpPr/>
            <p:nvPr/>
          </p:nvSpPr>
          <p:spPr>
            <a:xfrm>
              <a:off x="1152" y="1200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3" name="椭圆 116807"/>
            <p:cNvSpPr/>
            <p:nvPr/>
          </p:nvSpPr>
          <p:spPr>
            <a:xfrm>
              <a:off x="1558" y="1233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5884" name="椭圆 116808"/>
            <p:cNvSpPr/>
            <p:nvPr/>
          </p:nvSpPr>
          <p:spPr>
            <a:xfrm>
              <a:off x="1558" y="170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4692" name="对象 114691"/>
          <p:cNvGraphicFramePr/>
          <p:nvPr/>
        </p:nvGraphicFramePr>
        <p:xfrm>
          <a:off x="2604136" y="476250"/>
          <a:ext cx="1250156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888365" imgH="431800" progId="Equation.3">
                  <p:embed/>
                </p:oleObj>
              </mc:Choice>
              <mc:Fallback>
                <p:oleObj r:id="rId34" imgW="888365" imgH="4318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604136" y="476250"/>
                        <a:ext cx="1250156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对象 114695"/>
          <p:cNvGraphicFramePr/>
          <p:nvPr/>
        </p:nvGraphicFramePr>
        <p:xfrm>
          <a:off x="3900011" y="475933"/>
          <a:ext cx="696516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495300" imgH="393700" progId="Equation.3">
                  <p:embed/>
                </p:oleObj>
              </mc:Choice>
              <mc:Fallback>
                <p:oleObj r:id="rId36" imgW="495300" imgH="3937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900011" y="475933"/>
                        <a:ext cx="696516" cy="74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6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1" grpId="0" build="p"/>
      <p:bldP spid="116762" grpId="0" build="p"/>
      <p:bldP spid="116764" grpId="0" build="p"/>
      <p:bldP spid="116766" grpId="0" build="p"/>
      <p:bldP spid="116768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文本框 126977"/>
          <p:cNvSpPr txBox="1"/>
          <p:nvPr/>
        </p:nvSpPr>
        <p:spPr>
          <a:xfrm>
            <a:off x="859922" y="287883"/>
            <a:ext cx="7451408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例如：给定系统函数的零极图，试粗略地画出系统的幅频与相频曲线。</a:t>
            </a:r>
          </a:p>
        </p:txBody>
      </p:sp>
      <p:grpSp>
        <p:nvGrpSpPr>
          <p:cNvPr id="126979" name="组合 126978"/>
          <p:cNvGrpSpPr/>
          <p:nvPr/>
        </p:nvGrpSpPr>
        <p:grpSpPr>
          <a:xfrm>
            <a:off x="1494949" y="1102360"/>
            <a:ext cx="1470184" cy="1648460"/>
            <a:chOff x="521" y="959"/>
            <a:chExt cx="1134" cy="908"/>
          </a:xfrm>
        </p:grpSpPr>
        <p:sp>
          <p:nvSpPr>
            <p:cNvPr id="37959" name="直接连接符 126979"/>
            <p:cNvSpPr/>
            <p:nvPr/>
          </p:nvSpPr>
          <p:spPr>
            <a:xfrm>
              <a:off x="521" y="1389"/>
              <a:ext cx="9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60" name="直接连接符 126980"/>
            <p:cNvSpPr/>
            <p:nvPr/>
          </p:nvSpPr>
          <p:spPr>
            <a:xfrm flipV="1">
              <a:off x="1066" y="1026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7961" name="对象 126981"/>
            <p:cNvGraphicFramePr/>
            <p:nvPr/>
          </p:nvGraphicFramePr>
          <p:xfrm>
            <a:off x="1519" y="1344"/>
            <a:ext cx="136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2400" imgH="139700" progId="Equation.3">
                    <p:embed/>
                  </p:oleObj>
                </mc:Choice>
                <mc:Fallback>
                  <p:oleObj r:id="rId2" imgW="152400" imgH="139700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519" y="1344"/>
                          <a:ext cx="136" cy="1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62" name="对象 126982"/>
            <p:cNvGraphicFramePr/>
            <p:nvPr/>
          </p:nvGraphicFramePr>
          <p:xfrm>
            <a:off x="1083" y="959"/>
            <a:ext cx="192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15900" imgH="190500" progId="Equation.DSMT4">
                    <p:embed/>
                  </p:oleObj>
                </mc:Choice>
                <mc:Fallback>
                  <p:oleObj r:id="rId4" imgW="215900" imgH="190500" progId="Equation.DSMT4">
                    <p:embed/>
                    <p:pic>
                      <p:nvPicPr>
                        <p:cNvPr id="0" name="图片 325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83" y="959"/>
                          <a:ext cx="192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63" name="对象 126983"/>
            <p:cNvGraphicFramePr/>
            <p:nvPr/>
          </p:nvGraphicFramePr>
          <p:xfrm>
            <a:off x="975" y="1378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7000" imgH="177165" progId="Equation.3">
                    <p:embed/>
                  </p:oleObj>
                </mc:Choice>
                <mc:Fallback>
                  <p:oleObj r:id="rId6" imgW="127000" imgH="177165" progId="Equation.3">
                    <p:embed/>
                    <p:pic>
                      <p:nvPicPr>
                        <p:cNvPr id="0" name="图片 325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75" y="1378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64" name="组合 126984"/>
            <p:cNvGrpSpPr/>
            <p:nvPr/>
          </p:nvGrpSpPr>
          <p:grpSpPr>
            <a:xfrm>
              <a:off x="793" y="1365"/>
              <a:ext cx="46" cy="46"/>
              <a:chOff x="703" y="1207"/>
              <a:chExt cx="46" cy="46"/>
            </a:xfrm>
          </p:grpSpPr>
          <p:sp>
            <p:nvSpPr>
              <p:cNvPr id="37966" name="直接连接符 126985"/>
              <p:cNvSpPr/>
              <p:nvPr/>
            </p:nvSpPr>
            <p:spPr>
              <a:xfrm flipH="1">
                <a:off x="703" y="1207"/>
                <a:ext cx="45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67" name="直接连接符 126986"/>
              <p:cNvSpPr/>
              <p:nvPr/>
            </p:nvSpPr>
            <p:spPr>
              <a:xfrm rot="-5400000" flipH="1">
                <a:off x="700" y="1203"/>
                <a:ext cx="45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37965" name="对象 126987"/>
            <p:cNvGraphicFramePr/>
            <p:nvPr/>
          </p:nvGraphicFramePr>
          <p:xfrm>
            <a:off x="975" y="1706"/>
            <a:ext cx="181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28600" imgH="203200" progId="Equation.3">
                    <p:embed/>
                  </p:oleObj>
                </mc:Choice>
                <mc:Fallback>
                  <p:oleObj r:id="rId8" imgW="228600" imgH="203200" progId="Equation.3">
                    <p:embed/>
                    <p:pic>
                      <p:nvPicPr>
                        <p:cNvPr id="0" name="图片 327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75" y="1706"/>
                          <a:ext cx="181" cy="1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989" name="组合 126988"/>
          <p:cNvGrpSpPr/>
          <p:nvPr/>
        </p:nvGrpSpPr>
        <p:grpSpPr>
          <a:xfrm>
            <a:off x="3796189" y="1115696"/>
            <a:ext cx="1453039" cy="1566545"/>
            <a:chOff x="2109" y="947"/>
            <a:chExt cx="1134" cy="909"/>
          </a:xfrm>
        </p:grpSpPr>
        <p:sp>
          <p:nvSpPr>
            <p:cNvPr id="37952" name="直接连接符 126989"/>
            <p:cNvSpPr/>
            <p:nvPr/>
          </p:nvSpPr>
          <p:spPr>
            <a:xfrm>
              <a:off x="2109" y="1378"/>
              <a:ext cx="9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53" name="直接连接符 126990"/>
            <p:cNvSpPr/>
            <p:nvPr/>
          </p:nvSpPr>
          <p:spPr>
            <a:xfrm flipV="1">
              <a:off x="2654" y="1015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7954" name="对象 126991"/>
            <p:cNvGraphicFramePr/>
            <p:nvPr/>
          </p:nvGraphicFramePr>
          <p:xfrm>
            <a:off x="3107" y="1333"/>
            <a:ext cx="136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52400" imgH="139700" progId="Equation.3">
                    <p:embed/>
                  </p:oleObj>
                </mc:Choice>
                <mc:Fallback>
                  <p:oleObj r:id="rId10" imgW="152400" imgH="139700" progId="Equation.3">
                    <p:embed/>
                    <p:pic>
                      <p:nvPicPr>
                        <p:cNvPr id="0" name="图片 325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107" y="1333"/>
                          <a:ext cx="136" cy="1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55" name="对象 126992"/>
            <p:cNvGraphicFramePr/>
            <p:nvPr/>
          </p:nvGraphicFramePr>
          <p:xfrm>
            <a:off x="2671" y="947"/>
            <a:ext cx="19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15900" imgH="190500" progId="Equation.DSMT4">
                    <p:embed/>
                  </p:oleObj>
                </mc:Choice>
                <mc:Fallback>
                  <p:oleObj r:id="rId12" imgW="215900" imgH="190500" progId="Equation.DSMT4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671" y="947"/>
                          <a:ext cx="192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56" name="对象 126993"/>
            <p:cNvGraphicFramePr/>
            <p:nvPr/>
          </p:nvGraphicFramePr>
          <p:xfrm>
            <a:off x="2563" y="1367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27000" imgH="177165" progId="Equation.3">
                    <p:embed/>
                  </p:oleObj>
                </mc:Choice>
                <mc:Fallback>
                  <p:oleObj r:id="rId14" imgW="127000" imgH="177165" progId="Equation.3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563" y="1367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57" name="对象 126994"/>
            <p:cNvGraphicFramePr/>
            <p:nvPr/>
          </p:nvGraphicFramePr>
          <p:xfrm>
            <a:off x="2563" y="1695"/>
            <a:ext cx="181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28600" imgH="203200" progId="Equation.3">
                    <p:embed/>
                  </p:oleObj>
                </mc:Choice>
                <mc:Fallback>
                  <p:oleObj r:id="rId16" imgW="228600" imgH="203200" progId="Equation.3">
                    <p:embed/>
                    <p:pic>
                      <p:nvPicPr>
                        <p:cNvPr id="0" name="图片 326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563" y="1695"/>
                          <a:ext cx="181" cy="1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58" name="椭圆 126995"/>
            <p:cNvSpPr/>
            <p:nvPr/>
          </p:nvSpPr>
          <p:spPr>
            <a:xfrm>
              <a:off x="2427" y="1357"/>
              <a:ext cx="45" cy="4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6997" name="组合 126996"/>
          <p:cNvGrpSpPr/>
          <p:nvPr/>
        </p:nvGrpSpPr>
        <p:grpSpPr>
          <a:xfrm>
            <a:off x="6220301" y="1102360"/>
            <a:ext cx="1429703" cy="1474470"/>
            <a:chOff x="3787" y="941"/>
            <a:chExt cx="1134" cy="908"/>
          </a:xfrm>
        </p:grpSpPr>
        <p:grpSp>
          <p:nvGrpSpPr>
            <p:cNvPr id="37942" name="组合 126997"/>
            <p:cNvGrpSpPr/>
            <p:nvPr/>
          </p:nvGrpSpPr>
          <p:grpSpPr>
            <a:xfrm>
              <a:off x="3877" y="1354"/>
              <a:ext cx="46" cy="46"/>
              <a:chOff x="703" y="1207"/>
              <a:chExt cx="46" cy="46"/>
            </a:xfrm>
          </p:grpSpPr>
          <p:sp>
            <p:nvSpPr>
              <p:cNvPr id="37950" name="直接连接符 126998"/>
              <p:cNvSpPr/>
              <p:nvPr/>
            </p:nvSpPr>
            <p:spPr>
              <a:xfrm flipH="1">
                <a:off x="703" y="1207"/>
                <a:ext cx="45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51" name="直接连接符 126999"/>
              <p:cNvSpPr/>
              <p:nvPr/>
            </p:nvSpPr>
            <p:spPr>
              <a:xfrm rot="-5400000" flipH="1">
                <a:off x="700" y="1203"/>
                <a:ext cx="45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7943" name="直接连接符 127000"/>
            <p:cNvSpPr/>
            <p:nvPr/>
          </p:nvSpPr>
          <p:spPr>
            <a:xfrm>
              <a:off x="3787" y="1371"/>
              <a:ext cx="9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44" name="直接连接符 127001"/>
            <p:cNvSpPr/>
            <p:nvPr/>
          </p:nvSpPr>
          <p:spPr>
            <a:xfrm flipV="1">
              <a:off x="4332" y="1008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7945" name="对象 127002"/>
            <p:cNvGraphicFramePr/>
            <p:nvPr/>
          </p:nvGraphicFramePr>
          <p:xfrm>
            <a:off x="4785" y="1326"/>
            <a:ext cx="136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52400" imgH="139700" progId="Equation.3">
                    <p:embed/>
                  </p:oleObj>
                </mc:Choice>
                <mc:Fallback>
                  <p:oleObj r:id="rId10" imgW="152400" imgH="139700" progId="Equation.3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785" y="1326"/>
                          <a:ext cx="136" cy="1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6" name="对象 127003"/>
            <p:cNvGraphicFramePr/>
            <p:nvPr/>
          </p:nvGraphicFramePr>
          <p:xfrm>
            <a:off x="4349" y="941"/>
            <a:ext cx="192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215900" imgH="190500" progId="Equation.DSMT4">
                    <p:embed/>
                  </p:oleObj>
                </mc:Choice>
                <mc:Fallback>
                  <p:oleObj r:id="rId18" imgW="215900" imgH="190500" progId="Equation.DSMT4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349" y="941"/>
                          <a:ext cx="192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7" name="对象 127004"/>
            <p:cNvGraphicFramePr/>
            <p:nvPr/>
          </p:nvGraphicFramePr>
          <p:xfrm>
            <a:off x="4241" y="1360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27000" imgH="177165" progId="Equation.3">
                    <p:embed/>
                  </p:oleObj>
                </mc:Choice>
                <mc:Fallback>
                  <p:oleObj r:id="rId14" imgW="127000" imgH="177165" progId="Equation.3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241" y="1360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8" name="对象 127005"/>
            <p:cNvGraphicFramePr/>
            <p:nvPr/>
          </p:nvGraphicFramePr>
          <p:xfrm>
            <a:off x="4246" y="1688"/>
            <a:ext cx="171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215900" imgH="203200" progId="Equation.3">
                    <p:embed/>
                  </p:oleObj>
                </mc:Choice>
                <mc:Fallback>
                  <p:oleObj r:id="rId20" imgW="215900" imgH="20320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246" y="1688"/>
                          <a:ext cx="171" cy="1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9" name="椭圆 127006"/>
            <p:cNvSpPr/>
            <p:nvPr/>
          </p:nvSpPr>
          <p:spPr>
            <a:xfrm>
              <a:off x="4105" y="1350"/>
              <a:ext cx="45" cy="4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7008" name="组合 127007"/>
          <p:cNvGrpSpPr/>
          <p:nvPr/>
        </p:nvGrpSpPr>
        <p:grpSpPr>
          <a:xfrm>
            <a:off x="1743075" y="3072765"/>
            <a:ext cx="1546860" cy="1144270"/>
            <a:chOff x="1066" y="2704"/>
            <a:chExt cx="1187" cy="590"/>
          </a:xfrm>
        </p:grpSpPr>
        <p:sp>
          <p:nvSpPr>
            <p:cNvPr id="37936" name="直接连接符 127008"/>
            <p:cNvSpPr/>
            <p:nvPr/>
          </p:nvSpPr>
          <p:spPr>
            <a:xfrm>
              <a:off x="1171" y="3204"/>
              <a:ext cx="9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37" name="直接连接符 127009"/>
            <p:cNvSpPr/>
            <p:nvPr/>
          </p:nvSpPr>
          <p:spPr>
            <a:xfrm flipV="1">
              <a:off x="1171" y="2795"/>
              <a:ext cx="0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7938" name="对象 127010"/>
            <p:cNvGraphicFramePr/>
            <p:nvPr/>
          </p:nvGraphicFramePr>
          <p:xfrm>
            <a:off x="2128" y="3123"/>
            <a:ext cx="125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52400" imgH="139700" progId="Equation.DSMT4">
                    <p:embed/>
                  </p:oleObj>
                </mc:Choice>
                <mc:Fallback>
                  <p:oleObj r:id="rId22" imgW="152400" imgH="139700" progId="Equation.DSMT4">
                    <p:embed/>
                    <p:pic>
                      <p:nvPicPr>
                        <p:cNvPr id="0" name="图片 326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128" y="3123"/>
                          <a:ext cx="125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9" name="对象 127011"/>
            <p:cNvGraphicFramePr/>
            <p:nvPr/>
          </p:nvGraphicFramePr>
          <p:xfrm>
            <a:off x="1210" y="2704"/>
            <a:ext cx="3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507365" imgH="254000" progId="Equation.DSMT4">
                    <p:embed/>
                  </p:oleObj>
                </mc:Choice>
                <mc:Fallback>
                  <p:oleObj r:id="rId24" imgW="507365" imgH="254000" progId="Equation.DSMT4">
                    <p:embed/>
                    <p:pic>
                      <p:nvPicPr>
                        <p:cNvPr id="0" name="图片 3261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210" y="2704"/>
                          <a:ext cx="320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0" name="对象 127012"/>
            <p:cNvGraphicFramePr/>
            <p:nvPr/>
          </p:nvGraphicFramePr>
          <p:xfrm>
            <a:off x="1066" y="3147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27000" imgH="177165" progId="Equation.3">
                    <p:embed/>
                  </p:oleObj>
                </mc:Choice>
                <mc:Fallback>
                  <p:oleObj r:id="rId26" imgW="127000" imgH="177165" progId="Equation.3">
                    <p:embed/>
                    <p:pic>
                      <p:nvPicPr>
                        <p:cNvPr id="0" name="图片 3272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066" y="3147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1" name="任意多边形 127013"/>
            <p:cNvSpPr/>
            <p:nvPr/>
          </p:nvSpPr>
          <p:spPr>
            <a:xfrm>
              <a:off x="1156" y="2976"/>
              <a:ext cx="590" cy="2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7" y="46"/>
                </a:cxn>
                <a:cxn ang="0">
                  <a:pos x="363" y="182"/>
                </a:cxn>
                <a:cxn ang="0">
                  <a:pos x="590" y="227"/>
                </a:cxn>
              </a:cxnLst>
              <a:rect l="0" t="0" r="0" b="0"/>
              <a:pathLst>
                <a:path w="590" h="227">
                  <a:moveTo>
                    <a:pt x="0" y="0"/>
                  </a:moveTo>
                  <a:cubicBezTo>
                    <a:pt x="83" y="8"/>
                    <a:pt x="167" y="16"/>
                    <a:pt x="227" y="46"/>
                  </a:cubicBezTo>
                  <a:cubicBezTo>
                    <a:pt x="287" y="76"/>
                    <a:pt x="303" y="152"/>
                    <a:pt x="363" y="182"/>
                  </a:cubicBezTo>
                  <a:cubicBezTo>
                    <a:pt x="423" y="212"/>
                    <a:pt x="506" y="219"/>
                    <a:pt x="590" y="227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015" name="组合 127014"/>
          <p:cNvGrpSpPr/>
          <p:nvPr/>
        </p:nvGrpSpPr>
        <p:grpSpPr>
          <a:xfrm>
            <a:off x="1694498" y="4777740"/>
            <a:ext cx="1594961" cy="1409700"/>
            <a:chOff x="975" y="3302"/>
            <a:chExt cx="1278" cy="763"/>
          </a:xfrm>
        </p:grpSpPr>
        <p:sp>
          <p:nvSpPr>
            <p:cNvPr id="37928" name="直接连接符 127015"/>
            <p:cNvSpPr/>
            <p:nvPr/>
          </p:nvSpPr>
          <p:spPr>
            <a:xfrm>
              <a:off x="1150" y="3749"/>
              <a:ext cx="9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29" name="直接连接符 127016"/>
            <p:cNvSpPr/>
            <p:nvPr/>
          </p:nvSpPr>
          <p:spPr>
            <a:xfrm flipV="1">
              <a:off x="1156" y="3339"/>
              <a:ext cx="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7930" name="对象 127017"/>
            <p:cNvGraphicFramePr/>
            <p:nvPr/>
          </p:nvGraphicFramePr>
          <p:xfrm>
            <a:off x="2128" y="3668"/>
            <a:ext cx="125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152400" imgH="139700" progId="Equation.DSMT4">
                    <p:embed/>
                  </p:oleObj>
                </mc:Choice>
                <mc:Fallback>
                  <p:oleObj r:id="rId28" imgW="152400" imgH="139700" progId="Equation.DSMT4">
                    <p:embed/>
                    <p:pic>
                      <p:nvPicPr>
                        <p:cNvPr id="0" name="图片 3269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2128" y="3668"/>
                          <a:ext cx="125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1" name="对象 127018"/>
            <p:cNvGraphicFramePr/>
            <p:nvPr/>
          </p:nvGraphicFramePr>
          <p:xfrm>
            <a:off x="1210" y="3302"/>
            <a:ext cx="21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342900" imgH="203200" progId="Equation.DSMT4">
                    <p:embed/>
                  </p:oleObj>
                </mc:Choice>
                <mc:Fallback>
                  <p:oleObj r:id="rId30" imgW="342900" imgH="203200" progId="Equation.DSMT4">
                    <p:embed/>
                    <p:pic>
                      <p:nvPicPr>
                        <p:cNvPr id="0" name="图片 3270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210" y="3302"/>
                          <a:ext cx="216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32" name="对象 127019"/>
            <p:cNvGraphicFramePr/>
            <p:nvPr/>
          </p:nvGraphicFramePr>
          <p:xfrm>
            <a:off x="1051" y="3678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127000" imgH="177165" progId="Equation.3">
                    <p:embed/>
                  </p:oleObj>
                </mc:Choice>
                <mc:Fallback>
                  <p:oleObj r:id="rId32" imgW="127000" imgH="177165" progId="Equation.3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1051" y="3678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33" name="任意多边形 127020"/>
            <p:cNvSpPr/>
            <p:nvPr/>
          </p:nvSpPr>
          <p:spPr>
            <a:xfrm>
              <a:off x="1156" y="3748"/>
              <a:ext cx="635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136"/>
                </a:cxn>
                <a:cxn ang="0">
                  <a:pos x="635" y="226"/>
                </a:cxn>
              </a:cxnLst>
              <a:rect l="0" t="0" r="0" b="0"/>
              <a:pathLst>
                <a:path w="635" h="226">
                  <a:moveTo>
                    <a:pt x="0" y="0"/>
                  </a:moveTo>
                  <a:cubicBezTo>
                    <a:pt x="38" y="49"/>
                    <a:pt x="76" y="98"/>
                    <a:pt x="182" y="136"/>
                  </a:cubicBezTo>
                  <a:cubicBezTo>
                    <a:pt x="288" y="174"/>
                    <a:pt x="560" y="211"/>
                    <a:pt x="635" y="22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4" name="直接连接符 127021"/>
            <p:cNvSpPr/>
            <p:nvPr/>
          </p:nvSpPr>
          <p:spPr>
            <a:xfrm>
              <a:off x="1156" y="3995"/>
              <a:ext cx="8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7935" name="对象 127022"/>
            <p:cNvGraphicFramePr/>
            <p:nvPr/>
          </p:nvGraphicFramePr>
          <p:xfrm>
            <a:off x="975" y="3884"/>
            <a:ext cx="18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241300" imgH="228600" progId="Equation.3">
                    <p:embed/>
                  </p:oleObj>
                </mc:Choice>
                <mc:Fallback>
                  <p:oleObj r:id="rId34" imgW="241300" imgH="228600" progId="Equation.3">
                    <p:embed/>
                    <p:pic>
                      <p:nvPicPr>
                        <p:cNvPr id="0" name="图片 3278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975" y="3884"/>
                          <a:ext cx="181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24" name="组合 127023"/>
          <p:cNvGrpSpPr/>
          <p:nvPr/>
        </p:nvGrpSpPr>
        <p:grpSpPr>
          <a:xfrm>
            <a:off x="3910965" y="4929506"/>
            <a:ext cx="1579245" cy="1369695"/>
            <a:chOff x="2638" y="3302"/>
            <a:chExt cx="1202" cy="763"/>
          </a:xfrm>
        </p:grpSpPr>
        <p:sp>
          <p:nvSpPr>
            <p:cNvPr id="37920" name="直接连接符 127024"/>
            <p:cNvSpPr/>
            <p:nvPr/>
          </p:nvSpPr>
          <p:spPr>
            <a:xfrm>
              <a:off x="2737" y="3749"/>
              <a:ext cx="9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21" name="直接连接符 127025"/>
            <p:cNvSpPr/>
            <p:nvPr/>
          </p:nvSpPr>
          <p:spPr>
            <a:xfrm flipV="1">
              <a:off x="2743" y="3339"/>
              <a:ext cx="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7922" name="对象 127026"/>
            <p:cNvGraphicFramePr/>
            <p:nvPr/>
          </p:nvGraphicFramePr>
          <p:xfrm>
            <a:off x="3715" y="3668"/>
            <a:ext cx="125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6" imgW="152400" imgH="139700" progId="Equation.DSMT4">
                    <p:embed/>
                  </p:oleObj>
                </mc:Choice>
                <mc:Fallback>
                  <p:oleObj r:id="rId36" imgW="152400" imgH="139700" progId="Equation.DSMT4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3715" y="3668"/>
                          <a:ext cx="125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3" name="对象 127027"/>
            <p:cNvGraphicFramePr/>
            <p:nvPr/>
          </p:nvGraphicFramePr>
          <p:xfrm>
            <a:off x="2797" y="3302"/>
            <a:ext cx="21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8" imgW="342900" imgH="203200" progId="Equation.DSMT4">
                    <p:embed/>
                  </p:oleObj>
                </mc:Choice>
                <mc:Fallback>
                  <p:oleObj r:id="rId38" imgW="342900" imgH="203200" progId="Equation.DSMT4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2797" y="3302"/>
                          <a:ext cx="216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4" name="对象 127028"/>
            <p:cNvGraphicFramePr/>
            <p:nvPr/>
          </p:nvGraphicFramePr>
          <p:xfrm>
            <a:off x="2638" y="3678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127000" imgH="177165" progId="Equation.3">
                    <p:embed/>
                  </p:oleObj>
                </mc:Choice>
                <mc:Fallback>
                  <p:oleObj r:id="rId32" imgW="127000" imgH="177165" progId="Equation.3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2638" y="3678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5" name="任意多边形 127029"/>
            <p:cNvSpPr/>
            <p:nvPr/>
          </p:nvSpPr>
          <p:spPr>
            <a:xfrm flipV="1">
              <a:off x="2743" y="3521"/>
              <a:ext cx="635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136"/>
                </a:cxn>
                <a:cxn ang="0">
                  <a:pos x="635" y="226"/>
                </a:cxn>
              </a:cxnLst>
              <a:rect l="0" t="0" r="0" b="0"/>
              <a:pathLst>
                <a:path w="635" h="226">
                  <a:moveTo>
                    <a:pt x="0" y="0"/>
                  </a:moveTo>
                  <a:cubicBezTo>
                    <a:pt x="38" y="49"/>
                    <a:pt x="76" y="98"/>
                    <a:pt x="182" y="136"/>
                  </a:cubicBezTo>
                  <a:cubicBezTo>
                    <a:pt x="288" y="174"/>
                    <a:pt x="560" y="211"/>
                    <a:pt x="635" y="22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6" name="直接连接符 127030"/>
            <p:cNvSpPr/>
            <p:nvPr/>
          </p:nvSpPr>
          <p:spPr>
            <a:xfrm>
              <a:off x="2743" y="3496"/>
              <a:ext cx="8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7927" name="对象 127031"/>
            <p:cNvGraphicFramePr/>
            <p:nvPr/>
          </p:nvGraphicFramePr>
          <p:xfrm>
            <a:off x="2639" y="3385"/>
            <a:ext cx="105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0" imgW="139700" imgH="228600" progId="Equation.3">
                    <p:embed/>
                  </p:oleObj>
                </mc:Choice>
                <mc:Fallback>
                  <p:oleObj r:id="rId40" imgW="139700" imgH="228600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2639" y="3385"/>
                          <a:ext cx="105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33" name="组合 127032"/>
          <p:cNvGrpSpPr/>
          <p:nvPr/>
        </p:nvGrpSpPr>
        <p:grpSpPr>
          <a:xfrm>
            <a:off x="3913823" y="3019425"/>
            <a:ext cx="1531144" cy="1205230"/>
            <a:chOff x="2653" y="2704"/>
            <a:chExt cx="1187" cy="590"/>
          </a:xfrm>
        </p:grpSpPr>
        <p:sp>
          <p:nvSpPr>
            <p:cNvPr id="37914" name="直接连接符 127033"/>
            <p:cNvSpPr/>
            <p:nvPr/>
          </p:nvSpPr>
          <p:spPr>
            <a:xfrm>
              <a:off x="2758" y="3204"/>
              <a:ext cx="9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15" name="直接连接符 127034"/>
            <p:cNvSpPr/>
            <p:nvPr/>
          </p:nvSpPr>
          <p:spPr>
            <a:xfrm flipV="1">
              <a:off x="2758" y="2795"/>
              <a:ext cx="0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7916" name="对象 127035"/>
            <p:cNvGraphicFramePr/>
            <p:nvPr/>
          </p:nvGraphicFramePr>
          <p:xfrm>
            <a:off x="3715" y="3123"/>
            <a:ext cx="125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2" imgW="152400" imgH="139700" progId="Equation.DSMT4">
                    <p:embed/>
                  </p:oleObj>
                </mc:Choice>
                <mc:Fallback>
                  <p:oleObj r:id="rId42" imgW="152400" imgH="139700" progId="Equation.DSMT4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3715" y="3123"/>
                          <a:ext cx="125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7" name="对象 127036"/>
            <p:cNvGraphicFramePr/>
            <p:nvPr/>
          </p:nvGraphicFramePr>
          <p:xfrm>
            <a:off x="2797" y="2704"/>
            <a:ext cx="3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4" imgW="507365" imgH="254000" progId="Equation.DSMT4">
                    <p:embed/>
                  </p:oleObj>
                </mc:Choice>
                <mc:Fallback>
                  <p:oleObj r:id="rId44" imgW="507365" imgH="254000" progId="Equation.DSMT4">
                    <p:embed/>
                    <p:pic>
                      <p:nvPicPr>
                        <p:cNvPr id="0" name="图片 3274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2797" y="2704"/>
                          <a:ext cx="320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8" name="对象 127037"/>
            <p:cNvGraphicFramePr/>
            <p:nvPr/>
          </p:nvGraphicFramePr>
          <p:xfrm>
            <a:off x="2653" y="3147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6" imgW="127000" imgH="177165" progId="Equation.3">
                    <p:embed/>
                  </p:oleObj>
                </mc:Choice>
                <mc:Fallback>
                  <p:oleObj r:id="rId46" imgW="127000" imgH="177165" progId="Equation.3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2653" y="3147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9" name="任意多边形 127038"/>
            <p:cNvSpPr/>
            <p:nvPr/>
          </p:nvSpPr>
          <p:spPr>
            <a:xfrm>
              <a:off x="2744" y="2840"/>
              <a:ext cx="454" cy="273"/>
            </a:xfrm>
            <a:custGeom>
              <a:avLst/>
              <a:gdLst/>
              <a:ahLst/>
              <a:cxnLst>
                <a:cxn ang="0">
                  <a:pos x="0" y="273"/>
                </a:cxn>
                <a:cxn ang="0">
                  <a:pos x="227" y="227"/>
                </a:cxn>
                <a:cxn ang="0">
                  <a:pos x="454" y="0"/>
                </a:cxn>
              </a:cxnLst>
              <a:rect l="0" t="0" r="0" b="0"/>
              <a:pathLst>
                <a:path w="454" h="273">
                  <a:moveTo>
                    <a:pt x="0" y="273"/>
                  </a:moveTo>
                  <a:cubicBezTo>
                    <a:pt x="75" y="272"/>
                    <a:pt x="151" y="272"/>
                    <a:pt x="227" y="227"/>
                  </a:cubicBezTo>
                  <a:cubicBezTo>
                    <a:pt x="303" y="182"/>
                    <a:pt x="378" y="91"/>
                    <a:pt x="454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040" name="组合 127039"/>
          <p:cNvGrpSpPr/>
          <p:nvPr/>
        </p:nvGrpSpPr>
        <p:grpSpPr>
          <a:xfrm>
            <a:off x="6329363" y="3068955"/>
            <a:ext cx="1554004" cy="1041400"/>
            <a:chOff x="4120" y="2704"/>
            <a:chExt cx="1187" cy="590"/>
          </a:xfrm>
        </p:grpSpPr>
        <p:sp>
          <p:nvSpPr>
            <p:cNvPr id="37906" name="直接连接符 127040"/>
            <p:cNvSpPr/>
            <p:nvPr/>
          </p:nvSpPr>
          <p:spPr>
            <a:xfrm>
              <a:off x="4225" y="3204"/>
              <a:ext cx="9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07" name="直接连接符 127041"/>
            <p:cNvSpPr/>
            <p:nvPr/>
          </p:nvSpPr>
          <p:spPr>
            <a:xfrm flipV="1">
              <a:off x="4225" y="2795"/>
              <a:ext cx="0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7908" name="对象 127042"/>
            <p:cNvGraphicFramePr/>
            <p:nvPr/>
          </p:nvGraphicFramePr>
          <p:xfrm>
            <a:off x="5182" y="3123"/>
            <a:ext cx="125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8" imgW="152400" imgH="139700" progId="Equation.DSMT4">
                    <p:embed/>
                  </p:oleObj>
                </mc:Choice>
                <mc:Fallback>
                  <p:oleObj r:id="rId48" imgW="152400" imgH="139700" progId="Equation.DSMT4">
                    <p:embed/>
                    <p:pic>
                      <p:nvPicPr>
                        <p:cNvPr id="0" name="图片 3276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5182" y="3123"/>
                          <a:ext cx="125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9" name="对象 127043"/>
            <p:cNvGraphicFramePr/>
            <p:nvPr/>
          </p:nvGraphicFramePr>
          <p:xfrm>
            <a:off x="4264" y="2704"/>
            <a:ext cx="3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0" imgW="507365" imgH="254000" progId="Equation.DSMT4">
                    <p:embed/>
                  </p:oleObj>
                </mc:Choice>
                <mc:Fallback>
                  <p:oleObj r:id="rId50" imgW="507365" imgH="254000" progId="Equation.DSMT4">
                    <p:embed/>
                    <p:pic>
                      <p:nvPicPr>
                        <p:cNvPr id="0" name="图片 3280"/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4264" y="2704"/>
                          <a:ext cx="320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0" name="对象 127044"/>
            <p:cNvGraphicFramePr/>
            <p:nvPr/>
          </p:nvGraphicFramePr>
          <p:xfrm>
            <a:off x="4120" y="3147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6" imgW="127000" imgH="177165" progId="Equation.3">
                    <p:embed/>
                  </p:oleObj>
                </mc:Choice>
                <mc:Fallback>
                  <p:oleObj r:id="rId46" imgW="127000" imgH="177165" progId="Equation.3">
                    <p:embed/>
                    <p:pic>
                      <p:nvPicPr>
                        <p:cNvPr id="0" name="图片 3277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4120" y="3147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1" name="直接连接符 127045"/>
            <p:cNvSpPr/>
            <p:nvPr/>
          </p:nvSpPr>
          <p:spPr>
            <a:xfrm>
              <a:off x="4216" y="2931"/>
              <a:ext cx="8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7912" name="对象 127046"/>
            <p:cNvGraphicFramePr/>
            <p:nvPr/>
          </p:nvGraphicFramePr>
          <p:xfrm>
            <a:off x="4139" y="2872"/>
            <a:ext cx="5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2" imgW="88265" imgH="164465" progId="Equation.3">
                    <p:embed/>
                  </p:oleObj>
                </mc:Choice>
                <mc:Fallback>
                  <p:oleObj r:id="rId52" imgW="88265" imgH="164465" progId="Equation.3">
                    <p:embed/>
                    <p:pic>
                      <p:nvPicPr>
                        <p:cNvPr id="0" name="图片 3279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4139" y="2872"/>
                          <a:ext cx="56" cy="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3" name="任意多边形 127047"/>
            <p:cNvSpPr/>
            <p:nvPr/>
          </p:nvSpPr>
          <p:spPr>
            <a:xfrm>
              <a:off x="4220" y="2931"/>
              <a:ext cx="544" cy="136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181" y="45"/>
                </a:cxn>
                <a:cxn ang="0">
                  <a:pos x="544" y="0"/>
                </a:cxn>
              </a:cxnLst>
              <a:rect l="0" t="0" r="0" b="0"/>
              <a:pathLst>
                <a:path w="544" h="136">
                  <a:moveTo>
                    <a:pt x="0" y="136"/>
                  </a:moveTo>
                  <a:cubicBezTo>
                    <a:pt x="45" y="102"/>
                    <a:pt x="90" y="68"/>
                    <a:pt x="181" y="45"/>
                  </a:cubicBezTo>
                  <a:cubicBezTo>
                    <a:pt x="272" y="22"/>
                    <a:pt x="408" y="11"/>
                    <a:pt x="544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049" name="组合 127048"/>
          <p:cNvGrpSpPr/>
          <p:nvPr/>
        </p:nvGrpSpPr>
        <p:grpSpPr>
          <a:xfrm>
            <a:off x="6329362" y="4495166"/>
            <a:ext cx="1911668" cy="1562735"/>
            <a:chOff x="4105" y="3302"/>
            <a:chExt cx="1202" cy="763"/>
          </a:xfrm>
        </p:grpSpPr>
        <p:sp>
          <p:nvSpPr>
            <p:cNvPr id="37900" name="直接连接符 127049"/>
            <p:cNvSpPr/>
            <p:nvPr/>
          </p:nvSpPr>
          <p:spPr>
            <a:xfrm>
              <a:off x="4204" y="3749"/>
              <a:ext cx="9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01" name="直接连接符 127050"/>
            <p:cNvSpPr/>
            <p:nvPr/>
          </p:nvSpPr>
          <p:spPr>
            <a:xfrm flipV="1">
              <a:off x="4210" y="3339"/>
              <a:ext cx="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7902" name="对象 127051"/>
            <p:cNvGraphicFramePr/>
            <p:nvPr/>
          </p:nvGraphicFramePr>
          <p:xfrm>
            <a:off x="5182" y="3668"/>
            <a:ext cx="125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4" imgW="152400" imgH="139700" progId="Equation.DSMT4">
                    <p:embed/>
                  </p:oleObj>
                </mc:Choice>
                <mc:Fallback>
                  <p:oleObj r:id="rId54" imgW="152400" imgH="139700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55"/>
                        <a:stretch>
                          <a:fillRect/>
                        </a:stretch>
                      </p:blipFill>
                      <p:spPr>
                        <a:xfrm>
                          <a:off x="5182" y="3668"/>
                          <a:ext cx="125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3" name="对象 127052"/>
            <p:cNvGraphicFramePr/>
            <p:nvPr/>
          </p:nvGraphicFramePr>
          <p:xfrm>
            <a:off x="4264" y="3302"/>
            <a:ext cx="21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6" imgW="342900" imgH="203200" progId="Equation.DSMT4">
                    <p:embed/>
                  </p:oleObj>
                </mc:Choice>
                <mc:Fallback>
                  <p:oleObj r:id="rId56" imgW="342900" imgH="203200" progId="Equation.DSMT4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57"/>
                        <a:stretch>
                          <a:fillRect/>
                        </a:stretch>
                      </p:blipFill>
                      <p:spPr>
                        <a:xfrm>
                          <a:off x="4264" y="3302"/>
                          <a:ext cx="216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4" name="对象 127053"/>
            <p:cNvGraphicFramePr/>
            <p:nvPr/>
          </p:nvGraphicFramePr>
          <p:xfrm>
            <a:off x="4105" y="3678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8" imgW="127000" imgH="177165" progId="Equation.3">
                    <p:embed/>
                  </p:oleObj>
                </mc:Choice>
                <mc:Fallback>
                  <p:oleObj r:id="rId58" imgW="127000" imgH="177165" progId="Equation.3">
                    <p:embed/>
                    <p:pic>
                      <p:nvPicPr>
                        <p:cNvPr id="0" name="图片 3282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4105" y="3678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5" name="任意多边形 127054"/>
            <p:cNvSpPr/>
            <p:nvPr/>
          </p:nvSpPr>
          <p:spPr>
            <a:xfrm>
              <a:off x="4209" y="3649"/>
              <a:ext cx="545" cy="99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91" y="8"/>
                </a:cxn>
                <a:cxn ang="0">
                  <a:pos x="227" y="53"/>
                </a:cxn>
                <a:cxn ang="0">
                  <a:pos x="545" y="99"/>
                </a:cxn>
              </a:cxnLst>
              <a:rect l="0" t="0" r="0" b="0"/>
              <a:pathLst>
                <a:path w="545" h="99">
                  <a:moveTo>
                    <a:pt x="0" y="99"/>
                  </a:moveTo>
                  <a:cubicBezTo>
                    <a:pt x="26" y="57"/>
                    <a:pt x="53" y="16"/>
                    <a:pt x="91" y="8"/>
                  </a:cubicBezTo>
                  <a:cubicBezTo>
                    <a:pt x="129" y="0"/>
                    <a:pt x="151" y="38"/>
                    <a:pt x="227" y="53"/>
                  </a:cubicBezTo>
                  <a:cubicBezTo>
                    <a:pt x="303" y="68"/>
                    <a:pt x="424" y="83"/>
                    <a:pt x="545" y="99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2" name="组合 128001"/>
          <p:cNvGrpSpPr/>
          <p:nvPr/>
        </p:nvGrpSpPr>
        <p:grpSpPr>
          <a:xfrm>
            <a:off x="1761173" y="557531"/>
            <a:ext cx="1488281" cy="1619885"/>
            <a:chOff x="521" y="1984"/>
            <a:chExt cx="1134" cy="909"/>
          </a:xfrm>
        </p:grpSpPr>
        <p:grpSp>
          <p:nvGrpSpPr>
            <p:cNvPr id="38986" name="组合 128002"/>
            <p:cNvGrpSpPr/>
            <p:nvPr/>
          </p:nvGrpSpPr>
          <p:grpSpPr>
            <a:xfrm>
              <a:off x="838" y="2391"/>
              <a:ext cx="46" cy="46"/>
              <a:chOff x="703" y="1207"/>
              <a:chExt cx="46" cy="46"/>
            </a:xfrm>
          </p:grpSpPr>
          <p:sp>
            <p:nvSpPr>
              <p:cNvPr id="38994" name="直接连接符 128003"/>
              <p:cNvSpPr/>
              <p:nvPr/>
            </p:nvSpPr>
            <p:spPr>
              <a:xfrm flipH="1">
                <a:off x="703" y="1207"/>
                <a:ext cx="45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95" name="直接连接符 128004"/>
              <p:cNvSpPr/>
              <p:nvPr/>
            </p:nvSpPr>
            <p:spPr>
              <a:xfrm rot="-5400000" flipH="1">
                <a:off x="700" y="1203"/>
                <a:ext cx="45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987" name="直接连接符 128005"/>
            <p:cNvSpPr/>
            <p:nvPr/>
          </p:nvSpPr>
          <p:spPr>
            <a:xfrm>
              <a:off x="521" y="2415"/>
              <a:ext cx="9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88" name="直接连接符 128006"/>
            <p:cNvSpPr/>
            <p:nvPr/>
          </p:nvSpPr>
          <p:spPr>
            <a:xfrm flipV="1">
              <a:off x="1066" y="2052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8989" name="对象 128007"/>
            <p:cNvGraphicFramePr/>
            <p:nvPr/>
          </p:nvGraphicFramePr>
          <p:xfrm>
            <a:off x="1519" y="2370"/>
            <a:ext cx="136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2400" imgH="139700" progId="Equation.3">
                    <p:embed/>
                  </p:oleObj>
                </mc:Choice>
                <mc:Fallback>
                  <p:oleObj r:id="rId2" imgW="152400" imgH="139700" progId="Equation.3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519" y="2370"/>
                          <a:ext cx="136" cy="1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90" name="对象 128008"/>
            <p:cNvGraphicFramePr/>
            <p:nvPr/>
          </p:nvGraphicFramePr>
          <p:xfrm>
            <a:off x="1083" y="1984"/>
            <a:ext cx="19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15900" imgH="190500" progId="Equation.DSMT4">
                    <p:embed/>
                  </p:oleObj>
                </mc:Choice>
                <mc:Fallback>
                  <p:oleObj r:id="rId4" imgW="215900" imgH="190500" progId="Equation.DSMT4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83" y="1984"/>
                          <a:ext cx="192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91" name="对象 128009"/>
            <p:cNvGraphicFramePr/>
            <p:nvPr/>
          </p:nvGraphicFramePr>
          <p:xfrm>
            <a:off x="975" y="2404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7000" imgH="177165" progId="Equation.3">
                    <p:embed/>
                  </p:oleObj>
                </mc:Choice>
                <mc:Fallback>
                  <p:oleObj r:id="rId6" imgW="127000" imgH="177165" progId="Equation.3">
                    <p:embed/>
                    <p:pic>
                      <p:nvPicPr>
                        <p:cNvPr id="0" name="图片 329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75" y="2404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92" name="对象 128010"/>
            <p:cNvGraphicFramePr/>
            <p:nvPr/>
          </p:nvGraphicFramePr>
          <p:xfrm>
            <a:off x="970" y="2732"/>
            <a:ext cx="191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41300" imgH="203200" progId="Equation.3">
                    <p:embed/>
                  </p:oleObj>
                </mc:Choice>
                <mc:Fallback>
                  <p:oleObj r:id="rId8" imgW="241300" imgH="203200" progId="Equation.3">
                    <p:embed/>
                    <p:pic>
                      <p:nvPicPr>
                        <p:cNvPr id="0" name="图片 329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70" y="2732"/>
                          <a:ext cx="191" cy="1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93" name="椭圆 128011"/>
            <p:cNvSpPr/>
            <p:nvPr/>
          </p:nvSpPr>
          <p:spPr>
            <a:xfrm>
              <a:off x="658" y="2387"/>
              <a:ext cx="45" cy="4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8013" name="组合 128012"/>
          <p:cNvGrpSpPr/>
          <p:nvPr/>
        </p:nvGrpSpPr>
        <p:grpSpPr>
          <a:xfrm>
            <a:off x="4301966" y="412750"/>
            <a:ext cx="1490663" cy="1601470"/>
            <a:chOff x="2109" y="1984"/>
            <a:chExt cx="1134" cy="909"/>
          </a:xfrm>
        </p:grpSpPr>
        <p:grpSp>
          <p:nvGrpSpPr>
            <p:cNvPr id="38976" name="组合 128013"/>
            <p:cNvGrpSpPr/>
            <p:nvPr/>
          </p:nvGrpSpPr>
          <p:grpSpPr>
            <a:xfrm>
              <a:off x="2426" y="2391"/>
              <a:ext cx="46" cy="46"/>
              <a:chOff x="703" y="1207"/>
              <a:chExt cx="46" cy="46"/>
            </a:xfrm>
          </p:grpSpPr>
          <p:sp>
            <p:nvSpPr>
              <p:cNvPr id="38984" name="直接连接符 128014"/>
              <p:cNvSpPr/>
              <p:nvPr/>
            </p:nvSpPr>
            <p:spPr>
              <a:xfrm flipH="1">
                <a:off x="703" y="1207"/>
                <a:ext cx="45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85" name="直接连接符 128015"/>
              <p:cNvSpPr/>
              <p:nvPr/>
            </p:nvSpPr>
            <p:spPr>
              <a:xfrm rot="-5400000" flipH="1">
                <a:off x="700" y="1203"/>
                <a:ext cx="45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977" name="直接连接符 128016"/>
            <p:cNvSpPr/>
            <p:nvPr/>
          </p:nvSpPr>
          <p:spPr>
            <a:xfrm>
              <a:off x="2109" y="2415"/>
              <a:ext cx="9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78" name="直接连接符 128017"/>
            <p:cNvSpPr/>
            <p:nvPr/>
          </p:nvSpPr>
          <p:spPr>
            <a:xfrm flipV="1">
              <a:off x="2654" y="2052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8979" name="对象 128018"/>
            <p:cNvGraphicFramePr/>
            <p:nvPr/>
          </p:nvGraphicFramePr>
          <p:xfrm>
            <a:off x="3107" y="2370"/>
            <a:ext cx="136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2400" imgH="139700" progId="Equation.3">
                    <p:embed/>
                  </p:oleObj>
                </mc:Choice>
                <mc:Fallback>
                  <p:oleObj r:id="rId2" imgW="152400" imgH="139700" progId="Equation.3">
                    <p:embed/>
                    <p:pic>
                      <p:nvPicPr>
                        <p:cNvPr id="0" name="图片 329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107" y="2370"/>
                          <a:ext cx="136" cy="1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80" name="对象 128019"/>
            <p:cNvGraphicFramePr/>
            <p:nvPr/>
          </p:nvGraphicFramePr>
          <p:xfrm>
            <a:off x="2671" y="1984"/>
            <a:ext cx="19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15900" imgH="190500" progId="Equation.DSMT4">
                    <p:embed/>
                  </p:oleObj>
                </mc:Choice>
                <mc:Fallback>
                  <p:oleObj r:id="rId10" imgW="215900" imgH="190500" progId="Equation.DSMT4">
                    <p:embed/>
                    <p:pic>
                      <p:nvPicPr>
                        <p:cNvPr id="0" name="图片 328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671" y="1984"/>
                          <a:ext cx="192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81" name="对象 128020"/>
            <p:cNvGraphicFramePr/>
            <p:nvPr/>
          </p:nvGraphicFramePr>
          <p:xfrm>
            <a:off x="2563" y="2404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7000" imgH="177165" progId="Equation.3">
                    <p:embed/>
                  </p:oleObj>
                </mc:Choice>
                <mc:Fallback>
                  <p:oleObj r:id="rId6" imgW="127000" imgH="177165" progId="Equation.3">
                    <p:embed/>
                    <p:pic>
                      <p:nvPicPr>
                        <p:cNvPr id="0" name="图片 329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563" y="2404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82" name="对象 128021"/>
            <p:cNvGraphicFramePr/>
            <p:nvPr/>
          </p:nvGraphicFramePr>
          <p:xfrm>
            <a:off x="2568" y="2732"/>
            <a:ext cx="171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15900" imgH="203200" progId="Equation.3">
                    <p:embed/>
                  </p:oleObj>
                </mc:Choice>
                <mc:Fallback>
                  <p:oleObj r:id="rId12" imgW="215900" imgH="203200" progId="Equation.3">
                    <p:embed/>
                    <p:pic>
                      <p:nvPicPr>
                        <p:cNvPr id="0" name="图片 329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568" y="2732"/>
                          <a:ext cx="171" cy="1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83" name="椭圆 128022"/>
            <p:cNvSpPr/>
            <p:nvPr/>
          </p:nvSpPr>
          <p:spPr>
            <a:xfrm>
              <a:off x="2744" y="2387"/>
              <a:ext cx="45" cy="4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8024" name="组合 128023"/>
          <p:cNvGrpSpPr/>
          <p:nvPr/>
        </p:nvGrpSpPr>
        <p:grpSpPr>
          <a:xfrm>
            <a:off x="6299835" y="412750"/>
            <a:ext cx="1498759" cy="1601470"/>
            <a:chOff x="3787" y="1984"/>
            <a:chExt cx="1134" cy="909"/>
          </a:xfrm>
        </p:grpSpPr>
        <p:grpSp>
          <p:nvGrpSpPr>
            <p:cNvPr id="38966" name="组合 128024"/>
            <p:cNvGrpSpPr/>
            <p:nvPr/>
          </p:nvGrpSpPr>
          <p:grpSpPr>
            <a:xfrm>
              <a:off x="4104" y="2391"/>
              <a:ext cx="46" cy="46"/>
              <a:chOff x="703" y="1207"/>
              <a:chExt cx="46" cy="46"/>
            </a:xfrm>
          </p:grpSpPr>
          <p:sp>
            <p:nvSpPr>
              <p:cNvPr id="38974" name="直接连接符 128025"/>
              <p:cNvSpPr/>
              <p:nvPr/>
            </p:nvSpPr>
            <p:spPr>
              <a:xfrm flipH="1">
                <a:off x="703" y="1207"/>
                <a:ext cx="45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75" name="直接连接符 128026"/>
              <p:cNvSpPr/>
              <p:nvPr/>
            </p:nvSpPr>
            <p:spPr>
              <a:xfrm rot="-5400000" flipH="1">
                <a:off x="700" y="1203"/>
                <a:ext cx="45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967" name="直接连接符 128027"/>
            <p:cNvSpPr/>
            <p:nvPr/>
          </p:nvSpPr>
          <p:spPr>
            <a:xfrm>
              <a:off x="3787" y="2415"/>
              <a:ext cx="9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68" name="直接连接符 128028"/>
            <p:cNvSpPr/>
            <p:nvPr/>
          </p:nvSpPr>
          <p:spPr>
            <a:xfrm flipV="1">
              <a:off x="4332" y="2052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8969" name="对象 128029"/>
            <p:cNvGraphicFramePr/>
            <p:nvPr/>
          </p:nvGraphicFramePr>
          <p:xfrm>
            <a:off x="4785" y="2370"/>
            <a:ext cx="136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2400" imgH="139700" progId="Equation.3">
                    <p:embed/>
                  </p:oleObj>
                </mc:Choice>
                <mc:Fallback>
                  <p:oleObj r:id="rId2" imgW="152400" imgH="139700" progId="Equation.3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785" y="2370"/>
                          <a:ext cx="136" cy="1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70" name="对象 128030"/>
            <p:cNvGraphicFramePr/>
            <p:nvPr/>
          </p:nvGraphicFramePr>
          <p:xfrm>
            <a:off x="4349" y="1984"/>
            <a:ext cx="19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15900" imgH="190500" progId="Equation.DSMT4">
                    <p:embed/>
                  </p:oleObj>
                </mc:Choice>
                <mc:Fallback>
                  <p:oleObj r:id="rId14" imgW="215900" imgH="190500" progId="Equation.DSMT4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349" y="1984"/>
                          <a:ext cx="192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71" name="对象 128031"/>
            <p:cNvGraphicFramePr/>
            <p:nvPr/>
          </p:nvGraphicFramePr>
          <p:xfrm>
            <a:off x="4241" y="2404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7000" imgH="177165" progId="Equation.3">
                    <p:embed/>
                  </p:oleObj>
                </mc:Choice>
                <mc:Fallback>
                  <p:oleObj r:id="rId6" imgW="127000" imgH="177165" progId="Equation.3">
                    <p:embed/>
                    <p:pic>
                      <p:nvPicPr>
                        <p:cNvPr id="0" name="图片 330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241" y="2404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72" name="对象 128032"/>
            <p:cNvGraphicFramePr/>
            <p:nvPr/>
          </p:nvGraphicFramePr>
          <p:xfrm>
            <a:off x="4231" y="2732"/>
            <a:ext cx="201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54000" imgH="203200" progId="Equation.3">
                    <p:embed/>
                  </p:oleObj>
                </mc:Choice>
                <mc:Fallback>
                  <p:oleObj r:id="rId16" imgW="254000" imgH="203200" progId="Equation.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231" y="2732"/>
                          <a:ext cx="201" cy="1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73" name="椭圆 128033"/>
            <p:cNvSpPr/>
            <p:nvPr/>
          </p:nvSpPr>
          <p:spPr>
            <a:xfrm>
              <a:off x="4527" y="2387"/>
              <a:ext cx="45" cy="4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8035" name="组合 128034"/>
          <p:cNvGrpSpPr/>
          <p:nvPr/>
        </p:nvGrpSpPr>
        <p:grpSpPr>
          <a:xfrm>
            <a:off x="2015967" y="2582545"/>
            <a:ext cx="1516856" cy="1123950"/>
            <a:chOff x="990" y="1434"/>
            <a:chExt cx="1187" cy="590"/>
          </a:xfrm>
        </p:grpSpPr>
        <p:sp>
          <p:nvSpPr>
            <p:cNvPr id="38958" name="直接连接符 128035"/>
            <p:cNvSpPr/>
            <p:nvPr/>
          </p:nvSpPr>
          <p:spPr>
            <a:xfrm>
              <a:off x="1095" y="1934"/>
              <a:ext cx="9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59" name="直接连接符 128036"/>
            <p:cNvSpPr/>
            <p:nvPr/>
          </p:nvSpPr>
          <p:spPr>
            <a:xfrm flipV="1">
              <a:off x="1095" y="1525"/>
              <a:ext cx="0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8960" name="对象 128037"/>
            <p:cNvGraphicFramePr/>
            <p:nvPr/>
          </p:nvGraphicFramePr>
          <p:xfrm>
            <a:off x="2052" y="1853"/>
            <a:ext cx="125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52400" imgH="139700" progId="Equation.DSMT4">
                    <p:embed/>
                  </p:oleObj>
                </mc:Choice>
                <mc:Fallback>
                  <p:oleObj r:id="rId18" imgW="152400" imgH="139700" progId="Equation.DSMT4">
                    <p:embed/>
                    <p:pic>
                      <p:nvPicPr>
                        <p:cNvPr id="0" name="图片 3289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052" y="1853"/>
                          <a:ext cx="125" cy="1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1" name="对象 128038"/>
            <p:cNvGraphicFramePr/>
            <p:nvPr/>
          </p:nvGraphicFramePr>
          <p:xfrm>
            <a:off x="1134" y="1434"/>
            <a:ext cx="3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507365" imgH="254000" progId="Equation.DSMT4">
                    <p:embed/>
                  </p:oleObj>
                </mc:Choice>
                <mc:Fallback>
                  <p:oleObj r:id="rId20" imgW="507365" imgH="254000" progId="Equation.DSMT4">
                    <p:embed/>
                    <p:pic>
                      <p:nvPicPr>
                        <p:cNvPr id="0" name="图片 3290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134" y="1434"/>
                          <a:ext cx="320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62" name="对象 128039"/>
            <p:cNvGraphicFramePr/>
            <p:nvPr/>
          </p:nvGraphicFramePr>
          <p:xfrm>
            <a:off x="990" y="1877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27000" imgH="177165" progId="Equation.3">
                    <p:embed/>
                  </p:oleObj>
                </mc:Choice>
                <mc:Fallback>
                  <p:oleObj r:id="rId22" imgW="127000" imgH="177165" progId="Equation.3">
                    <p:embed/>
                    <p:pic>
                      <p:nvPicPr>
                        <p:cNvPr id="0" name="图片 3292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990" y="1877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63" name="直接连接符 128040"/>
            <p:cNvSpPr/>
            <p:nvPr/>
          </p:nvSpPr>
          <p:spPr>
            <a:xfrm>
              <a:off x="1086" y="1752"/>
              <a:ext cx="8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8964" name="对象 128041"/>
            <p:cNvGraphicFramePr/>
            <p:nvPr/>
          </p:nvGraphicFramePr>
          <p:xfrm>
            <a:off x="1009" y="1693"/>
            <a:ext cx="5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88265" imgH="164465" progId="Equation.3">
                    <p:embed/>
                  </p:oleObj>
                </mc:Choice>
                <mc:Fallback>
                  <p:oleObj r:id="rId24" imgW="88265" imgH="164465" progId="Equation.3">
                    <p:embed/>
                    <p:pic>
                      <p:nvPicPr>
                        <p:cNvPr id="0" name="图片 3308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009" y="1693"/>
                          <a:ext cx="56" cy="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65" name="任意多边形 128042"/>
            <p:cNvSpPr/>
            <p:nvPr/>
          </p:nvSpPr>
          <p:spPr>
            <a:xfrm flipV="1">
              <a:off x="1090" y="1616"/>
              <a:ext cx="544" cy="136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181" y="45"/>
                </a:cxn>
                <a:cxn ang="0">
                  <a:pos x="544" y="0"/>
                </a:cxn>
              </a:cxnLst>
              <a:rect l="0" t="0" r="0" b="0"/>
              <a:pathLst>
                <a:path w="544" h="136">
                  <a:moveTo>
                    <a:pt x="0" y="136"/>
                  </a:moveTo>
                  <a:cubicBezTo>
                    <a:pt x="45" y="102"/>
                    <a:pt x="90" y="68"/>
                    <a:pt x="181" y="45"/>
                  </a:cubicBezTo>
                  <a:cubicBezTo>
                    <a:pt x="272" y="22"/>
                    <a:pt x="408" y="11"/>
                    <a:pt x="544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44" name="组合 128043"/>
          <p:cNvGrpSpPr/>
          <p:nvPr/>
        </p:nvGrpSpPr>
        <p:grpSpPr>
          <a:xfrm>
            <a:off x="1998345" y="4426586"/>
            <a:ext cx="1534478" cy="1368425"/>
            <a:chOff x="975" y="2259"/>
            <a:chExt cx="1202" cy="763"/>
          </a:xfrm>
        </p:grpSpPr>
        <p:sp>
          <p:nvSpPr>
            <p:cNvPr id="38952" name="直接连接符 128044"/>
            <p:cNvSpPr/>
            <p:nvPr/>
          </p:nvSpPr>
          <p:spPr>
            <a:xfrm>
              <a:off x="1074" y="2706"/>
              <a:ext cx="9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53" name="直接连接符 128045"/>
            <p:cNvSpPr/>
            <p:nvPr/>
          </p:nvSpPr>
          <p:spPr>
            <a:xfrm flipV="1">
              <a:off x="1080" y="2296"/>
              <a:ext cx="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8954" name="对象 128046"/>
            <p:cNvGraphicFramePr/>
            <p:nvPr/>
          </p:nvGraphicFramePr>
          <p:xfrm>
            <a:off x="2052" y="2625"/>
            <a:ext cx="125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52400" imgH="139700" progId="Equation.DSMT4">
                    <p:embed/>
                  </p:oleObj>
                </mc:Choice>
                <mc:Fallback>
                  <p:oleObj r:id="rId26" imgW="152400" imgH="139700" progId="Equation.DSMT4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052" y="2625"/>
                          <a:ext cx="125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5" name="对象 128047"/>
            <p:cNvGraphicFramePr/>
            <p:nvPr/>
          </p:nvGraphicFramePr>
          <p:xfrm>
            <a:off x="1134" y="2259"/>
            <a:ext cx="21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342900" imgH="203200" progId="Equation.DSMT4">
                    <p:embed/>
                  </p:oleObj>
                </mc:Choice>
                <mc:Fallback>
                  <p:oleObj r:id="rId28" imgW="342900" imgH="203200" progId="Equation.DSMT4">
                    <p:embed/>
                    <p:pic>
                      <p:nvPicPr>
                        <p:cNvPr id="0" name="图片 330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134" y="2259"/>
                          <a:ext cx="216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56" name="对象 128048"/>
            <p:cNvGraphicFramePr/>
            <p:nvPr/>
          </p:nvGraphicFramePr>
          <p:xfrm>
            <a:off x="975" y="2635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127000" imgH="177165" progId="Equation.3">
                    <p:embed/>
                  </p:oleObj>
                </mc:Choice>
                <mc:Fallback>
                  <p:oleObj r:id="rId30" imgW="127000" imgH="177165" progId="Equation.3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975" y="2635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57" name="任意多边形 128049"/>
            <p:cNvSpPr/>
            <p:nvPr/>
          </p:nvSpPr>
          <p:spPr>
            <a:xfrm flipV="1">
              <a:off x="1079" y="2696"/>
              <a:ext cx="545" cy="99"/>
            </a:xfrm>
            <a:custGeom>
              <a:avLst/>
              <a:gdLst/>
              <a:ahLst/>
              <a:cxnLst>
                <a:cxn ang="0">
                  <a:pos x="0" y="99"/>
                </a:cxn>
                <a:cxn ang="0">
                  <a:pos x="91" y="8"/>
                </a:cxn>
                <a:cxn ang="0">
                  <a:pos x="227" y="53"/>
                </a:cxn>
                <a:cxn ang="0">
                  <a:pos x="545" y="99"/>
                </a:cxn>
              </a:cxnLst>
              <a:rect l="0" t="0" r="0" b="0"/>
              <a:pathLst>
                <a:path w="545" h="99">
                  <a:moveTo>
                    <a:pt x="0" y="99"/>
                  </a:moveTo>
                  <a:cubicBezTo>
                    <a:pt x="26" y="57"/>
                    <a:pt x="53" y="16"/>
                    <a:pt x="91" y="8"/>
                  </a:cubicBezTo>
                  <a:cubicBezTo>
                    <a:pt x="129" y="0"/>
                    <a:pt x="151" y="38"/>
                    <a:pt x="227" y="53"/>
                  </a:cubicBezTo>
                  <a:cubicBezTo>
                    <a:pt x="303" y="68"/>
                    <a:pt x="424" y="83"/>
                    <a:pt x="545" y="99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51" name="组合 128050"/>
          <p:cNvGrpSpPr/>
          <p:nvPr/>
        </p:nvGrpSpPr>
        <p:grpSpPr>
          <a:xfrm>
            <a:off x="4251960" y="2582545"/>
            <a:ext cx="1540193" cy="1123950"/>
            <a:chOff x="4120" y="2704"/>
            <a:chExt cx="1188" cy="590"/>
          </a:xfrm>
        </p:grpSpPr>
        <p:sp>
          <p:nvSpPr>
            <p:cNvPr id="38944" name="直接连接符 128051"/>
            <p:cNvSpPr/>
            <p:nvPr/>
          </p:nvSpPr>
          <p:spPr>
            <a:xfrm>
              <a:off x="4225" y="3204"/>
              <a:ext cx="9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45" name="直接连接符 128052"/>
            <p:cNvSpPr/>
            <p:nvPr/>
          </p:nvSpPr>
          <p:spPr>
            <a:xfrm flipV="1">
              <a:off x="4225" y="2795"/>
              <a:ext cx="0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8946" name="对象 128053"/>
            <p:cNvGraphicFramePr/>
            <p:nvPr/>
          </p:nvGraphicFramePr>
          <p:xfrm>
            <a:off x="5182" y="3123"/>
            <a:ext cx="126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152400" imgH="139700" progId="Equation.DSMT4">
                    <p:embed/>
                  </p:oleObj>
                </mc:Choice>
                <mc:Fallback>
                  <p:oleObj r:id="rId32" imgW="152400" imgH="139700" progId="Equation.DSMT4">
                    <p:embed/>
                    <p:pic>
                      <p:nvPicPr>
                        <p:cNvPr id="0" name="图片 3307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5182" y="3123"/>
                          <a:ext cx="126" cy="1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7" name="对象 128054"/>
            <p:cNvGraphicFramePr/>
            <p:nvPr/>
          </p:nvGraphicFramePr>
          <p:xfrm>
            <a:off x="4264" y="2704"/>
            <a:ext cx="3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507365" imgH="254000" progId="Equation.DSMT4">
                    <p:embed/>
                  </p:oleObj>
                </mc:Choice>
                <mc:Fallback>
                  <p:oleObj r:id="rId34" imgW="507365" imgH="254000" progId="Equation.DSMT4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4264" y="2704"/>
                          <a:ext cx="320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8" name="对象 128055"/>
            <p:cNvGraphicFramePr/>
            <p:nvPr/>
          </p:nvGraphicFramePr>
          <p:xfrm>
            <a:off x="4120" y="3147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6" imgW="127000" imgH="177165" progId="Equation.3">
                    <p:embed/>
                  </p:oleObj>
                </mc:Choice>
                <mc:Fallback>
                  <p:oleObj r:id="rId36" imgW="127000" imgH="177165" progId="Equation.3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120" y="3147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9" name="直接连接符 128056"/>
            <p:cNvSpPr/>
            <p:nvPr/>
          </p:nvSpPr>
          <p:spPr>
            <a:xfrm>
              <a:off x="4216" y="2931"/>
              <a:ext cx="8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8950" name="对象 128057"/>
            <p:cNvGraphicFramePr/>
            <p:nvPr/>
          </p:nvGraphicFramePr>
          <p:xfrm>
            <a:off x="4139" y="2872"/>
            <a:ext cx="5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7" imgW="88265" imgH="164465" progId="Equation.3">
                    <p:embed/>
                  </p:oleObj>
                </mc:Choice>
                <mc:Fallback>
                  <p:oleObj r:id="rId37" imgW="88265" imgH="164465" progId="Equation.3">
                    <p:embed/>
                    <p:pic>
                      <p:nvPicPr>
                        <p:cNvPr id="0" name="图片 331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139" y="2872"/>
                          <a:ext cx="56" cy="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51" name="任意多边形 128058"/>
            <p:cNvSpPr/>
            <p:nvPr/>
          </p:nvSpPr>
          <p:spPr>
            <a:xfrm>
              <a:off x="4220" y="2931"/>
              <a:ext cx="544" cy="136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181" y="45"/>
                </a:cxn>
                <a:cxn ang="0">
                  <a:pos x="544" y="0"/>
                </a:cxn>
              </a:cxnLst>
              <a:rect l="0" t="0" r="0" b="0"/>
              <a:pathLst>
                <a:path w="544" h="136">
                  <a:moveTo>
                    <a:pt x="0" y="136"/>
                  </a:moveTo>
                  <a:cubicBezTo>
                    <a:pt x="45" y="102"/>
                    <a:pt x="90" y="68"/>
                    <a:pt x="181" y="45"/>
                  </a:cubicBezTo>
                  <a:cubicBezTo>
                    <a:pt x="272" y="22"/>
                    <a:pt x="408" y="11"/>
                    <a:pt x="544" y="0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8060" name="组合 128059"/>
          <p:cNvGrpSpPr/>
          <p:nvPr/>
        </p:nvGrpSpPr>
        <p:grpSpPr>
          <a:xfrm>
            <a:off x="6196489" y="2582545"/>
            <a:ext cx="1509236" cy="1123950"/>
            <a:chOff x="4227" y="1434"/>
            <a:chExt cx="1187" cy="590"/>
          </a:xfrm>
        </p:grpSpPr>
        <p:sp>
          <p:nvSpPr>
            <p:cNvPr id="38937" name="直接连接符 128060"/>
            <p:cNvSpPr/>
            <p:nvPr/>
          </p:nvSpPr>
          <p:spPr>
            <a:xfrm>
              <a:off x="4332" y="1934"/>
              <a:ext cx="9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38" name="直接连接符 128061"/>
            <p:cNvSpPr/>
            <p:nvPr/>
          </p:nvSpPr>
          <p:spPr>
            <a:xfrm flipV="1">
              <a:off x="4332" y="1525"/>
              <a:ext cx="0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8939" name="对象 128062"/>
            <p:cNvGraphicFramePr/>
            <p:nvPr/>
          </p:nvGraphicFramePr>
          <p:xfrm>
            <a:off x="5289" y="1853"/>
            <a:ext cx="125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8" imgW="152400" imgH="139700" progId="Equation.DSMT4">
                    <p:embed/>
                  </p:oleObj>
                </mc:Choice>
                <mc:Fallback>
                  <p:oleObj r:id="rId38" imgW="152400" imgH="139700" progId="Equation.DSMT4">
                    <p:embed/>
                    <p:pic>
                      <p:nvPicPr>
                        <p:cNvPr id="0" name="图片 3314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5289" y="1853"/>
                          <a:ext cx="125" cy="1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0" name="对象 128063"/>
            <p:cNvGraphicFramePr/>
            <p:nvPr/>
          </p:nvGraphicFramePr>
          <p:xfrm>
            <a:off x="4371" y="1434"/>
            <a:ext cx="3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0" imgW="507365" imgH="254000" progId="Equation.DSMT4">
                    <p:embed/>
                  </p:oleObj>
                </mc:Choice>
                <mc:Fallback>
                  <p:oleObj r:id="rId40" imgW="507365" imgH="254000" progId="Equation.DSMT4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4371" y="1434"/>
                          <a:ext cx="320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1" name="对象 128064"/>
            <p:cNvGraphicFramePr/>
            <p:nvPr/>
          </p:nvGraphicFramePr>
          <p:xfrm>
            <a:off x="4227" y="1877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6" imgW="127000" imgH="177165" progId="Equation.3">
                    <p:embed/>
                  </p:oleObj>
                </mc:Choice>
                <mc:Fallback>
                  <p:oleObj r:id="rId36" imgW="127000" imgH="177165" progId="Equation.3">
                    <p:embed/>
                    <p:pic>
                      <p:nvPicPr>
                        <p:cNvPr id="0" name="图片 3318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227" y="1877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2" name="直接连接符 128065"/>
            <p:cNvSpPr/>
            <p:nvPr/>
          </p:nvSpPr>
          <p:spPr>
            <a:xfrm>
              <a:off x="4323" y="1661"/>
              <a:ext cx="9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8943" name="对象 128066"/>
            <p:cNvGraphicFramePr/>
            <p:nvPr/>
          </p:nvGraphicFramePr>
          <p:xfrm>
            <a:off x="4246" y="1602"/>
            <a:ext cx="5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7" imgW="88265" imgH="164465" progId="Equation.3">
                    <p:embed/>
                  </p:oleObj>
                </mc:Choice>
                <mc:Fallback>
                  <p:oleObj r:id="rId37" imgW="88265" imgH="164465" progId="Equation.3">
                    <p:embed/>
                    <p:pic>
                      <p:nvPicPr>
                        <p:cNvPr id="0" name="图片 3311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246" y="1602"/>
                          <a:ext cx="56" cy="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068" name="组合 128067"/>
          <p:cNvGrpSpPr/>
          <p:nvPr/>
        </p:nvGrpSpPr>
        <p:grpSpPr>
          <a:xfrm>
            <a:off x="6178391" y="4426586"/>
            <a:ext cx="1620203" cy="1368425"/>
            <a:chOff x="4212" y="2259"/>
            <a:chExt cx="1202" cy="763"/>
          </a:xfrm>
        </p:grpSpPr>
        <p:sp>
          <p:nvSpPr>
            <p:cNvPr id="38930" name="直接连接符 128068"/>
            <p:cNvSpPr/>
            <p:nvPr/>
          </p:nvSpPr>
          <p:spPr>
            <a:xfrm>
              <a:off x="4311" y="2706"/>
              <a:ext cx="9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31" name="直接连接符 128069"/>
            <p:cNvSpPr/>
            <p:nvPr/>
          </p:nvSpPr>
          <p:spPr>
            <a:xfrm flipV="1">
              <a:off x="4317" y="2296"/>
              <a:ext cx="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8932" name="对象 128070"/>
            <p:cNvGraphicFramePr/>
            <p:nvPr/>
          </p:nvGraphicFramePr>
          <p:xfrm>
            <a:off x="5289" y="2625"/>
            <a:ext cx="125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2" imgW="152400" imgH="139700" progId="Equation.DSMT4">
                    <p:embed/>
                  </p:oleObj>
                </mc:Choice>
                <mc:Fallback>
                  <p:oleObj r:id="rId42" imgW="152400" imgH="139700" progId="Equation.DSMT4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5289" y="2625"/>
                          <a:ext cx="125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3" name="对象 128071"/>
            <p:cNvGraphicFramePr/>
            <p:nvPr/>
          </p:nvGraphicFramePr>
          <p:xfrm>
            <a:off x="4371" y="2259"/>
            <a:ext cx="21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4" imgW="342900" imgH="203200" progId="Equation.DSMT4">
                    <p:embed/>
                  </p:oleObj>
                </mc:Choice>
                <mc:Fallback>
                  <p:oleObj r:id="rId44" imgW="342900" imgH="203200" progId="Equation.DSMT4">
                    <p:embed/>
                    <p:pic>
                      <p:nvPicPr>
                        <p:cNvPr id="0" name="图片 3304"/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4371" y="2259"/>
                          <a:ext cx="216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4" name="对象 128072"/>
            <p:cNvGraphicFramePr/>
            <p:nvPr/>
          </p:nvGraphicFramePr>
          <p:xfrm>
            <a:off x="4212" y="2635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127000" imgH="177165" progId="Equation.3">
                    <p:embed/>
                  </p:oleObj>
                </mc:Choice>
                <mc:Fallback>
                  <p:oleObj r:id="rId30" imgW="127000" imgH="177165" progId="Equation.3">
                    <p:embed/>
                    <p:pic>
                      <p:nvPicPr>
                        <p:cNvPr id="0" name="图片 3306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212" y="2635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5" name="任意多边形 128073"/>
            <p:cNvSpPr/>
            <p:nvPr/>
          </p:nvSpPr>
          <p:spPr>
            <a:xfrm>
              <a:off x="4318" y="2478"/>
              <a:ext cx="861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1" y="90"/>
                </a:cxn>
                <a:cxn ang="0">
                  <a:pos x="544" y="181"/>
                </a:cxn>
                <a:cxn ang="0">
                  <a:pos x="861" y="226"/>
                </a:cxn>
              </a:cxnLst>
              <a:rect l="0" t="0" r="0" b="0"/>
              <a:pathLst>
                <a:path w="861" h="226">
                  <a:moveTo>
                    <a:pt x="0" y="0"/>
                  </a:moveTo>
                  <a:cubicBezTo>
                    <a:pt x="45" y="30"/>
                    <a:pt x="90" y="60"/>
                    <a:pt x="181" y="90"/>
                  </a:cubicBezTo>
                  <a:cubicBezTo>
                    <a:pt x="272" y="120"/>
                    <a:pt x="431" y="158"/>
                    <a:pt x="544" y="181"/>
                  </a:cubicBezTo>
                  <a:cubicBezTo>
                    <a:pt x="657" y="204"/>
                    <a:pt x="759" y="215"/>
                    <a:pt x="861" y="22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36" name="对象 128074"/>
            <p:cNvGraphicFramePr/>
            <p:nvPr/>
          </p:nvGraphicFramePr>
          <p:xfrm>
            <a:off x="4244" y="2432"/>
            <a:ext cx="88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6" imgW="139700" imgH="139700" progId="Equation.3">
                    <p:embed/>
                  </p:oleObj>
                </mc:Choice>
                <mc:Fallback>
                  <p:oleObj r:id="rId46" imgW="139700" imgH="139700" progId="Equation.3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4244" y="2432"/>
                          <a:ext cx="88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076" name="组合 128075"/>
          <p:cNvGrpSpPr/>
          <p:nvPr/>
        </p:nvGrpSpPr>
        <p:grpSpPr>
          <a:xfrm>
            <a:off x="4234339" y="4426586"/>
            <a:ext cx="1557814" cy="1368425"/>
            <a:chOff x="2579" y="2259"/>
            <a:chExt cx="1203" cy="763"/>
          </a:xfrm>
        </p:grpSpPr>
        <p:sp>
          <p:nvSpPr>
            <p:cNvPr id="38923" name="直接连接符 128076"/>
            <p:cNvSpPr/>
            <p:nvPr/>
          </p:nvSpPr>
          <p:spPr>
            <a:xfrm>
              <a:off x="2678" y="2706"/>
              <a:ext cx="9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24" name="直接连接符 128077"/>
            <p:cNvSpPr/>
            <p:nvPr/>
          </p:nvSpPr>
          <p:spPr>
            <a:xfrm flipV="1">
              <a:off x="2684" y="2296"/>
              <a:ext cx="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8925" name="对象 128078"/>
            <p:cNvGraphicFramePr/>
            <p:nvPr/>
          </p:nvGraphicFramePr>
          <p:xfrm>
            <a:off x="3656" y="2625"/>
            <a:ext cx="126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8" imgW="152400" imgH="139700" progId="Equation.DSMT4">
                    <p:embed/>
                  </p:oleObj>
                </mc:Choice>
                <mc:Fallback>
                  <p:oleObj r:id="rId48" imgW="152400" imgH="139700" progId="Equation.DSMT4">
                    <p:embed/>
                    <p:pic>
                      <p:nvPicPr>
                        <p:cNvPr id="0" name="图片 3319"/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3656" y="2625"/>
                          <a:ext cx="126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6" name="对象 128079"/>
            <p:cNvGraphicFramePr/>
            <p:nvPr/>
          </p:nvGraphicFramePr>
          <p:xfrm>
            <a:off x="2738" y="2259"/>
            <a:ext cx="21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0" imgW="342900" imgH="203200" progId="Equation.DSMT4">
                    <p:embed/>
                  </p:oleObj>
                </mc:Choice>
                <mc:Fallback>
                  <p:oleObj r:id="rId50" imgW="342900" imgH="203200" progId="Equation.DSMT4">
                    <p:embed/>
                    <p:pic>
                      <p:nvPicPr>
                        <p:cNvPr id="0" name="图片 3326"/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2738" y="2259"/>
                          <a:ext cx="216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7" name="对象 128080"/>
            <p:cNvGraphicFramePr/>
            <p:nvPr/>
          </p:nvGraphicFramePr>
          <p:xfrm>
            <a:off x="2579" y="2635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127000" imgH="177165" progId="Equation.3">
                    <p:embed/>
                  </p:oleObj>
                </mc:Choice>
                <mc:Fallback>
                  <p:oleObj r:id="rId30" imgW="127000" imgH="177165" progId="Equation.3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579" y="2635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8" name="任意多边形 128081"/>
            <p:cNvSpPr/>
            <p:nvPr/>
          </p:nvSpPr>
          <p:spPr>
            <a:xfrm>
              <a:off x="2678" y="2478"/>
              <a:ext cx="680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6" y="136"/>
                </a:cxn>
                <a:cxn ang="0">
                  <a:pos x="680" y="226"/>
                </a:cxn>
              </a:cxnLst>
              <a:rect l="0" t="0" r="0" b="0"/>
              <a:pathLst>
                <a:path w="680" h="226">
                  <a:moveTo>
                    <a:pt x="0" y="0"/>
                  </a:moveTo>
                  <a:cubicBezTo>
                    <a:pt x="56" y="49"/>
                    <a:pt x="113" y="98"/>
                    <a:pt x="226" y="136"/>
                  </a:cubicBezTo>
                  <a:cubicBezTo>
                    <a:pt x="339" y="174"/>
                    <a:pt x="509" y="200"/>
                    <a:pt x="680" y="22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29" name="对象 128082"/>
            <p:cNvGraphicFramePr/>
            <p:nvPr/>
          </p:nvGraphicFramePr>
          <p:xfrm>
            <a:off x="2608" y="2432"/>
            <a:ext cx="88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2" imgW="139700" imgH="139700" progId="Equation.3">
                    <p:embed/>
                  </p:oleObj>
                </mc:Choice>
                <mc:Fallback>
                  <p:oleObj r:id="rId52" imgW="139700" imgH="139700" progId="Equation.3">
                    <p:embed/>
                    <p:pic>
                      <p:nvPicPr>
                        <p:cNvPr id="0" name="图片 3320"/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2608" y="2432"/>
                          <a:ext cx="88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文本框 6"/>
          <p:cNvSpPr txBox="1"/>
          <p:nvPr/>
        </p:nvSpPr>
        <p:spPr>
          <a:xfrm>
            <a:off x="156210" y="1233170"/>
            <a:ext cx="87598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全通系统全通系统的幅频特性                ，而相频特性可变。</a:t>
            </a:r>
          </a:p>
        </p:txBody>
      </p:sp>
      <p:graphicFrame>
        <p:nvGraphicFramePr>
          <p:cNvPr id="78855" name="对象 3"/>
          <p:cNvGraphicFramePr>
            <a:graphicFrameLocks noChangeAspect="1"/>
          </p:cNvGraphicFramePr>
          <p:nvPr/>
        </p:nvGraphicFramePr>
        <p:xfrm>
          <a:off x="4294148" y="1403271"/>
          <a:ext cx="126174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3900" imgH="241300" progId="Equation.DSMT4">
                  <p:embed/>
                </p:oleObj>
              </mc:Choice>
              <mc:Fallback>
                <p:oleObj r:id="rId2" imgW="723900" imgH="2413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94148" y="1403271"/>
                        <a:ext cx="1261745" cy="421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94472" y="333375"/>
            <a:ext cx="650652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lang="zh-CN" sz="3600">
                <a:solidFill>
                  <a:srgbClr val="FF0000"/>
                </a:solidFill>
                <a:sym typeface="+mn-ea"/>
              </a:rPr>
              <a:t>特殊系统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----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全通系统</a:t>
            </a:r>
            <a:endParaRPr kumimoji="0" lang="zh-CN" altLang="en-US" sz="3600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10795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8024" name="组合 128023"/>
          <p:cNvGrpSpPr>
            <a:grpSpLocks noChangeAspect="1"/>
          </p:cNvGrpSpPr>
          <p:nvPr/>
        </p:nvGrpSpPr>
        <p:grpSpPr>
          <a:xfrm>
            <a:off x="438368" y="2221865"/>
            <a:ext cx="1582459" cy="1224000"/>
            <a:chOff x="3787" y="1984"/>
            <a:chExt cx="1134" cy="658"/>
          </a:xfrm>
        </p:grpSpPr>
        <p:grpSp>
          <p:nvGrpSpPr>
            <p:cNvPr id="38966" name="组合 128024"/>
            <p:cNvGrpSpPr/>
            <p:nvPr/>
          </p:nvGrpSpPr>
          <p:grpSpPr>
            <a:xfrm>
              <a:off x="4104" y="2391"/>
              <a:ext cx="46" cy="46"/>
              <a:chOff x="703" y="1207"/>
              <a:chExt cx="46" cy="46"/>
            </a:xfrm>
          </p:grpSpPr>
          <p:sp>
            <p:nvSpPr>
              <p:cNvPr id="38974" name="直接连接符 128025"/>
              <p:cNvSpPr/>
              <p:nvPr/>
            </p:nvSpPr>
            <p:spPr>
              <a:xfrm flipH="1">
                <a:off x="703" y="1207"/>
                <a:ext cx="45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75" name="直接连接符 128026"/>
              <p:cNvSpPr/>
              <p:nvPr/>
            </p:nvSpPr>
            <p:spPr>
              <a:xfrm rot="-5400000" flipH="1">
                <a:off x="700" y="1203"/>
                <a:ext cx="45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967" name="直接连接符 128027"/>
            <p:cNvSpPr/>
            <p:nvPr/>
          </p:nvSpPr>
          <p:spPr>
            <a:xfrm>
              <a:off x="3787" y="2415"/>
              <a:ext cx="9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68" name="直接连接符 128028"/>
            <p:cNvSpPr/>
            <p:nvPr/>
          </p:nvSpPr>
          <p:spPr>
            <a:xfrm flipV="1">
              <a:off x="4332" y="2052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8969" name="对象 128029"/>
            <p:cNvGraphicFramePr/>
            <p:nvPr/>
          </p:nvGraphicFramePr>
          <p:xfrm>
            <a:off x="4785" y="2370"/>
            <a:ext cx="136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2400" imgH="139700" progId="Equation.3">
                    <p:embed/>
                  </p:oleObj>
                </mc:Choice>
                <mc:Fallback>
                  <p:oleObj r:id="rId4" imgW="152400" imgH="139700" progId="Equation.3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785" y="2370"/>
                          <a:ext cx="136" cy="1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70" name="对象 128030"/>
            <p:cNvGraphicFramePr/>
            <p:nvPr/>
          </p:nvGraphicFramePr>
          <p:xfrm>
            <a:off x="4349" y="1984"/>
            <a:ext cx="19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15900" imgH="190500" progId="Equation.DSMT4">
                    <p:embed/>
                  </p:oleObj>
                </mc:Choice>
                <mc:Fallback>
                  <p:oleObj r:id="rId6" imgW="215900" imgH="190500" progId="Equation.DSMT4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349" y="1984"/>
                          <a:ext cx="192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71" name="对象 128031"/>
            <p:cNvGraphicFramePr/>
            <p:nvPr/>
          </p:nvGraphicFramePr>
          <p:xfrm>
            <a:off x="4241" y="2404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27000" imgH="177165" progId="Equation.3">
                    <p:embed/>
                  </p:oleObj>
                </mc:Choice>
                <mc:Fallback>
                  <p:oleObj r:id="rId8" imgW="127000" imgH="177165" progId="Equation.3">
                    <p:embed/>
                    <p:pic>
                      <p:nvPicPr>
                        <p:cNvPr id="0" name="图片 330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41" y="2404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73" name="椭圆 128033"/>
            <p:cNvSpPr/>
            <p:nvPr/>
          </p:nvSpPr>
          <p:spPr>
            <a:xfrm>
              <a:off x="4527" y="2387"/>
              <a:ext cx="45" cy="4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8060" name="组合 128059"/>
          <p:cNvGrpSpPr>
            <a:grpSpLocks noChangeAspect="1"/>
          </p:cNvGrpSpPr>
          <p:nvPr/>
        </p:nvGrpSpPr>
        <p:grpSpPr>
          <a:xfrm>
            <a:off x="3166904" y="2125980"/>
            <a:ext cx="1595242" cy="1188000"/>
            <a:chOff x="4227" y="1434"/>
            <a:chExt cx="1187" cy="590"/>
          </a:xfrm>
        </p:grpSpPr>
        <p:sp>
          <p:nvSpPr>
            <p:cNvPr id="38937" name="直接连接符 128060"/>
            <p:cNvSpPr/>
            <p:nvPr/>
          </p:nvSpPr>
          <p:spPr>
            <a:xfrm>
              <a:off x="4332" y="1934"/>
              <a:ext cx="9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38" name="直接连接符 128061"/>
            <p:cNvSpPr/>
            <p:nvPr/>
          </p:nvSpPr>
          <p:spPr>
            <a:xfrm flipV="1">
              <a:off x="4332" y="1525"/>
              <a:ext cx="0" cy="4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8939" name="对象 128062"/>
            <p:cNvGraphicFramePr/>
            <p:nvPr/>
          </p:nvGraphicFramePr>
          <p:xfrm>
            <a:off x="5289" y="1853"/>
            <a:ext cx="125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52400" imgH="139700" progId="Equation.DSMT4">
                    <p:embed/>
                  </p:oleObj>
                </mc:Choice>
                <mc:Fallback>
                  <p:oleObj r:id="rId10" imgW="152400" imgH="139700" progId="Equation.DSMT4">
                    <p:embed/>
                    <p:pic>
                      <p:nvPicPr>
                        <p:cNvPr id="0" name="图片 331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289" y="1853"/>
                          <a:ext cx="125" cy="1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0" name="对象 128063"/>
            <p:cNvGraphicFramePr/>
            <p:nvPr/>
          </p:nvGraphicFramePr>
          <p:xfrm>
            <a:off x="4371" y="1434"/>
            <a:ext cx="3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507365" imgH="254000" progId="Equation.DSMT4">
                    <p:embed/>
                  </p:oleObj>
                </mc:Choice>
                <mc:Fallback>
                  <p:oleObj r:id="rId12" imgW="507365" imgH="254000" progId="Equation.DSMT4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371" y="1434"/>
                          <a:ext cx="320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1" name="对象 128064"/>
            <p:cNvGraphicFramePr/>
            <p:nvPr/>
          </p:nvGraphicFramePr>
          <p:xfrm>
            <a:off x="4227" y="1877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27000" imgH="177165" progId="Equation.3">
                    <p:embed/>
                  </p:oleObj>
                </mc:Choice>
                <mc:Fallback>
                  <p:oleObj r:id="rId14" imgW="127000" imgH="177165" progId="Equation.3">
                    <p:embed/>
                    <p:pic>
                      <p:nvPicPr>
                        <p:cNvPr id="0" name="图片 331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227" y="1877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2" name="直接连接符 128065"/>
            <p:cNvSpPr/>
            <p:nvPr/>
          </p:nvSpPr>
          <p:spPr>
            <a:xfrm>
              <a:off x="4323" y="1661"/>
              <a:ext cx="9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8943" name="对象 128066"/>
            <p:cNvGraphicFramePr/>
            <p:nvPr/>
          </p:nvGraphicFramePr>
          <p:xfrm>
            <a:off x="4246" y="1602"/>
            <a:ext cx="56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88265" imgH="164465" progId="Equation.3">
                    <p:embed/>
                  </p:oleObj>
                </mc:Choice>
                <mc:Fallback>
                  <p:oleObj r:id="rId16" imgW="88265" imgH="164465" progId="Equation.3">
                    <p:embed/>
                    <p:pic>
                      <p:nvPicPr>
                        <p:cNvPr id="0" name="图片 3311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246" y="1602"/>
                          <a:ext cx="56" cy="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068" name="组合 128067"/>
          <p:cNvGrpSpPr>
            <a:grpSpLocks noChangeAspect="1"/>
          </p:cNvGrpSpPr>
          <p:nvPr/>
        </p:nvGrpSpPr>
        <p:grpSpPr>
          <a:xfrm>
            <a:off x="6299994" y="2138681"/>
            <a:ext cx="1704947" cy="1440000"/>
            <a:chOff x="4212" y="2259"/>
            <a:chExt cx="1202" cy="763"/>
          </a:xfrm>
        </p:grpSpPr>
        <p:sp>
          <p:nvSpPr>
            <p:cNvPr id="38930" name="直接连接符 128068"/>
            <p:cNvSpPr/>
            <p:nvPr/>
          </p:nvSpPr>
          <p:spPr>
            <a:xfrm>
              <a:off x="4311" y="2706"/>
              <a:ext cx="95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31" name="直接连接符 128069"/>
            <p:cNvSpPr/>
            <p:nvPr/>
          </p:nvSpPr>
          <p:spPr>
            <a:xfrm flipV="1">
              <a:off x="4317" y="2296"/>
              <a:ext cx="0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8932" name="对象 128070"/>
            <p:cNvGraphicFramePr/>
            <p:nvPr/>
          </p:nvGraphicFramePr>
          <p:xfrm>
            <a:off x="5289" y="2625"/>
            <a:ext cx="125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52400" imgH="139700" progId="Equation.DSMT4">
                    <p:embed/>
                  </p:oleObj>
                </mc:Choice>
                <mc:Fallback>
                  <p:oleObj r:id="rId18" imgW="152400" imgH="139700" progId="Equation.DSMT4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289" y="2625"/>
                          <a:ext cx="125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3" name="对象 128071"/>
            <p:cNvGraphicFramePr/>
            <p:nvPr/>
          </p:nvGraphicFramePr>
          <p:xfrm>
            <a:off x="4371" y="2259"/>
            <a:ext cx="21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342900" imgH="203200" progId="Equation.DSMT4">
                    <p:embed/>
                  </p:oleObj>
                </mc:Choice>
                <mc:Fallback>
                  <p:oleObj r:id="rId20" imgW="342900" imgH="203200" progId="Equation.DSMT4">
                    <p:embed/>
                    <p:pic>
                      <p:nvPicPr>
                        <p:cNvPr id="0" name="图片 330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371" y="2259"/>
                          <a:ext cx="216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4" name="对象 128072"/>
            <p:cNvGraphicFramePr/>
            <p:nvPr/>
          </p:nvGraphicFramePr>
          <p:xfrm>
            <a:off x="4212" y="2635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27000" imgH="177165" progId="Equation.3">
                    <p:embed/>
                  </p:oleObj>
                </mc:Choice>
                <mc:Fallback>
                  <p:oleObj r:id="rId22" imgW="127000" imgH="177165" progId="Equation.3">
                    <p:embed/>
                    <p:pic>
                      <p:nvPicPr>
                        <p:cNvPr id="0" name="图片 330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212" y="2635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5" name="任意多边形 128073"/>
            <p:cNvSpPr/>
            <p:nvPr/>
          </p:nvSpPr>
          <p:spPr>
            <a:xfrm>
              <a:off x="4318" y="2478"/>
              <a:ext cx="861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1" y="90"/>
                </a:cxn>
                <a:cxn ang="0">
                  <a:pos x="544" y="181"/>
                </a:cxn>
                <a:cxn ang="0">
                  <a:pos x="861" y="226"/>
                </a:cxn>
              </a:cxnLst>
              <a:rect l="0" t="0" r="0" b="0"/>
              <a:pathLst>
                <a:path w="861" h="226">
                  <a:moveTo>
                    <a:pt x="0" y="0"/>
                  </a:moveTo>
                  <a:cubicBezTo>
                    <a:pt x="45" y="30"/>
                    <a:pt x="90" y="60"/>
                    <a:pt x="181" y="90"/>
                  </a:cubicBezTo>
                  <a:cubicBezTo>
                    <a:pt x="272" y="120"/>
                    <a:pt x="431" y="158"/>
                    <a:pt x="544" y="181"/>
                  </a:cubicBezTo>
                  <a:cubicBezTo>
                    <a:pt x="657" y="204"/>
                    <a:pt x="759" y="215"/>
                    <a:pt x="861" y="226"/>
                  </a:cubicBez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36" name="对象 128074"/>
            <p:cNvGraphicFramePr/>
            <p:nvPr/>
          </p:nvGraphicFramePr>
          <p:xfrm>
            <a:off x="4244" y="2432"/>
            <a:ext cx="88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139700" imgH="139700" progId="Equation.3">
                    <p:embed/>
                  </p:oleObj>
                </mc:Choice>
                <mc:Fallback>
                  <p:oleObj r:id="rId24" imgW="139700" imgH="139700" progId="Equation.3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4244" y="2432"/>
                          <a:ext cx="88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9029" name="文本框 129028"/>
          <p:cNvSpPr txBox="1"/>
          <p:nvPr/>
        </p:nvSpPr>
        <p:spPr>
          <a:xfrm>
            <a:off x="456565" y="3682365"/>
            <a:ext cx="6013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全通系统的零点与极点什么特征？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1810" y="4246245"/>
            <a:ext cx="60134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二阶全通系统呢？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build="p"/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4" name="文本框 6"/>
          <p:cNvSpPr txBox="1"/>
          <p:nvPr/>
        </p:nvSpPr>
        <p:spPr>
          <a:xfrm>
            <a:off x="156210" y="1233170"/>
            <a:ext cx="8759825" cy="154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1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全通系统全通系统的幅频特性                ，而相频特性可变。若将一个全通系统串接在电路中，可使被传输的信号的相位改变，通常作为相位补偿器，图</a:t>
            </a:r>
            <a:r>
              <a:rPr lang="en-US" altLang="zh-CN" sz="21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(a)</a:t>
            </a:r>
            <a:r>
              <a:rPr lang="zh-CN" altLang="en-US" sz="21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为典型的全通系统，图</a:t>
            </a:r>
            <a:r>
              <a:rPr lang="en-US" altLang="zh-CN" sz="21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(b)</a:t>
            </a:r>
            <a:r>
              <a:rPr lang="zh-CN" altLang="en-US" sz="21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为支臂的结构组成。</a:t>
            </a:r>
          </a:p>
        </p:txBody>
      </p:sp>
      <p:graphicFrame>
        <p:nvGraphicFramePr>
          <p:cNvPr id="78855" name="对象 3"/>
          <p:cNvGraphicFramePr>
            <a:graphicFrameLocks noChangeAspect="1"/>
          </p:cNvGraphicFramePr>
          <p:nvPr/>
        </p:nvGraphicFramePr>
        <p:xfrm>
          <a:off x="3743603" y="1348661"/>
          <a:ext cx="126174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3900" imgH="241300" progId="Equation.DSMT4">
                  <p:embed/>
                </p:oleObj>
              </mc:Choice>
              <mc:Fallback>
                <p:oleObj r:id="rId2" imgW="723900" imgH="2413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43603" y="1348661"/>
                        <a:ext cx="1261745" cy="421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56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12" y="3033554"/>
            <a:ext cx="3747368" cy="2196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8857" name="Object 8"/>
          <p:cNvGraphicFramePr>
            <a:graphicFrameLocks noChangeAspect="1"/>
          </p:cNvGraphicFramePr>
          <p:nvPr/>
        </p:nvGraphicFramePr>
        <p:xfrm>
          <a:off x="4919742" y="3221673"/>
          <a:ext cx="3253978" cy="132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866900" imgH="762000" progId="Equation.DSMT4">
                  <p:embed/>
                </p:oleObj>
              </mc:Choice>
              <mc:Fallback>
                <p:oleObj r:id="rId5" imgW="1866900" imgH="7620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19742" y="3221673"/>
                        <a:ext cx="3253978" cy="132992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494472" y="333375"/>
            <a:ext cx="650652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lang="zh-CN" sz="3600">
                <a:solidFill>
                  <a:srgbClr val="FF0000"/>
                </a:solidFill>
                <a:sym typeface="+mn-ea"/>
              </a:rPr>
              <a:t>特殊系统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----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全通系统</a:t>
            </a:r>
            <a:endParaRPr kumimoji="0" lang="zh-CN" altLang="en-US" sz="3600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1079500"/>
            <a:ext cx="9144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6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730" y="2790349"/>
            <a:ext cx="2227659" cy="1919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877" name="文本框 6"/>
          <p:cNvSpPr txBox="1"/>
          <p:nvPr/>
        </p:nvSpPr>
        <p:spPr>
          <a:xfrm>
            <a:off x="255191" y="5007134"/>
            <a:ext cx="8118872" cy="1060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zh-CN" sz="210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图为全通系统的极零图，由图可知，零点矢量模与极点矢量模相等，因此，                ，但相频特性随      变化</a:t>
            </a:r>
          </a:p>
        </p:txBody>
      </p:sp>
      <p:graphicFrame>
        <p:nvGraphicFramePr>
          <p:cNvPr id="79878" name="对象 3"/>
          <p:cNvGraphicFramePr>
            <a:graphicFrameLocks noChangeAspect="1"/>
          </p:cNvGraphicFramePr>
          <p:nvPr/>
        </p:nvGraphicFramePr>
        <p:xfrm>
          <a:off x="1143159" y="5587762"/>
          <a:ext cx="1239441" cy="4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11200" imgH="241300" progId="Equation.DSMT4">
                  <p:embed/>
                </p:oleObj>
              </mc:Choice>
              <mc:Fallback>
                <p:oleObj r:id="rId3" imgW="711200" imgH="241300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3159" y="5587762"/>
                        <a:ext cx="1239441" cy="42148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6"/>
          <p:cNvGraphicFramePr>
            <a:graphicFrameLocks noChangeAspect="1"/>
          </p:cNvGraphicFramePr>
          <p:nvPr/>
        </p:nvGraphicFramePr>
        <p:xfrm>
          <a:off x="4321731" y="5712619"/>
          <a:ext cx="265509" cy="244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2400" imgH="139700" progId="Equation.DSMT4">
                  <p:embed/>
                </p:oleObj>
              </mc:Choice>
              <mc:Fallback>
                <p:oleObj r:id="rId5" imgW="152400" imgH="1397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21731" y="5712619"/>
                        <a:ext cx="265509" cy="24407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0" name="对象 14"/>
          <p:cNvGraphicFramePr>
            <a:graphicFrameLocks noChangeAspect="1"/>
          </p:cNvGraphicFramePr>
          <p:nvPr/>
        </p:nvGraphicFramePr>
        <p:xfrm>
          <a:off x="364411" y="2790349"/>
          <a:ext cx="563284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086100" imgH="431800" progId="Equation.DSMT4">
                  <p:embed/>
                </p:oleObj>
              </mc:Choice>
              <mc:Fallback>
                <p:oleObj r:id="rId7" imgW="3086100" imgH="43180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411" y="2790349"/>
                        <a:ext cx="5632847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对象 18"/>
          <p:cNvGraphicFramePr>
            <a:graphicFrameLocks noChangeAspect="1"/>
          </p:cNvGraphicFramePr>
          <p:nvPr/>
        </p:nvGraphicFramePr>
        <p:xfrm>
          <a:off x="255350" y="3676888"/>
          <a:ext cx="6419850" cy="1329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683000" imgH="762000" progId="Equation.DSMT4">
                  <p:embed/>
                </p:oleObj>
              </mc:Choice>
              <mc:Fallback>
                <p:oleObj r:id="rId9" imgW="3683000" imgH="762000" progId="Equation.DSMT4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350" y="3676888"/>
                        <a:ext cx="6419850" cy="132992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856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8552" y="431959"/>
            <a:ext cx="3747368" cy="2196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8857" name="Object 8"/>
          <p:cNvGraphicFramePr>
            <a:graphicFrameLocks noChangeAspect="1"/>
          </p:cNvGraphicFramePr>
          <p:nvPr/>
        </p:nvGraphicFramePr>
        <p:xfrm>
          <a:off x="4587002" y="614998"/>
          <a:ext cx="3253978" cy="1329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66900" imgH="762000" progId="Equation.DSMT4">
                  <p:embed/>
                </p:oleObj>
              </mc:Choice>
              <mc:Fallback>
                <p:oleObj r:id="rId12" imgW="1866900" imgH="762000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87002" y="614998"/>
                        <a:ext cx="3253978" cy="132992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9" name="文本框 129028"/>
          <p:cNvSpPr txBox="1"/>
          <p:nvPr/>
        </p:nvSpPr>
        <p:spPr>
          <a:xfrm>
            <a:off x="364490" y="6176645"/>
            <a:ext cx="76288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全通系统的零点与极点应该以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虚轴为镜像对称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分布。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7" grpId="0"/>
      <p:bldP spid="12902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4472" y="333375"/>
            <a:ext cx="6506528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lang="zh-CN" sz="3600">
                <a:solidFill>
                  <a:srgbClr val="FF0000"/>
                </a:solidFill>
                <a:sym typeface="+mn-ea"/>
              </a:rPr>
              <a:t>特殊系统</a:t>
            </a:r>
            <a:r>
              <a:rPr lang="en-US" altLang="zh-CN" sz="3600">
                <a:solidFill>
                  <a:srgbClr val="FF0000"/>
                </a:solidFill>
                <a:sym typeface="+mn-ea"/>
              </a:rPr>
              <a:t>----</a:t>
            </a:r>
            <a:r>
              <a:rPr lang="zh-CN" altLang="en-US" sz="3600">
                <a:solidFill>
                  <a:srgbClr val="FF0000"/>
                </a:solidFill>
                <a:sym typeface="+mn-ea"/>
              </a:rPr>
              <a:t>最小相位延时系统</a:t>
            </a:r>
            <a:endParaRPr kumimoji="0" lang="zh-CN" altLang="en-US" sz="3600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8723" y="1079500"/>
            <a:ext cx="9026554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28013" name="组合 128012"/>
          <p:cNvGrpSpPr/>
          <p:nvPr/>
        </p:nvGrpSpPr>
        <p:grpSpPr>
          <a:xfrm>
            <a:off x="3508534" y="1423670"/>
            <a:ext cx="1490663" cy="1159260"/>
            <a:chOff x="2109" y="1984"/>
            <a:chExt cx="1134" cy="658"/>
          </a:xfrm>
        </p:grpSpPr>
        <p:grpSp>
          <p:nvGrpSpPr>
            <p:cNvPr id="38976" name="组合 128013"/>
            <p:cNvGrpSpPr/>
            <p:nvPr/>
          </p:nvGrpSpPr>
          <p:grpSpPr>
            <a:xfrm>
              <a:off x="2426" y="2391"/>
              <a:ext cx="46" cy="46"/>
              <a:chOff x="703" y="1207"/>
              <a:chExt cx="46" cy="46"/>
            </a:xfrm>
          </p:grpSpPr>
          <p:sp>
            <p:nvSpPr>
              <p:cNvPr id="38984" name="直接连接符 128014"/>
              <p:cNvSpPr/>
              <p:nvPr/>
            </p:nvSpPr>
            <p:spPr>
              <a:xfrm flipH="1">
                <a:off x="703" y="1207"/>
                <a:ext cx="45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85" name="直接连接符 128015"/>
              <p:cNvSpPr/>
              <p:nvPr/>
            </p:nvSpPr>
            <p:spPr>
              <a:xfrm rot="-5400000" flipH="1">
                <a:off x="700" y="1203"/>
                <a:ext cx="45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977" name="直接连接符 128016"/>
            <p:cNvSpPr/>
            <p:nvPr/>
          </p:nvSpPr>
          <p:spPr>
            <a:xfrm>
              <a:off x="2109" y="2415"/>
              <a:ext cx="9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78" name="直接连接符 128017"/>
            <p:cNvSpPr/>
            <p:nvPr/>
          </p:nvSpPr>
          <p:spPr>
            <a:xfrm flipV="1">
              <a:off x="2654" y="2052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8979" name="对象 128018"/>
            <p:cNvGraphicFramePr/>
            <p:nvPr/>
          </p:nvGraphicFramePr>
          <p:xfrm>
            <a:off x="3107" y="2370"/>
            <a:ext cx="136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2400" imgH="139700" progId="Equation.3">
                    <p:embed/>
                  </p:oleObj>
                </mc:Choice>
                <mc:Fallback>
                  <p:oleObj r:id="rId2" imgW="152400" imgH="139700" progId="Equation.3">
                    <p:embed/>
                    <p:pic>
                      <p:nvPicPr>
                        <p:cNvPr id="0" name="图片 329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107" y="2370"/>
                          <a:ext cx="136" cy="1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80" name="对象 128019"/>
            <p:cNvGraphicFramePr/>
            <p:nvPr/>
          </p:nvGraphicFramePr>
          <p:xfrm>
            <a:off x="2671" y="1984"/>
            <a:ext cx="192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15900" imgH="190500" progId="Equation.DSMT4">
                    <p:embed/>
                  </p:oleObj>
                </mc:Choice>
                <mc:Fallback>
                  <p:oleObj r:id="rId4" imgW="215900" imgH="190500" progId="Equation.DSMT4">
                    <p:embed/>
                    <p:pic>
                      <p:nvPicPr>
                        <p:cNvPr id="0" name="图片 328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71" y="1984"/>
                          <a:ext cx="192" cy="1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81" name="对象 128020"/>
            <p:cNvGraphicFramePr/>
            <p:nvPr/>
          </p:nvGraphicFramePr>
          <p:xfrm>
            <a:off x="2563" y="2404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7000" imgH="177165" progId="Equation.3">
                    <p:embed/>
                  </p:oleObj>
                </mc:Choice>
                <mc:Fallback>
                  <p:oleObj r:id="rId6" imgW="127000" imgH="177165" progId="Equation.3">
                    <p:embed/>
                    <p:pic>
                      <p:nvPicPr>
                        <p:cNvPr id="0" name="图片 329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563" y="2404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83" name="椭圆 128022"/>
            <p:cNvSpPr/>
            <p:nvPr/>
          </p:nvSpPr>
          <p:spPr>
            <a:xfrm>
              <a:off x="2744" y="2387"/>
              <a:ext cx="45" cy="4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6997" name="组合 126996"/>
          <p:cNvGrpSpPr/>
          <p:nvPr/>
        </p:nvGrpSpPr>
        <p:grpSpPr>
          <a:xfrm>
            <a:off x="1184434" y="1435100"/>
            <a:ext cx="1429703" cy="1066880"/>
            <a:chOff x="3787" y="941"/>
            <a:chExt cx="1134" cy="657"/>
          </a:xfrm>
        </p:grpSpPr>
        <p:grpSp>
          <p:nvGrpSpPr>
            <p:cNvPr id="37942" name="组合 126997"/>
            <p:cNvGrpSpPr/>
            <p:nvPr/>
          </p:nvGrpSpPr>
          <p:grpSpPr>
            <a:xfrm>
              <a:off x="3877" y="1354"/>
              <a:ext cx="46" cy="46"/>
              <a:chOff x="703" y="1207"/>
              <a:chExt cx="46" cy="46"/>
            </a:xfrm>
          </p:grpSpPr>
          <p:sp>
            <p:nvSpPr>
              <p:cNvPr id="37950" name="直接连接符 126998"/>
              <p:cNvSpPr/>
              <p:nvPr/>
            </p:nvSpPr>
            <p:spPr>
              <a:xfrm flipH="1">
                <a:off x="703" y="1207"/>
                <a:ext cx="45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51" name="直接连接符 126999"/>
              <p:cNvSpPr/>
              <p:nvPr/>
            </p:nvSpPr>
            <p:spPr>
              <a:xfrm rot="-5400000" flipH="1">
                <a:off x="700" y="1203"/>
                <a:ext cx="45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7943" name="直接连接符 127000"/>
            <p:cNvSpPr/>
            <p:nvPr/>
          </p:nvSpPr>
          <p:spPr>
            <a:xfrm>
              <a:off x="3787" y="1371"/>
              <a:ext cx="9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44" name="直接连接符 127001"/>
            <p:cNvSpPr/>
            <p:nvPr/>
          </p:nvSpPr>
          <p:spPr>
            <a:xfrm flipV="1">
              <a:off x="4332" y="1008"/>
              <a:ext cx="0" cy="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7945" name="对象 127002"/>
            <p:cNvGraphicFramePr/>
            <p:nvPr/>
          </p:nvGraphicFramePr>
          <p:xfrm>
            <a:off x="4785" y="1326"/>
            <a:ext cx="136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2400" imgH="139700" progId="Equation.3">
                    <p:embed/>
                  </p:oleObj>
                </mc:Choice>
                <mc:Fallback>
                  <p:oleObj r:id="rId2" imgW="152400" imgH="139700" progId="Equation.3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785" y="1326"/>
                          <a:ext cx="136" cy="1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6" name="对象 127003"/>
            <p:cNvGraphicFramePr/>
            <p:nvPr/>
          </p:nvGraphicFramePr>
          <p:xfrm>
            <a:off x="4349" y="941"/>
            <a:ext cx="192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15900" imgH="190500" progId="Equation.DSMT4">
                    <p:embed/>
                  </p:oleObj>
                </mc:Choice>
                <mc:Fallback>
                  <p:oleObj r:id="rId8" imgW="215900" imgH="190500" progId="Equation.DSMT4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349" y="941"/>
                          <a:ext cx="192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47" name="对象 127004"/>
            <p:cNvGraphicFramePr/>
            <p:nvPr/>
          </p:nvGraphicFramePr>
          <p:xfrm>
            <a:off x="4241" y="1360"/>
            <a:ext cx="105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7000" imgH="177165" progId="Equation.3">
                    <p:embed/>
                  </p:oleObj>
                </mc:Choice>
                <mc:Fallback>
                  <p:oleObj r:id="rId6" imgW="127000" imgH="177165" progId="Equation.3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241" y="1360"/>
                          <a:ext cx="105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49" name="椭圆 127006"/>
            <p:cNvSpPr/>
            <p:nvPr/>
          </p:nvSpPr>
          <p:spPr>
            <a:xfrm>
              <a:off x="4105" y="1350"/>
              <a:ext cx="45" cy="46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250950" y="2677795"/>
            <a:ext cx="3940175" cy="1214120"/>
            <a:chOff x="1970" y="4217"/>
            <a:chExt cx="6205" cy="1912"/>
          </a:xfrm>
        </p:grpSpPr>
        <p:grpSp>
          <p:nvGrpSpPr>
            <p:cNvPr id="128051" name="组合 128050"/>
            <p:cNvGrpSpPr/>
            <p:nvPr/>
          </p:nvGrpSpPr>
          <p:grpSpPr>
            <a:xfrm>
              <a:off x="5749" y="4359"/>
              <a:ext cx="2426" cy="1770"/>
              <a:chOff x="4120" y="2704"/>
              <a:chExt cx="1188" cy="590"/>
            </a:xfrm>
          </p:grpSpPr>
          <p:sp>
            <p:nvSpPr>
              <p:cNvPr id="38944" name="直接连接符 128051"/>
              <p:cNvSpPr/>
              <p:nvPr/>
            </p:nvSpPr>
            <p:spPr>
              <a:xfrm>
                <a:off x="4225" y="3204"/>
                <a:ext cx="95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45" name="直接连接符 128052"/>
              <p:cNvSpPr/>
              <p:nvPr/>
            </p:nvSpPr>
            <p:spPr>
              <a:xfrm flipV="1">
                <a:off x="4225" y="2795"/>
                <a:ext cx="0" cy="40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38946" name="对象 128053"/>
              <p:cNvGraphicFramePr/>
              <p:nvPr/>
            </p:nvGraphicFramePr>
            <p:xfrm>
              <a:off x="5182" y="3123"/>
              <a:ext cx="126" cy="1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52400" imgH="139700" progId="Equation.DSMT4">
                      <p:embed/>
                    </p:oleObj>
                  </mc:Choice>
                  <mc:Fallback>
                    <p:oleObj r:id="rId10" imgW="152400" imgH="139700" progId="Equation.DSMT4">
                      <p:embed/>
                      <p:pic>
                        <p:nvPicPr>
                          <p:cNvPr id="0" name="图片 3307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182" y="3123"/>
                            <a:ext cx="126" cy="11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7" name="对象 128054"/>
              <p:cNvGraphicFramePr/>
              <p:nvPr/>
            </p:nvGraphicFramePr>
            <p:xfrm>
              <a:off x="4264" y="2704"/>
              <a:ext cx="320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507365" imgH="254000" progId="Equation.DSMT4">
                      <p:embed/>
                    </p:oleObj>
                  </mc:Choice>
                  <mc:Fallback>
                    <p:oleObj r:id="rId12" imgW="507365" imgH="254000" progId="Equation.DSMT4">
                      <p:embed/>
                      <p:pic>
                        <p:nvPicPr>
                          <p:cNvPr id="0" name="图片 3303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264" y="2704"/>
                            <a:ext cx="320" cy="1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48" name="对象 128055"/>
              <p:cNvGraphicFramePr/>
              <p:nvPr/>
            </p:nvGraphicFramePr>
            <p:xfrm>
              <a:off x="4120" y="3147"/>
              <a:ext cx="105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127000" imgH="177165" progId="Equation.3">
                      <p:embed/>
                    </p:oleObj>
                  </mc:Choice>
                  <mc:Fallback>
                    <p:oleObj r:id="rId14" imgW="127000" imgH="177165" progId="Equation.3">
                      <p:embed/>
                      <p:pic>
                        <p:nvPicPr>
                          <p:cNvPr id="0" name="图片 3316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120" y="3147"/>
                            <a:ext cx="105" cy="1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49" name="直接连接符 128056"/>
              <p:cNvSpPr/>
              <p:nvPr/>
            </p:nvSpPr>
            <p:spPr>
              <a:xfrm>
                <a:off x="4216" y="2931"/>
                <a:ext cx="81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38950" name="对象 128057"/>
              <p:cNvGraphicFramePr/>
              <p:nvPr/>
            </p:nvGraphicFramePr>
            <p:xfrm>
              <a:off x="4139" y="2872"/>
              <a:ext cx="56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88265" imgH="164465" progId="Equation.3">
                      <p:embed/>
                    </p:oleObj>
                  </mc:Choice>
                  <mc:Fallback>
                    <p:oleObj r:id="rId16" imgW="88265" imgH="164465" progId="Equation.3">
                      <p:embed/>
                      <p:pic>
                        <p:nvPicPr>
                          <p:cNvPr id="0" name="图片 3315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139" y="2872"/>
                            <a:ext cx="56" cy="1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51" name="任意多边形 128058"/>
              <p:cNvSpPr/>
              <p:nvPr/>
            </p:nvSpPr>
            <p:spPr>
              <a:xfrm>
                <a:off x="4220" y="2931"/>
                <a:ext cx="544" cy="136"/>
              </a:xfrm>
              <a:custGeom>
                <a:avLst/>
                <a:gdLst/>
                <a:ahLst/>
                <a:cxnLst>
                  <a:cxn ang="0">
                    <a:pos x="0" y="136"/>
                  </a:cxn>
                  <a:cxn ang="0">
                    <a:pos x="181" y="45"/>
                  </a:cxn>
                  <a:cxn ang="0">
                    <a:pos x="544" y="0"/>
                  </a:cxn>
                </a:cxnLst>
                <a:rect l="0" t="0" r="0" b="0"/>
                <a:pathLst>
                  <a:path w="544" h="136">
                    <a:moveTo>
                      <a:pt x="0" y="136"/>
                    </a:moveTo>
                    <a:cubicBezTo>
                      <a:pt x="45" y="102"/>
                      <a:pt x="90" y="68"/>
                      <a:pt x="181" y="45"/>
                    </a:cubicBezTo>
                    <a:cubicBezTo>
                      <a:pt x="272" y="22"/>
                      <a:pt x="408" y="11"/>
                      <a:pt x="54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7040" name="组合 127039"/>
            <p:cNvGrpSpPr/>
            <p:nvPr/>
          </p:nvGrpSpPr>
          <p:grpSpPr>
            <a:xfrm>
              <a:off x="1970" y="4217"/>
              <a:ext cx="2447" cy="1640"/>
              <a:chOff x="4120" y="2704"/>
              <a:chExt cx="1187" cy="590"/>
            </a:xfrm>
          </p:grpSpPr>
          <p:sp>
            <p:nvSpPr>
              <p:cNvPr id="37906" name="直接连接符 127040"/>
              <p:cNvSpPr/>
              <p:nvPr/>
            </p:nvSpPr>
            <p:spPr>
              <a:xfrm>
                <a:off x="4225" y="3204"/>
                <a:ext cx="95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7907" name="直接连接符 127041"/>
              <p:cNvSpPr/>
              <p:nvPr/>
            </p:nvSpPr>
            <p:spPr>
              <a:xfrm flipV="1">
                <a:off x="4225" y="2795"/>
                <a:ext cx="0" cy="40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37908" name="对象 127042"/>
              <p:cNvGraphicFramePr/>
              <p:nvPr/>
            </p:nvGraphicFramePr>
            <p:xfrm>
              <a:off x="5182" y="3123"/>
              <a:ext cx="125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8" imgW="152400" imgH="139700" progId="Equation.DSMT4">
                      <p:embed/>
                    </p:oleObj>
                  </mc:Choice>
                  <mc:Fallback>
                    <p:oleObj r:id="rId18" imgW="152400" imgH="139700" progId="Equation.DSMT4">
                      <p:embed/>
                      <p:pic>
                        <p:nvPicPr>
                          <p:cNvPr id="0" name="图片 3276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5182" y="3123"/>
                            <a:ext cx="125" cy="1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9" name="对象 127043"/>
              <p:cNvGraphicFramePr/>
              <p:nvPr/>
            </p:nvGraphicFramePr>
            <p:xfrm>
              <a:off x="4264" y="2704"/>
              <a:ext cx="320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507365" imgH="254000" progId="Equation.DSMT4">
                      <p:embed/>
                    </p:oleObj>
                  </mc:Choice>
                  <mc:Fallback>
                    <p:oleObj r:id="rId20" imgW="507365" imgH="254000" progId="Equation.DSMT4">
                      <p:embed/>
                      <p:pic>
                        <p:nvPicPr>
                          <p:cNvPr id="0" name="图片 3280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264" y="2704"/>
                            <a:ext cx="320" cy="16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0" name="对象 127044"/>
              <p:cNvGraphicFramePr/>
              <p:nvPr/>
            </p:nvGraphicFramePr>
            <p:xfrm>
              <a:off x="4120" y="3147"/>
              <a:ext cx="105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127000" imgH="177165" progId="Equation.3">
                      <p:embed/>
                    </p:oleObj>
                  </mc:Choice>
                  <mc:Fallback>
                    <p:oleObj r:id="rId14" imgW="127000" imgH="177165" progId="Equation.3">
                      <p:embed/>
                      <p:pic>
                        <p:nvPicPr>
                          <p:cNvPr id="0" name="图片 3277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4120" y="3147"/>
                            <a:ext cx="105" cy="1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1" name="直接连接符 127045"/>
              <p:cNvSpPr/>
              <p:nvPr/>
            </p:nvSpPr>
            <p:spPr>
              <a:xfrm>
                <a:off x="4216" y="2931"/>
                <a:ext cx="817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37912" name="对象 127046"/>
              <p:cNvGraphicFramePr/>
              <p:nvPr/>
            </p:nvGraphicFramePr>
            <p:xfrm>
              <a:off x="4139" y="2872"/>
              <a:ext cx="56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88265" imgH="164465" progId="Equation.3">
                      <p:embed/>
                    </p:oleObj>
                  </mc:Choice>
                  <mc:Fallback>
                    <p:oleObj r:id="rId16" imgW="88265" imgH="164465" progId="Equation.3">
                      <p:embed/>
                      <p:pic>
                        <p:nvPicPr>
                          <p:cNvPr id="0" name="图片 3279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139" y="2872"/>
                            <a:ext cx="56" cy="1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3" name="任意多边形 127047"/>
              <p:cNvSpPr/>
              <p:nvPr/>
            </p:nvSpPr>
            <p:spPr>
              <a:xfrm>
                <a:off x="4220" y="2931"/>
                <a:ext cx="544" cy="136"/>
              </a:xfrm>
              <a:custGeom>
                <a:avLst/>
                <a:gdLst/>
                <a:ahLst/>
                <a:cxnLst>
                  <a:cxn ang="0">
                    <a:pos x="0" y="136"/>
                  </a:cxn>
                  <a:cxn ang="0">
                    <a:pos x="181" y="45"/>
                  </a:cxn>
                  <a:cxn ang="0">
                    <a:pos x="544" y="0"/>
                  </a:cxn>
                </a:cxnLst>
                <a:rect l="0" t="0" r="0" b="0"/>
                <a:pathLst>
                  <a:path w="544" h="136">
                    <a:moveTo>
                      <a:pt x="0" y="136"/>
                    </a:moveTo>
                    <a:cubicBezTo>
                      <a:pt x="45" y="102"/>
                      <a:pt x="90" y="68"/>
                      <a:pt x="181" y="45"/>
                    </a:cubicBezTo>
                    <a:cubicBezTo>
                      <a:pt x="272" y="22"/>
                      <a:pt x="408" y="11"/>
                      <a:pt x="544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224280" y="3970020"/>
            <a:ext cx="3999230" cy="1654175"/>
            <a:chOff x="1928" y="6252"/>
            <a:chExt cx="6298" cy="2605"/>
          </a:xfrm>
        </p:grpSpPr>
        <p:grpSp>
          <p:nvGrpSpPr>
            <p:cNvPr id="128076" name="组合 128075"/>
            <p:cNvGrpSpPr/>
            <p:nvPr/>
          </p:nvGrpSpPr>
          <p:grpSpPr>
            <a:xfrm>
              <a:off x="5774" y="6703"/>
              <a:ext cx="2453" cy="2155"/>
              <a:chOff x="2579" y="2259"/>
              <a:chExt cx="1203" cy="763"/>
            </a:xfrm>
          </p:grpSpPr>
          <p:sp>
            <p:nvSpPr>
              <p:cNvPr id="38923" name="直接连接符 128076"/>
              <p:cNvSpPr/>
              <p:nvPr/>
            </p:nvSpPr>
            <p:spPr>
              <a:xfrm>
                <a:off x="2678" y="2706"/>
                <a:ext cx="95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24" name="直接连接符 128077"/>
              <p:cNvSpPr/>
              <p:nvPr/>
            </p:nvSpPr>
            <p:spPr>
              <a:xfrm flipV="1">
                <a:off x="2684" y="2296"/>
                <a:ext cx="0" cy="72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38925" name="对象 128078"/>
              <p:cNvGraphicFramePr/>
              <p:nvPr/>
            </p:nvGraphicFramePr>
            <p:xfrm>
              <a:off x="3656" y="2625"/>
              <a:ext cx="126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152400" imgH="139700" progId="Equation.DSMT4">
                      <p:embed/>
                    </p:oleObj>
                  </mc:Choice>
                  <mc:Fallback>
                    <p:oleObj r:id="rId22" imgW="152400" imgH="139700" progId="Equation.DSMT4">
                      <p:embed/>
                      <p:pic>
                        <p:nvPicPr>
                          <p:cNvPr id="0" name="图片 3319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3656" y="2625"/>
                            <a:ext cx="126" cy="1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26" name="对象 128079"/>
              <p:cNvGraphicFramePr/>
              <p:nvPr/>
            </p:nvGraphicFramePr>
            <p:xfrm>
              <a:off x="2738" y="2259"/>
              <a:ext cx="21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4" imgW="342900" imgH="203200" progId="Equation.DSMT4">
                      <p:embed/>
                    </p:oleObj>
                  </mc:Choice>
                  <mc:Fallback>
                    <p:oleObj r:id="rId24" imgW="342900" imgH="203200" progId="Equation.DSMT4">
                      <p:embed/>
                      <p:pic>
                        <p:nvPicPr>
                          <p:cNvPr id="0" name="图片 3326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2738" y="2259"/>
                            <a:ext cx="216" cy="1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27" name="对象 128080"/>
              <p:cNvGraphicFramePr/>
              <p:nvPr/>
            </p:nvGraphicFramePr>
            <p:xfrm>
              <a:off x="2579" y="2635"/>
              <a:ext cx="105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6" imgW="127000" imgH="177165" progId="Equation.3">
                      <p:embed/>
                    </p:oleObj>
                  </mc:Choice>
                  <mc:Fallback>
                    <p:oleObj r:id="rId26" imgW="127000" imgH="177165" progId="Equation.3">
                      <p:embed/>
                      <p:pic>
                        <p:nvPicPr>
                          <p:cNvPr id="0" name="图片 3321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2579" y="2635"/>
                            <a:ext cx="105" cy="1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928" name="任意多边形 128081"/>
              <p:cNvSpPr/>
              <p:nvPr/>
            </p:nvSpPr>
            <p:spPr>
              <a:xfrm>
                <a:off x="2678" y="2478"/>
                <a:ext cx="680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26" y="136"/>
                  </a:cxn>
                  <a:cxn ang="0">
                    <a:pos x="680" y="226"/>
                  </a:cxn>
                </a:cxnLst>
                <a:rect l="0" t="0" r="0" b="0"/>
                <a:pathLst>
                  <a:path w="680" h="226">
                    <a:moveTo>
                      <a:pt x="0" y="0"/>
                    </a:moveTo>
                    <a:cubicBezTo>
                      <a:pt x="56" y="49"/>
                      <a:pt x="113" y="98"/>
                      <a:pt x="226" y="136"/>
                    </a:cubicBezTo>
                    <a:cubicBezTo>
                      <a:pt x="339" y="174"/>
                      <a:pt x="509" y="200"/>
                      <a:pt x="680" y="226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8929" name="对象 128082"/>
              <p:cNvGraphicFramePr/>
              <p:nvPr/>
            </p:nvGraphicFramePr>
            <p:xfrm>
              <a:off x="2608" y="2432"/>
              <a:ext cx="88" cy="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8" imgW="139700" imgH="139700" progId="Equation.3">
                      <p:embed/>
                    </p:oleObj>
                  </mc:Choice>
                  <mc:Fallback>
                    <p:oleObj r:id="rId28" imgW="139700" imgH="139700" progId="Equation.3">
                      <p:embed/>
                      <p:pic>
                        <p:nvPicPr>
                          <p:cNvPr id="0" name="图片 3320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2608" y="2432"/>
                            <a:ext cx="88" cy="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7049" name="组合 127048"/>
            <p:cNvGrpSpPr/>
            <p:nvPr/>
          </p:nvGrpSpPr>
          <p:grpSpPr>
            <a:xfrm>
              <a:off x="1928" y="6252"/>
              <a:ext cx="3011" cy="2461"/>
              <a:chOff x="4105" y="3302"/>
              <a:chExt cx="1202" cy="763"/>
            </a:xfrm>
          </p:grpSpPr>
          <p:sp>
            <p:nvSpPr>
              <p:cNvPr id="37900" name="直接连接符 127049"/>
              <p:cNvSpPr/>
              <p:nvPr/>
            </p:nvSpPr>
            <p:spPr>
              <a:xfrm>
                <a:off x="4204" y="3749"/>
                <a:ext cx="95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7901" name="直接连接符 127050"/>
              <p:cNvSpPr/>
              <p:nvPr/>
            </p:nvSpPr>
            <p:spPr>
              <a:xfrm flipV="1">
                <a:off x="4210" y="3339"/>
                <a:ext cx="0" cy="72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37902" name="对象 127051"/>
              <p:cNvGraphicFramePr/>
              <p:nvPr/>
            </p:nvGraphicFramePr>
            <p:xfrm>
              <a:off x="5182" y="3668"/>
              <a:ext cx="125" cy="1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0" imgW="152400" imgH="139700" progId="Equation.DSMT4">
                      <p:embed/>
                    </p:oleObj>
                  </mc:Choice>
                  <mc:Fallback>
                    <p:oleObj r:id="rId30" imgW="152400" imgH="139700" progId="Equation.DSMT4">
                      <p:embed/>
                      <p:pic>
                        <p:nvPicPr>
                          <p:cNvPr id="0" name="图片 3281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5182" y="3668"/>
                            <a:ext cx="125" cy="1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3" name="对象 127052"/>
              <p:cNvGraphicFramePr/>
              <p:nvPr/>
            </p:nvGraphicFramePr>
            <p:xfrm>
              <a:off x="4264" y="3302"/>
              <a:ext cx="21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2" imgW="342900" imgH="203200" progId="Equation.DSMT4">
                      <p:embed/>
                    </p:oleObj>
                  </mc:Choice>
                  <mc:Fallback>
                    <p:oleObj r:id="rId32" imgW="342900" imgH="203200" progId="Equation.DSMT4">
                      <p:embed/>
                      <p:pic>
                        <p:nvPicPr>
                          <p:cNvPr id="0" name="图片 3287"/>
                          <p:cNvPicPr/>
                          <p:nvPr/>
                        </p:nvPicPr>
                        <p:blipFill>
                          <a:blip r:embed="rId33"/>
                          <a:stretch>
                            <a:fillRect/>
                          </a:stretch>
                        </p:blipFill>
                        <p:spPr>
                          <a:xfrm>
                            <a:off x="4264" y="3302"/>
                            <a:ext cx="216" cy="1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4" name="对象 127053"/>
              <p:cNvGraphicFramePr/>
              <p:nvPr/>
            </p:nvGraphicFramePr>
            <p:xfrm>
              <a:off x="4105" y="3678"/>
              <a:ext cx="105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6" imgW="127000" imgH="177165" progId="Equation.3">
                      <p:embed/>
                    </p:oleObj>
                  </mc:Choice>
                  <mc:Fallback>
                    <p:oleObj r:id="rId26" imgW="127000" imgH="177165" progId="Equation.3">
                      <p:embed/>
                      <p:pic>
                        <p:nvPicPr>
                          <p:cNvPr id="0" name="图片 3282"/>
                          <p:cNvPicPr/>
                          <p:nvPr/>
                        </p:nvPicPr>
                        <p:blipFill>
                          <a:blip r:embed="rId27"/>
                          <a:stretch>
                            <a:fillRect/>
                          </a:stretch>
                        </p:blipFill>
                        <p:spPr>
                          <a:xfrm>
                            <a:off x="4105" y="3678"/>
                            <a:ext cx="105" cy="1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05" name="任意多边形 127054"/>
              <p:cNvSpPr/>
              <p:nvPr/>
            </p:nvSpPr>
            <p:spPr>
              <a:xfrm>
                <a:off x="4209" y="3649"/>
                <a:ext cx="545" cy="99"/>
              </a:xfrm>
              <a:custGeom>
                <a:avLst/>
                <a:gdLst/>
                <a:ahLst/>
                <a:cxnLst>
                  <a:cxn ang="0">
                    <a:pos x="0" y="99"/>
                  </a:cxn>
                  <a:cxn ang="0">
                    <a:pos x="91" y="8"/>
                  </a:cxn>
                  <a:cxn ang="0">
                    <a:pos x="227" y="53"/>
                  </a:cxn>
                  <a:cxn ang="0">
                    <a:pos x="545" y="99"/>
                  </a:cxn>
                </a:cxnLst>
                <a:rect l="0" t="0" r="0" b="0"/>
                <a:pathLst>
                  <a:path w="545" h="99">
                    <a:moveTo>
                      <a:pt x="0" y="99"/>
                    </a:moveTo>
                    <a:cubicBezTo>
                      <a:pt x="26" y="57"/>
                      <a:pt x="53" y="16"/>
                      <a:pt x="91" y="8"/>
                    </a:cubicBezTo>
                    <a:cubicBezTo>
                      <a:pt x="129" y="0"/>
                      <a:pt x="151" y="38"/>
                      <a:pt x="227" y="53"/>
                    </a:cubicBezTo>
                    <a:cubicBezTo>
                      <a:pt x="303" y="68"/>
                      <a:pt x="424" y="83"/>
                      <a:pt x="545" y="99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144260" y="1475740"/>
            <a:ext cx="1652270" cy="3746500"/>
            <a:chOff x="9676" y="2324"/>
            <a:chExt cx="2602" cy="5900"/>
          </a:xfrm>
        </p:grpSpPr>
        <p:grpSp>
          <p:nvGrpSpPr>
            <p:cNvPr id="131076" name="组合 131075"/>
            <p:cNvGrpSpPr/>
            <p:nvPr/>
          </p:nvGrpSpPr>
          <p:grpSpPr>
            <a:xfrm>
              <a:off x="9676" y="2324"/>
              <a:ext cx="2603" cy="2345"/>
              <a:chOff x="868" y="1782"/>
              <a:chExt cx="1388" cy="938"/>
            </a:xfrm>
          </p:grpSpPr>
          <p:sp>
            <p:nvSpPr>
              <p:cNvPr id="40984" name="直接连接符 131076"/>
              <p:cNvSpPr/>
              <p:nvPr/>
            </p:nvSpPr>
            <p:spPr>
              <a:xfrm>
                <a:off x="868" y="2336"/>
                <a:ext cx="124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0985" name="直接连接符 131077"/>
              <p:cNvSpPr/>
              <p:nvPr/>
            </p:nvSpPr>
            <p:spPr>
              <a:xfrm flipV="1">
                <a:off x="1492" y="1856"/>
                <a:ext cx="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40986" name="对象 131078"/>
              <p:cNvGraphicFramePr/>
              <p:nvPr/>
            </p:nvGraphicFramePr>
            <p:xfrm>
              <a:off x="2116" y="2336"/>
              <a:ext cx="140" cy="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4" imgW="139700" imgH="139700" progId="Equation.3">
                      <p:embed/>
                    </p:oleObj>
                  </mc:Choice>
                  <mc:Fallback>
                    <p:oleObj r:id="rId34" imgW="139700" imgH="139700" progId="Equation.3">
                      <p:embed/>
                      <p:pic>
                        <p:nvPicPr>
                          <p:cNvPr id="0" name="图片 3329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2116" y="2336"/>
                            <a:ext cx="140" cy="1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87" name="对象 131079"/>
              <p:cNvGraphicFramePr/>
              <p:nvPr/>
            </p:nvGraphicFramePr>
            <p:xfrm>
              <a:off x="1501" y="1782"/>
              <a:ext cx="217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6" imgW="215900" imgH="190500" progId="Equation.DSMT4">
                      <p:embed/>
                    </p:oleObj>
                  </mc:Choice>
                  <mc:Fallback>
                    <p:oleObj r:id="rId36" imgW="215900" imgH="190500" progId="Equation.DSMT4">
                      <p:embed/>
                      <p:pic>
                        <p:nvPicPr>
                          <p:cNvPr id="0" name="图片 3328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1501" y="1782"/>
                            <a:ext cx="217" cy="1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88" name="直接连接符 131080"/>
              <p:cNvSpPr/>
              <p:nvPr/>
            </p:nvSpPr>
            <p:spPr>
              <a:xfrm flipH="1">
                <a:off x="1108" y="2016"/>
                <a:ext cx="48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89" name="直接连接符 131081"/>
              <p:cNvSpPr/>
              <p:nvPr/>
            </p:nvSpPr>
            <p:spPr>
              <a:xfrm rot="5400000" flipH="1">
                <a:off x="1108" y="2016"/>
                <a:ext cx="48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90" name="直接连接符 131082"/>
              <p:cNvSpPr/>
              <p:nvPr/>
            </p:nvSpPr>
            <p:spPr>
              <a:xfrm flipH="1">
                <a:off x="1108" y="2592"/>
                <a:ext cx="48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91" name="直接连接符 131083"/>
              <p:cNvSpPr/>
              <p:nvPr/>
            </p:nvSpPr>
            <p:spPr>
              <a:xfrm rot="5400000" flipH="1">
                <a:off x="1108" y="2592"/>
                <a:ext cx="48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92" name="直接连接符 131084"/>
              <p:cNvSpPr/>
              <p:nvPr/>
            </p:nvSpPr>
            <p:spPr>
              <a:xfrm flipH="1">
                <a:off x="964" y="2312"/>
                <a:ext cx="48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93" name="直接连接符 131085"/>
              <p:cNvSpPr/>
              <p:nvPr/>
            </p:nvSpPr>
            <p:spPr>
              <a:xfrm rot="5400000" flipH="1">
                <a:off x="964" y="2312"/>
                <a:ext cx="48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94" name="椭圆 131086"/>
              <p:cNvSpPr/>
              <p:nvPr/>
            </p:nvSpPr>
            <p:spPr>
              <a:xfrm>
                <a:off x="1636" y="2144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5" name="椭圆 131087"/>
              <p:cNvSpPr/>
              <p:nvPr/>
            </p:nvSpPr>
            <p:spPr>
              <a:xfrm>
                <a:off x="1636" y="2480"/>
                <a:ext cx="48" cy="48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96" name="直接连接符 131088"/>
              <p:cNvSpPr/>
              <p:nvPr/>
            </p:nvSpPr>
            <p:spPr>
              <a:xfrm flipH="1" flipV="1">
                <a:off x="1488" y="2064"/>
                <a:ext cx="144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40997" name="直接连接符 131089"/>
              <p:cNvSpPr/>
              <p:nvPr/>
            </p:nvSpPr>
            <p:spPr>
              <a:xfrm flipH="1" flipV="1">
                <a:off x="1488" y="2064"/>
                <a:ext cx="144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40998" name="直接连接符 131090"/>
              <p:cNvSpPr/>
              <p:nvPr/>
            </p:nvSpPr>
            <p:spPr>
              <a:xfrm>
                <a:off x="1680" y="217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0999" name="直接连接符 131091"/>
              <p:cNvSpPr/>
              <p:nvPr/>
            </p:nvSpPr>
            <p:spPr>
              <a:xfrm>
                <a:off x="1680" y="2512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pSp>
          <p:nvGrpSpPr>
            <p:cNvPr id="131093" name="组合 131092"/>
            <p:cNvGrpSpPr/>
            <p:nvPr/>
          </p:nvGrpSpPr>
          <p:grpSpPr>
            <a:xfrm>
              <a:off x="9676" y="5880"/>
              <a:ext cx="2603" cy="2345"/>
              <a:chOff x="2976" y="1798"/>
              <a:chExt cx="1388" cy="938"/>
            </a:xfrm>
          </p:grpSpPr>
          <p:grpSp>
            <p:nvGrpSpPr>
              <p:cNvPr id="40967" name="组合 131093"/>
              <p:cNvGrpSpPr/>
              <p:nvPr/>
            </p:nvGrpSpPr>
            <p:grpSpPr>
              <a:xfrm>
                <a:off x="2976" y="1798"/>
                <a:ext cx="1388" cy="938"/>
                <a:chOff x="4036" y="2998"/>
                <a:chExt cx="1388" cy="938"/>
              </a:xfrm>
            </p:grpSpPr>
            <p:sp>
              <p:nvSpPr>
                <p:cNvPr id="40972" name="直接连接符 131094"/>
                <p:cNvSpPr/>
                <p:nvPr/>
              </p:nvSpPr>
              <p:spPr>
                <a:xfrm>
                  <a:off x="4036" y="3552"/>
                  <a:ext cx="124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40973" name="直接连接符 131095"/>
                <p:cNvSpPr/>
                <p:nvPr/>
              </p:nvSpPr>
              <p:spPr>
                <a:xfrm flipV="1">
                  <a:off x="4660" y="3072"/>
                  <a:ext cx="0" cy="864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40974" name="对象 131096"/>
                <p:cNvGraphicFramePr/>
                <p:nvPr/>
              </p:nvGraphicFramePr>
              <p:xfrm>
                <a:off x="5284" y="3552"/>
                <a:ext cx="140" cy="1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34" imgW="139700" imgH="139700" progId="Equation.3">
                        <p:embed/>
                      </p:oleObj>
                    </mc:Choice>
                    <mc:Fallback>
                      <p:oleObj r:id="rId34" imgW="139700" imgH="139700" progId="Equation.3">
                        <p:embed/>
                        <p:pic>
                          <p:nvPicPr>
                            <p:cNvPr id="0" name="图片 3327"/>
                            <p:cNvPicPr/>
                            <p:nvPr/>
                          </p:nvPicPr>
                          <p:blipFill>
                            <a:blip r:embed="rId3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84" y="3552"/>
                              <a:ext cx="140" cy="1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0975" name="对象 131097"/>
                <p:cNvGraphicFramePr/>
                <p:nvPr/>
              </p:nvGraphicFramePr>
              <p:xfrm>
                <a:off x="4669" y="2998"/>
                <a:ext cx="217" cy="1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r:id="rId38" imgW="215900" imgH="190500" progId="Equation.DSMT4">
                        <p:embed/>
                      </p:oleObj>
                    </mc:Choice>
                    <mc:Fallback>
                      <p:oleObj r:id="rId38" imgW="215900" imgH="190500" progId="Equation.DSMT4">
                        <p:embed/>
                        <p:pic>
                          <p:nvPicPr>
                            <p:cNvPr id="0" name="图片 3330"/>
                            <p:cNvPicPr/>
                            <p:nvPr/>
                          </p:nvPicPr>
                          <p:blipFill>
                            <a:blip r:embed="rId3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69" y="2998"/>
                              <a:ext cx="217" cy="19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0976" name="直接连接符 131098"/>
                <p:cNvSpPr/>
                <p:nvPr/>
              </p:nvSpPr>
              <p:spPr>
                <a:xfrm flipH="1">
                  <a:off x="4276" y="3232"/>
                  <a:ext cx="48" cy="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0977" name="直接连接符 131099"/>
                <p:cNvSpPr/>
                <p:nvPr/>
              </p:nvSpPr>
              <p:spPr>
                <a:xfrm rot="5400000" flipH="1">
                  <a:off x="4276" y="3232"/>
                  <a:ext cx="48" cy="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0978" name="直接连接符 131100"/>
                <p:cNvSpPr/>
                <p:nvPr/>
              </p:nvSpPr>
              <p:spPr>
                <a:xfrm flipH="1">
                  <a:off x="4276" y="3808"/>
                  <a:ext cx="48" cy="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0979" name="直接连接符 131101"/>
                <p:cNvSpPr/>
                <p:nvPr/>
              </p:nvSpPr>
              <p:spPr>
                <a:xfrm rot="5400000" flipH="1">
                  <a:off x="4276" y="3808"/>
                  <a:ext cx="48" cy="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0980" name="直接连接符 131102"/>
                <p:cNvSpPr/>
                <p:nvPr/>
              </p:nvSpPr>
              <p:spPr>
                <a:xfrm flipH="1">
                  <a:off x="4132" y="3528"/>
                  <a:ext cx="48" cy="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0981" name="直接连接符 131103"/>
                <p:cNvSpPr/>
                <p:nvPr/>
              </p:nvSpPr>
              <p:spPr>
                <a:xfrm rot="5400000" flipH="1">
                  <a:off x="4132" y="3528"/>
                  <a:ext cx="48" cy="48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0982" name="椭圆 131104"/>
                <p:cNvSpPr/>
                <p:nvPr/>
              </p:nvSpPr>
              <p:spPr>
                <a:xfrm>
                  <a:off x="4464" y="3360"/>
                  <a:ext cx="48" cy="4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983" name="椭圆 131105"/>
                <p:cNvSpPr/>
                <p:nvPr/>
              </p:nvSpPr>
              <p:spPr>
                <a:xfrm>
                  <a:off x="4464" y="3696"/>
                  <a:ext cx="48" cy="48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0968" name="直接连接符 131106"/>
              <p:cNvSpPr/>
              <p:nvPr/>
            </p:nvSpPr>
            <p:spPr>
              <a:xfrm flipV="1">
                <a:off x="3456" y="2064"/>
                <a:ext cx="144" cy="10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40969" name="直接连接符 131107"/>
              <p:cNvSpPr/>
              <p:nvPr/>
            </p:nvSpPr>
            <p:spPr>
              <a:xfrm flipV="1">
                <a:off x="3408" y="2064"/>
                <a:ext cx="192" cy="43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40970" name="直接连接符 131108"/>
              <p:cNvSpPr/>
              <p:nvPr/>
            </p:nvSpPr>
            <p:spPr>
              <a:xfrm>
                <a:off x="3456" y="2192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40971" name="直接连接符 131109"/>
              <p:cNvSpPr/>
              <p:nvPr/>
            </p:nvSpPr>
            <p:spPr>
              <a:xfrm>
                <a:off x="3456" y="2520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</p:grpSp>
      <p:sp>
        <p:nvSpPr>
          <p:cNvPr id="131075" name="文本框 131074"/>
          <p:cNvSpPr txBox="1"/>
          <p:nvPr/>
        </p:nvSpPr>
        <p:spPr>
          <a:xfrm>
            <a:off x="736759" y="5624831"/>
            <a:ext cx="8021955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最小相移系统的系统函数的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所有零点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均分布在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平面的左半平面或虚轴上。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文本框 132097"/>
          <p:cNvSpPr txBox="1"/>
          <p:nvPr/>
        </p:nvSpPr>
        <p:spPr>
          <a:xfrm>
            <a:off x="374015" y="225425"/>
            <a:ext cx="836358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任一非最小相移系统，均可表示为一全通系统与一最小相移系统的级联。</a:t>
            </a:r>
          </a:p>
        </p:txBody>
      </p:sp>
      <p:grpSp>
        <p:nvGrpSpPr>
          <p:cNvPr id="132099" name="组合 132098"/>
          <p:cNvGrpSpPr/>
          <p:nvPr/>
        </p:nvGrpSpPr>
        <p:grpSpPr>
          <a:xfrm>
            <a:off x="1320800" y="1696720"/>
            <a:ext cx="1771650" cy="646113"/>
            <a:chOff x="384" y="2304"/>
            <a:chExt cx="1488" cy="407"/>
          </a:xfrm>
        </p:grpSpPr>
        <p:sp>
          <p:nvSpPr>
            <p:cNvPr id="42040" name="矩形 132099"/>
            <p:cNvSpPr/>
            <p:nvPr/>
          </p:nvSpPr>
          <p:spPr>
            <a:xfrm>
              <a:off x="672" y="2304"/>
              <a:ext cx="91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041" name="直接连接符 132100"/>
            <p:cNvSpPr/>
            <p:nvPr/>
          </p:nvSpPr>
          <p:spPr>
            <a:xfrm>
              <a:off x="384" y="249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42" name="直接连接符 132101"/>
            <p:cNvSpPr/>
            <p:nvPr/>
          </p:nvSpPr>
          <p:spPr>
            <a:xfrm>
              <a:off x="1584" y="249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43" name="文本框 132102"/>
            <p:cNvSpPr txBox="1"/>
            <p:nvPr/>
          </p:nvSpPr>
          <p:spPr>
            <a:xfrm>
              <a:off x="698" y="2304"/>
              <a:ext cx="960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非最小相移系统</a:t>
              </a:r>
            </a:p>
          </p:txBody>
        </p:sp>
      </p:grpSp>
      <p:sp>
        <p:nvSpPr>
          <p:cNvPr id="132104" name="右箭头 132103"/>
          <p:cNvSpPr/>
          <p:nvPr/>
        </p:nvSpPr>
        <p:spPr>
          <a:xfrm>
            <a:off x="3378200" y="1772920"/>
            <a:ext cx="285750" cy="3810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32105" name="组合 132104"/>
          <p:cNvGrpSpPr/>
          <p:nvPr/>
        </p:nvGrpSpPr>
        <p:grpSpPr>
          <a:xfrm>
            <a:off x="3892550" y="1696720"/>
            <a:ext cx="3200400" cy="646113"/>
            <a:chOff x="2544" y="2304"/>
            <a:chExt cx="2688" cy="407"/>
          </a:xfrm>
        </p:grpSpPr>
        <p:sp>
          <p:nvSpPr>
            <p:cNvPr id="42033" name="矩形 132105"/>
            <p:cNvSpPr/>
            <p:nvPr/>
          </p:nvSpPr>
          <p:spPr>
            <a:xfrm>
              <a:off x="2832" y="2304"/>
              <a:ext cx="91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034" name="直接连接符 132106"/>
            <p:cNvSpPr/>
            <p:nvPr/>
          </p:nvSpPr>
          <p:spPr>
            <a:xfrm>
              <a:off x="2544" y="249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35" name="直接连接符 132107"/>
            <p:cNvSpPr/>
            <p:nvPr/>
          </p:nvSpPr>
          <p:spPr>
            <a:xfrm>
              <a:off x="3744" y="249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36" name="文本框 132108"/>
            <p:cNvSpPr txBox="1"/>
            <p:nvPr/>
          </p:nvSpPr>
          <p:spPr>
            <a:xfrm>
              <a:off x="2832" y="2354"/>
              <a:ext cx="985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全通系统</a:t>
              </a:r>
            </a:p>
          </p:txBody>
        </p:sp>
        <p:sp>
          <p:nvSpPr>
            <p:cNvPr id="42037" name="矩形 132109"/>
            <p:cNvSpPr/>
            <p:nvPr/>
          </p:nvSpPr>
          <p:spPr>
            <a:xfrm>
              <a:off x="4032" y="2304"/>
              <a:ext cx="912" cy="384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038" name="直接连接符 132110"/>
            <p:cNvSpPr/>
            <p:nvPr/>
          </p:nvSpPr>
          <p:spPr>
            <a:xfrm>
              <a:off x="4944" y="249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39" name="文本框 132111"/>
            <p:cNvSpPr txBox="1"/>
            <p:nvPr/>
          </p:nvSpPr>
          <p:spPr>
            <a:xfrm>
              <a:off x="4120" y="2304"/>
              <a:ext cx="752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楷体_GB2312" pitchFamily="49" charset="-122"/>
                </a:rPr>
                <a:t>最小相移系统</a:t>
              </a:r>
            </a:p>
          </p:txBody>
        </p:sp>
      </p:grpSp>
      <p:grpSp>
        <p:nvGrpSpPr>
          <p:cNvPr id="132113" name="组合 132112"/>
          <p:cNvGrpSpPr/>
          <p:nvPr/>
        </p:nvGrpSpPr>
        <p:grpSpPr>
          <a:xfrm>
            <a:off x="1433195" y="2711451"/>
            <a:ext cx="1652588" cy="1489075"/>
            <a:chOff x="384" y="2998"/>
            <a:chExt cx="1388" cy="938"/>
          </a:xfrm>
        </p:grpSpPr>
        <p:sp>
          <p:nvSpPr>
            <p:cNvPr id="42021" name="直接连接符 132113"/>
            <p:cNvSpPr/>
            <p:nvPr/>
          </p:nvSpPr>
          <p:spPr>
            <a:xfrm>
              <a:off x="384" y="3552"/>
              <a:ext cx="12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22" name="直接连接符 132114"/>
            <p:cNvSpPr/>
            <p:nvPr/>
          </p:nvSpPr>
          <p:spPr>
            <a:xfrm flipV="1">
              <a:off x="1008" y="3072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2023" name="对象 132115"/>
            <p:cNvGraphicFramePr/>
            <p:nvPr/>
          </p:nvGraphicFramePr>
          <p:xfrm>
            <a:off x="1632" y="3552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39700" imgH="139700" progId="Equation.3">
                    <p:embed/>
                  </p:oleObj>
                </mc:Choice>
                <mc:Fallback>
                  <p:oleObj r:id="rId2" imgW="139700" imgH="139700" progId="Equation.3">
                    <p:embed/>
                    <p:pic>
                      <p:nvPicPr>
                        <p:cNvPr id="0" name="图片 333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632" y="3552"/>
                          <a:ext cx="140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4" name="对象 132116"/>
            <p:cNvGraphicFramePr/>
            <p:nvPr/>
          </p:nvGraphicFramePr>
          <p:xfrm>
            <a:off x="1017" y="2998"/>
            <a:ext cx="21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15900" imgH="190500" progId="Equation.DSMT4">
                    <p:embed/>
                  </p:oleObj>
                </mc:Choice>
                <mc:Fallback>
                  <p:oleObj r:id="rId4" imgW="215900" imgH="190500" progId="Equation.DSMT4">
                    <p:embed/>
                    <p:pic>
                      <p:nvPicPr>
                        <p:cNvPr id="0" name="图片 333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17" y="2998"/>
                          <a:ext cx="217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5" name="直接连接符 132117"/>
            <p:cNvSpPr/>
            <p:nvPr/>
          </p:nvSpPr>
          <p:spPr>
            <a:xfrm flipH="1">
              <a:off x="624" y="3232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6" name="直接连接符 132118"/>
            <p:cNvSpPr/>
            <p:nvPr/>
          </p:nvSpPr>
          <p:spPr>
            <a:xfrm rot="5400000" flipH="1">
              <a:off x="624" y="3232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7" name="直接连接符 132119"/>
            <p:cNvSpPr/>
            <p:nvPr/>
          </p:nvSpPr>
          <p:spPr>
            <a:xfrm flipH="1">
              <a:off x="624" y="3808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8" name="直接连接符 132120"/>
            <p:cNvSpPr/>
            <p:nvPr/>
          </p:nvSpPr>
          <p:spPr>
            <a:xfrm rot="5400000" flipH="1">
              <a:off x="624" y="3808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9" name="直接连接符 132121"/>
            <p:cNvSpPr/>
            <p:nvPr/>
          </p:nvSpPr>
          <p:spPr>
            <a:xfrm flipH="1">
              <a:off x="480" y="3528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0" name="直接连接符 132122"/>
            <p:cNvSpPr/>
            <p:nvPr/>
          </p:nvSpPr>
          <p:spPr>
            <a:xfrm rot="5400000" flipH="1">
              <a:off x="480" y="3528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1" name="椭圆 132123"/>
            <p:cNvSpPr/>
            <p:nvPr/>
          </p:nvSpPr>
          <p:spPr>
            <a:xfrm>
              <a:off x="1152" y="3360"/>
              <a:ext cx="48" cy="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032" name="椭圆 132124"/>
            <p:cNvSpPr/>
            <p:nvPr/>
          </p:nvSpPr>
          <p:spPr>
            <a:xfrm>
              <a:off x="1152" y="3696"/>
              <a:ext cx="48" cy="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2126" name="组合 132125"/>
          <p:cNvGrpSpPr/>
          <p:nvPr/>
        </p:nvGrpSpPr>
        <p:grpSpPr>
          <a:xfrm>
            <a:off x="5781357" y="2711451"/>
            <a:ext cx="1652588" cy="1489075"/>
            <a:chOff x="4036" y="2998"/>
            <a:chExt cx="1388" cy="938"/>
          </a:xfrm>
        </p:grpSpPr>
        <p:sp>
          <p:nvSpPr>
            <p:cNvPr id="42009" name="直接连接符 132126"/>
            <p:cNvSpPr/>
            <p:nvPr/>
          </p:nvSpPr>
          <p:spPr>
            <a:xfrm>
              <a:off x="4036" y="3552"/>
              <a:ext cx="12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10" name="直接连接符 132127"/>
            <p:cNvSpPr/>
            <p:nvPr/>
          </p:nvSpPr>
          <p:spPr>
            <a:xfrm flipV="1">
              <a:off x="4660" y="3072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2011" name="对象 132128"/>
            <p:cNvGraphicFramePr/>
            <p:nvPr/>
          </p:nvGraphicFramePr>
          <p:xfrm>
            <a:off x="5284" y="3552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39700" imgH="139700" progId="Equation.3">
                    <p:embed/>
                  </p:oleObj>
                </mc:Choice>
                <mc:Fallback>
                  <p:oleObj r:id="rId2" imgW="139700" imgH="139700" progId="Equation.3">
                    <p:embed/>
                    <p:pic>
                      <p:nvPicPr>
                        <p:cNvPr id="0" name="图片 3333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284" y="3552"/>
                          <a:ext cx="140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12" name="对象 132129"/>
            <p:cNvGraphicFramePr/>
            <p:nvPr/>
          </p:nvGraphicFramePr>
          <p:xfrm>
            <a:off x="4670" y="2998"/>
            <a:ext cx="21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15900" imgH="190500" progId="Equation.DSMT4">
                    <p:embed/>
                  </p:oleObj>
                </mc:Choice>
                <mc:Fallback>
                  <p:oleObj r:id="rId6" imgW="215900" imgH="190500" progId="Equation.DSMT4">
                    <p:embed/>
                    <p:pic>
                      <p:nvPicPr>
                        <p:cNvPr id="0" name="图片 333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670" y="2998"/>
                          <a:ext cx="216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3" name="直接连接符 132130"/>
            <p:cNvSpPr/>
            <p:nvPr/>
          </p:nvSpPr>
          <p:spPr>
            <a:xfrm flipH="1">
              <a:off x="4276" y="3232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4" name="直接连接符 132131"/>
            <p:cNvSpPr/>
            <p:nvPr/>
          </p:nvSpPr>
          <p:spPr>
            <a:xfrm rot="5400000" flipH="1">
              <a:off x="4276" y="3232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5" name="直接连接符 132132"/>
            <p:cNvSpPr/>
            <p:nvPr/>
          </p:nvSpPr>
          <p:spPr>
            <a:xfrm flipH="1">
              <a:off x="4276" y="3808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6" name="直接连接符 132133"/>
            <p:cNvSpPr/>
            <p:nvPr/>
          </p:nvSpPr>
          <p:spPr>
            <a:xfrm rot="5400000" flipH="1">
              <a:off x="4276" y="3808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7" name="直接连接符 132134"/>
            <p:cNvSpPr/>
            <p:nvPr/>
          </p:nvSpPr>
          <p:spPr>
            <a:xfrm flipH="1">
              <a:off x="4132" y="3528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8" name="直接连接符 132135"/>
            <p:cNvSpPr/>
            <p:nvPr/>
          </p:nvSpPr>
          <p:spPr>
            <a:xfrm rot="5400000" flipH="1">
              <a:off x="4132" y="3528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9" name="椭圆 132136"/>
            <p:cNvSpPr/>
            <p:nvPr/>
          </p:nvSpPr>
          <p:spPr>
            <a:xfrm>
              <a:off x="4464" y="3360"/>
              <a:ext cx="48" cy="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020" name="椭圆 132137"/>
            <p:cNvSpPr/>
            <p:nvPr/>
          </p:nvSpPr>
          <p:spPr>
            <a:xfrm>
              <a:off x="4464" y="3696"/>
              <a:ext cx="48" cy="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2139" name="组合 132138"/>
          <p:cNvGrpSpPr/>
          <p:nvPr/>
        </p:nvGrpSpPr>
        <p:grpSpPr>
          <a:xfrm>
            <a:off x="3776345" y="2711451"/>
            <a:ext cx="1652588" cy="1489075"/>
            <a:chOff x="2352" y="2998"/>
            <a:chExt cx="1388" cy="938"/>
          </a:xfrm>
        </p:grpSpPr>
        <p:sp>
          <p:nvSpPr>
            <p:cNvPr id="41999" name="直接连接符 132139"/>
            <p:cNvSpPr/>
            <p:nvPr/>
          </p:nvSpPr>
          <p:spPr>
            <a:xfrm>
              <a:off x="2352" y="3552"/>
              <a:ext cx="12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2000" name="直接连接符 132140"/>
            <p:cNvSpPr/>
            <p:nvPr/>
          </p:nvSpPr>
          <p:spPr>
            <a:xfrm flipV="1">
              <a:off x="2976" y="3072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2001" name="对象 132141"/>
            <p:cNvGraphicFramePr/>
            <p:nvPr/>
          </p:nvGraphicFramePr>
          <p:xfrm>
            <a:off x="3600" y="3552"/>
            <a:ext cx="140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39700" imgH="139700" progId="Equation.3">
                    <p:embed/>
                  </p:oleObj>
                </mc:Choice>
                <mc:Fallback>
                  <p:oleObj r:id="rId2" imgW="139700" imgH="139700" progId="Equation.3">
                    <p:embed/>
                    <p:pic>
                      <p:nvPicPr>
                        <p:cNvPr id="0" name="图片 3340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600" y="3552"/>
                          <a:ext cx="140" cy="1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2" name="对象 132142"/>
            <p:cNvGraphicFramePr/>
            <p:nvPr/>
          </p:nvGraphicFramePr>
          <p:xfrm>
            <a:off x="2985" y="2998"/>
            <a:ext cx="21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15900" imgH="190500" progId="Equation.DSMT4">
                    <p:embed/>
                  </p:oleObj>
                </mc:Choice>
                <mc:Fallback>
                  <p:oleObj r:id="rId8" imgW="215900" imgH="190500" progId="Equation.DSMT4">
                    <p:embed/>
                    <p:pic>
                      <p:nvPicPr>
                        <p:cNvPr id="0" name="图片 333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985" y="2998"/>
                          <a:ext cx="217" cy="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3" name="椭圆 132143"/>
            <p:cNvSpPr/>
            <p:nvPr/>
          </p:nvSpPr>
          <p:spPr>
            <a:xfrm>
              <a:off x="3120" y="3360"/>
              <a:ext cx="48" cy="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004" name="椭圆 132144"/>
            <p:cNvSpPr/>
            <p:nvPr/>
          </p:nvSpPr>
          <p:spPr>
            <a:xfrm>
              <a:off x="3120" y="3696"/>
              <a:ext cx="48" cy="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2005" name="直接连接符 132145"/>
            <p:cNvSpPr/>
            <p:nvPr/>
          </p:nvSpPr>
          <p:spPr>
            <a:xfrm flipH="1">
              <a:off x="2784" y="3360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6" name="直接连接符 132146"/>
            <p:cNvSpPr/>
            <p:nvPr/>
          </p:nvSpPr>
          <p:spPr>
            <a:xfrm rot="5400000" flipH="1">
              <a:off x="2784" y="3360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7" name="直接连接符 132147"/>
            <p:cNvSpPr/>
            <p:nvPr/>
          </p:nvSpPr>
          <p:spPr>
            <a:xfrm flipH="1">
              <a:off x="2784" y="369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8" name="直接连接符 132148"/>
            <p:cNvSpPr/>
            <p:nvPr/>
          </p:nvSpPr>
          <p:spPr>
            <a:xfrm rot="5400000" flipH="1">
              <a:off x="2784" y="3696"/>
              <a:ext cx="48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32150" name="右箭头 132149"/>
          <p:cNvSpPr/>
          <p:nvPr/>
        </p:nvSpPr>
        <p:spPr>
          <a:xfrm>
            <a:off x="3319145" y="3362325"/>
            <a:ext cx="285750" cy="3810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2151" name="对象 132150"/>
          <p:cNvGraphicFramePr/>
          <p:nvPr/>
        </p:nvGraphicFramePr>
        <p:xfrm>
          <a:off x="2670333" y="951330"/>
          <a:ext cx="2095024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483995" imgH="215900" progId="Equation.3">
                  <p:embed/>
                </p:oleObj>
              </mc:Choice>
              <mc:Fallback>
                <p:oleObj r:id="rId10" imgW="1483995" imgH="215900" progId="Equation.3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70333" y="951330"/>
                        <a:ext cx="2095024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52" name="文本框 132151"/>
          <p:cNvSpPr txBox="1"/>
          <p:nvPr/>
        </p:nvSpPr>
        <p:spPr>
          <a:xfrm>
            <a:off x="942340" y="4323716"/>
            <a:ext cx="6858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例如：</a:t>
            </a:r>
          </a:p>
        </p:txBody>
      </p:sp>
      <p:graphicFrame>
        <p:nvGraphicFramePr>
          <p:cNvPr id="132155" name="对象 132154"/>
          <p:cNvGraphicFramePr/>
          <p:nvPr/>
        </p:nvGraphicFramePr>
        <p:xfrm>
          <a:off x="1983206" y="4247516"/>
          <a:ext cx="1909286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82700" imgH="419100" progId="Equation.DSMT4">
                  <p:embed/>
                </p:oleObj>
              </mc:Choice>
              <mc:Fallback>
                <p:oleObj r:id="rId12" imgW="1282700" imgH="419100" progId="Equation.DSMT4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3206" y="4247516"/>
                        <a:ext cx="1909286" cy="76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57" name="对象 132156"/>
          <p:cNvGraphicFramePr/>
          <p:nvPr/>
        </p:nvGraphicFramePr>
        <p:xfrm>
          <a:off x="4290385" y="4292601"/>
          <a:ext cx="2630805" cy="72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981200" imgH="419100" progId="Equation.DSMT4">
                  <p:embed/>
                </p:oleObj>
              </mc:Choice>
              <mc:Fallback>
                <p:oleObj r:id="rId14" imgW="1981200" imgH="4191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90385" y="4292601"/>
                        <a:ext cx="2630805" cy="720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58" name="对象 132157"/>
          <p:cNvGraphicFramePr/>
          <p:nvPr/>
        </p:nvGraphicFramePr>
        <p:xfrm>
          <a:off x="1823024" y="5194597"/>
          <a:ext cx="4129564" cy="76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048000" imgH="419100" progId="Equation.DSMT4">
                  <p:embed/>
                </p:oleObj>
              </mc:Choice>
              <mc:Fallback>
                <p:oleObj r:id="rId16" imgW="3048000" imgH="419100" progId="Equation.DSMT4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23024" y="5194597"/>
                        <a:ext cx="4129564" cy="769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5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矩形 123919"/>
          <p:cNvSpPr>
            <a:spLocks noChangeArrowheads="1"/>
          </p:cNvSpPr>
          <p:nvPr/>
        </p:nvSpPr>
        <p:spPr bwMode="auto">
          <a:xfrm>
            <a:off x="251460" y="404495"/>
            <a:ext cx="331851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D82E1C"/>
                </a:solidFill>
                <a:ea typeface="黑体" panose="02010609060101010101" pitchFamily="49" charset="-122"/>
              </a:rPr>
              <a:t>系统的</a:t>
            </a:r>
            <a:r>
              <a:rPr lang="en-US" altLang="zh-CN" sz="3600" b="1">
                <a:solidFill>
                  <a:srgbClr val="D82E1C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3600" b="1">
                <a:solidFill>
                  <a:srgbClr val="D82E1C"/>
                </a:solidFill>
                <a:ea typeface="黑体" panose="02010609060101010101" pitchFamily="49" charset="-122"/>
              </a:rPr>
              <a:t>域框图 </a:t>
            </a:r>
          </a:p>
        </p:txBody>
      </p:sp>
      <p:sp>
        <p:nvSpPr>
          <p:cNvPr id="123927" name="矩形 123926"/>
          <p:cNvSpPr>
            <a:spLocks noChangeArrowheads="1"/>
          </p:cNvSpPr>
          <p:nvPr/>
        </p:nvSpPr>
        <p:spPr bwMode="auto">
          <a:xfrm>
            <a:off x="457200" y="1447800"/>
            <a:ext cx="305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333CC"/>
                </a:solidFill>
              </a:rPr>
              <a:t>时域框图基本单元</a:t>
            </a:r>
          </a:p>
        </p:txBody>
      </p:sp>
      <p:grpSp>
        <p:nvGrpSpPr>
          <p:cNvPr id="123987" name="组合 123986"/>
          <p:cNvGrpSpPr/>
          <p:nvPr/>
        </p:nvGrpSpPr>
        <p:grpSpPr bwMode="auto">
          <a:xfrm>
            <a:off x="533400" y="2209800"/>
            <a:ext cx="4191000" cy="1120775"/>
            <a:chOff x="336" y="1392"/>
            <a:chExt cx="2640" cy="706"/>
          </a:xfrm>
        </p:grpSpPr>
        <p:sp>
          <p:nvSpPr>
            <p:cNvPr id="145413" name="矩形 123927"/>
            <p:cNvSpPr>
              <a:spLocks noChangeArrowheads="1"/>
            </p:cNvSpPr>
            <p:nvPr/>
          </p:nvSpPr>
          <p:spPr bwMode="auto">
            <a:xfrm>
              <a:off x="816" y="1392"/>
              <a:ext cx="528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5414" name="矩形 123928"/>
            <p:cNvSpPr>
              <a:spLocks noChangeArrowheads="1"/>
            </p:cNvSpPr>
            <p:nvPr/>
          </p:nvSpPr>
          <p:spPr bwMode="auto">
            <a:xfrm>
              <a:off x="912" y="1440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tx1"/>
                  </a:solidFill>
                </a:rPr>
                <a:t>∫</a:t>
              </a:r>
            </a:p>
          </p:txBody>
        </p:sp>
        <p:sp>
          <p:nvSpPr>
            <p:cNvPr id="145415" name="直接连接符 123929"/>
            <p:cNvSpPr>
              <a:spLocks noChangeShapeType="1"/>
            </p:cNvSpPr>
            <p:nvPr/>
          </p:nvSpPr>
          <p:spPr bwMode="auto">
            <a:xfrm>
              <a:off x="480" y="15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16" name="直接连接符 123930"/>
            <p:cNvSpPr>
              <a:spLocks noChangeShapeType="1"/>
            </p:cNvSpPr>
            <p:nvPr/>
          </p:nvSpPr>
          <p:spPr bwMode="auto">
            <a:xfrm>
              <a:off x="1344" y="158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17" name="矩形 123932"/>
            <p:cNvSpPr>
              <a:spLocks noChangeArrowheads="1"/>
            </p:cNvSpPr>
            <p:nvPr/>
          </p:nvSpPr>
          <p:spPr bwMode="auto">
            <a:xfrm>
              <a:off x="336" y="1632"/>
              <a:ext cx="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f</a:t>
              </a:r>
              <a:r>
                <a:rPr lang="en-US" altLang="zh-CN" sz="2800" b="1">
                  <a:solidFill>
                    <a:srgbClr val="3333CC"/>
                  </a:solidFill>
                </a:rPr>
                <a:t>(t)</a:t>
              </a:r>
            </a:p>
          </p:txBody>
        </p:sp>
        <p:graphicFrame>
          <p:nvGraphicFramePr>
            <p:cNvPr id="145418" name="对象 123934"/>
            <p:cNvGraphicFramePr/>
            <p:nvPr/>
          </p:nvGraphicFramePr>
          <p:xfrm>
            <a:off x="1344" y="1584"/>
            <a:ext cx="1632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171575" imgH="371475" progId="Equation.3">
                    <p:embed/>
                  </p:oleObj>
                </mc:Choice>
                <mc:Fallback>
                  <p:oleObj r:id="rId2" imgW="1171575" imgH="371475" progId="Equation.3">
                    <p:embed/>
                    <p:pic>
                      <p:nvPicPr>
                        <p:cNvPr id="0" name="图片 5325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584"/>
                          <a:ext cx="1632" cy="5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992" name="组合 123991"/>
          <p:cNvGrpSpPr/>
          <p:nvPr/>
        </p:nvGrpSpPr>
        <p:grpSpPr bwMode="auto">
          <a:xfrm>
            <a:off x="381000" y="5272088"/>
            <a:ext cx="4114800" cy="823912"/>
            <a:chOff x="240" y="3321"/>
            <a:chExt cx="2592" cy="519"/>
          </a:xfrm>
        </p:grpSpPr>
        <p:sp>
          <p:nvSpPr>
            <p:cNvPr id="145420" name="椭圆 123946"/>
            <p:cNvSpPr>
              <a:spLocks noChangeArrowheads="1"/>
            </p:cNvSpPr>
            <p:nvPr/>
          </p:nvSpPr>
          <p:spPr bwMode="auto">
            <a:xfrm>
              <a:off x="960" y="3321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5421" name="矩形 123947"/>
            <p:cNvSpPr>
              <a:spLocks noChangeArrowheads="1"/>
            </p:cNvSpPr>
            <p:nvPr/>
          </p:nvSpPr>
          <p:spPr bwMode="auto">
            <a:xfrm>
              <a:off x="1008" y="332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5422" name="直接连接符 123948"/>
            <p:cNvSpPr>
              <a:spLocks noChangeShapeType="1"/>
            </p:cNvSpPr>
            <p:nvPr/>
          </p:nvSpPr>
          <p:spPr bwMode="auto">
            <a:xfrm>
              <a:off x="624" y="346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23" name="直接连接符 123949"/>
            <p:cNvSpPr>
              <a:spLocks noChangeShapeType="1"/>
            </p:cNvSpPr>
            <p:nvPr/>
          </p:nvSpPr>
          <p:spPr bwMode="auto">
            <a:xfrm>
              <a:off x="1296" y="346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24" name="矩形 123950"/>
            <p:cNvSpPr>
              <a:spLocks noChangeArrowheads="1"/>
            </p:cNvSpPr>
            <p:nvPr/>
          </p:nvSpPr>
          <p:spPr bwMode="auto">
            <a:xfrm>
              <a:off x="240" y="3465"/>
              <a:ext cx="4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f</a:t>
              </a:r>
              <a:r>
                <a:rPr lang="en-US" altLang="zh-CN" sz="2800" b="1">
                  <a:solidFill>
                    <a:srgbClr val="3333CC"/>
                  </a:solidFill>
                </a:rPr>
                <a:t>(t)</a:t>
              </a:r>
            </a:p>
          </p:txBody>
        </p:sp>
        <p:sp>
          <p:nvSpPr>
            <p:cNvPr id="145425" name="矩形 123951"/>
            <p:cNvSpPr>
              <a:spLocks noChangeArrowheads="1"/>
            </p:cNvSpPr>
            <p:nvPr/>
          </p:nvSpPr>
          <p:spPr bwMode="auto">
            <a:xfrm>
              <a:off x="1392" y="3513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y</a:t>
              </a:r>
              <a:r>
                <a:rPr lang="en-US" altLang="zh-CN" sz="2800" b="1">
                  <a:solidFill>
                    <a:srgbClr val="3333CC"/>
                  </a:solidFill>
                </a:rPr>
                <a:t>(t)</a:t>
              </a:r>
              <a:r>
                <a:rPr lang="en-US" altLang="zh-CN" sz="2800" b="1" i="1">
                  <a:solidFill>
                    <a:srgbClr val="3333CC"/>
                  </a:solidFill>
                </a:rPr>
                <a:t> = </a:t>
              </a:r>
              <a:r>
                <a:rPr lang="en-US" altLang="zh-CN" sz="2800" b="1">
                  <a:solidFill>
                    <a:srgbClr val="3333CC"/>
                  </a:solidFill>
                </a:rPr>
                <a:t>a </a:t>
              </a:r>
              <a:r>
                <a:rPr lang="en-US" altLang="zh-CN" sz="2800" b="1" i="1">
                  <a:solidFill>
                    <a:srgbClr val="3333CC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3333CC"/>
                  </a:solidFill>
                </a:rPr>
                <a:t> </a:t>
              </a:r>
              <a:r>
                <a:rPr lang="en-US" altLang="zh-CN" sz="2800" b="1">
                  <a:solidFill>
                    <a:srgbClr val="3333CC"/>
                  </a:solidFill>
                </a:rPr>
                <a:t>(t)</a:t>
              </a:r>
            </a:p>
          </p:txBody>
        </p:sp>
      </p:grpSp>
      <p:sp>
        <p:nvSpPr>
          <p:cNvPr id="123957" name="矩形 123956"/>
          <p:cNvSpPr>
            <a:spLocks noChangeArrowheads="1"/>
          </p:cNvSpPr>
          <p:nvPr/>
        </p:nvSpPr>
        <p:spPr bwMode="auto">
          <a:xfrm>
            <a:off x="5029200" y="1143000"/>
            <a:ext cx="2833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3333CC"/>
                </a:solidFill>
              </a:rPr>
              <a:t>s</a:t>
            </a:r>
            <a:r>
              <a:rPr lang="zh-CN" altLang="en-US" sz="2800" b="1">
                <a:solidFill>
                  <a:srgbClr val="3333CC"/>
                </a:solidFill>
              </a:rPr>
              <a:t>域框图基本单元</a:t>
            </a:r>
          </a:p>
        </p:txBody>
      </p:sp>
      <p:grpSp>
        <p:nvGrpSpPr>
          <p:cNvPr id="123990" name="组合 123989"/>
          <p:cNvGrpSpPr/>
          <p:nvPr/>
        </p:nvGrpSpPr>
        <p:grpSpPr bwMode="auto">
          <a:xfrm>
            <a:off x="5257800" y="1981200"/>
            <a:ext cx="3886200" cy="900113"/>
            <a:chOff x="3312" y="1248"/>
            <a:chExt cx="2448" cy="567"/>
          </a:xfrm>
        </p:grpSpPr>
        <p:sp>
          <p:nvSpPr>
            <p:cNvPr id="145428" name="矩形 123952"/>
            <p:cNvSpPr>
              <a:spLocks noChangeArrowheads="1"/>
            </p:cNvSpPr>
            <p:nvPr/>
          </p:nvSpPr>
          <p:spPr bwMode="auto">
            <a:xfrm>
              <a:off x="3840" y="1248"/>
              <a:ext cx="528" cy="38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5429" name="矩形 123953"/>
            <p:cNvSpPr>
              <a:spLocks noChangeArrowheads="1"/>
            </p:cNvSpPr>
            <p:nvPr/>
          </p:nvSpPr>
          <p:spPr bwMode="auto">
            <a:xfrm>
              <a:off x="3888" y="1296"/>
              <a:ext cx="3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tx1"/>
                  </a:solidFill>
                </a:rPr>
                <a:t>s</a:t>
              </a:r>
              <a:r>
                <a:rPr lang="en-US" altLang="zh-CN" sz="2800" b="1" baseline="30000">
                  <a:solidFill>
                    <a:schemeClr val="tx1"/>
                  </a:solidFill>
                </a:rPr>
                <a:t>–1</a:t>
              </a:r>
            </a:p>
          </p:txBody>
        </p:sp>
        <p:sp>
          <p:nvSpPr>
            <p:cNvPr id="145430" name="直接连接符 123954"/>
            <p:cNvSpPr>
              <a:spLocks noChangeShapeType="1"/>
            </p:cNvSpPr>
            <p:nvPr/>
          </p:nvSpPr>
          <p:spPr bwMode="auto">
            <a:xfrm>
              <a:off x="3504" y="144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31" name="直接连接符 123955"/>
            <p:cNvSpPr>
              <a:spLocks noChangeShapeType="1"/>
            </p:cNvSpPr>
            <p:nvPr/>
          </p:nvSpPr>
          <p:spPr bwMode="auto">
            <a:xfrm>
              <a:off x="4368" y="144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32" name="矩形 123957"/>
            <p:cNvSpPr>
              <a:spLocks noChangeArrowheads="1"/>
            </p:cNvSpPr>
            <p:nvPr/>
          </p:nvSpPr>
          <p:spPr bwMode="auto">
            <a:xfrm>
              <a:off x="3312" y="1488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F</a:t>
              </a:r>
              <a:r>
                <a:rPr lang="en-US" altLang="zh-CN" sz="2800" b="1">
                  <a:solidFill>
                    <a:srgbClr val="3333CC"/>
                  </a:solidFill>
                </a:rPr>
                <a:t>(s)</a:t>
              </a:r>
            </a:p>
          </p:txBody>
        </p:sp>
        <p:sp>
          <p:nvSpPr>
            <p:cNvPr id="145433" name="矩形 123958"/>
            <p:cNvSpPr>
              <a:spLocks noChangeArrowheads="1"/>
            </p:cNvSpPr>
            <p:nvPr/>
          </p:nvSpPr>
          <p:spPr bwMode="auto">
            <a:xfrm>
              <a:off x="4416" y="1488"/>
              <a:ext cx="13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chemeClr val="accent2"/>
                  </a:solidFill>
                </a:rPr>
                <a:t>Y</a:t>
              </a:r>
              <a:r>
                <a:rPr lang="en-US" altLang="zh-CN" sz="2800" b="1">
                  <a:solidFill>
                    <a:schemeClr val="accent2"/>
                  </a:solidFill>
                </a:rPr>
                <a:t>(s) = s</a:t>
              </a:r>
              <a:r>
                <a:rPr lang="en-US" altLang="zh-CN" sz="2800" b="1" baseline="30000">
                  <a:solidFill>
                    <a:schemeClr val="accent2"/>
                  </a:solidFill>
                </a:rPr>
                <a:t>–1</a:t>
              </a:r>
              <a:r>
                <a:rPr lang="en-US" altLang="zh-CN" sz="2800" b="1" i="1">
                  <a:solidFill>
                    <a:schemeClr val="accent2"/>
                  </a:solidFill>
                </a:rPr>
                <a:t>F</a:t>
              </a:r>
              <a:r>
                <a:rPr lang="en-US" altLang="zh-CN" sz="2800" b="1">
                  <a:solidFill>
                    <a:schemeClr val="accent2"/>
                  </a:solidFill>
                </a:rPr>
                <a:t>(s)</a:t>
              </a:r>
            </a:p>
          </p:txBody>
        </p:sp>
      </p:grpSp>
      <p:sp>
        <p:nvSpPr>
          <p:cNvPr id="123960" name="右箭头 123959"/>
          <p:cNvSpPr>
            <a:spLocks noChangeArrowheads="1"/>
          </p:cNvSpPr>
          <p:nvPr/>
        </p:nvSpPr>
        <p:spPr bwMode="auto">
          <a:xfrm>
            <a:off x="3733800" y="2209800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23973" name="右箭头 123972"/>
          <p:cNvSpPr>
            <a:spLocks noChangeArrowheads="1"/>
          </p:cNvSpPr>
          <p:nvPr/>
        </p:nvSpPr>
        <p:spPr bwMode="auto">
          <a:xfrm>
            <a:off x="3352800" y="3886200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endParaRPr lang="zh-CN" altLang="en-US"/>
          </a:p>
        </p:txBody>
      </p:sp>
      <p:grpSp>
        <p:nvGrpSpPr>
          <p:cNvPr id="123982" name="组合 123981"/>
          <p:cNvGrpSpPr/>
          <p:nvPr/>
        </p:nvGrpSpPr>
        <p:grpSpPr bwMode="auto">
          <a:xfrm>
            <a:off x="5029200" y="5257800"/>
            <a:ext cx="3886200" cy="823913"/>
            <a:chOff x="3168" y="3312"/>
            <a:chExt cx="2448" cy="519"/>
          </a:xfrm>
        </p:grpSpPr>
        <p:sp>
          <p:nvSpPr>
            <p:cNvPr id="145437" name="椭圆 123974"/>
            <p:cNvSpPr>
              <a:spLocks noChangeArrowheads="1"/>
            </p:cNvSpPr>
            <p:nvPr/>
          </p:nvSpPr>
          <p:spPr bwMode="auto">
            <a:xfrm>
              <a:off x="3744" y="3312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5438" name="矩形 123975"/>
            <p:cNvSpPr>
              <a:spLocks noChangeArrowheads="1"/>
            </p:cNvSpPr>
            <p:nvPr/>
          </p:nvSpPr>
          <p:spPr bwMode="auto">
            <a:xfrm>
              <a:off x="3792" y="3312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5439" name="直接连接符 123976"/>
            <p:cNvSpPr>
              <a:spLocks noChangeShapeType="1"/>
            </p:cNvSpPr>
            <p:nvPr/>
          </p:nvSpPr>
          <p:spPr bwMode="auto">
            <a:xfrm>
              <a:off x="3408" y="34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40" name="直接连接符 123977"/>
            <p:cNvSpPr>
              <a:spLocks noChangeShapeType="1"/>
            </p:cNvSpPr>
            <p:nvPr/>
          </p:nvSpPr>
          <p:spPr bwMode="auto">
            <a:xfrm>
              <a:off x="4080" y="345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41" name="矩形 123978"/>
            <p:cNvSpPr>
              <a:spLocks noChangeArrowheads="1"/>
            </p:cNvSpPr>
            <p:nvPr/>
          </p:nvSpPr>
          <p:spPr bwMode="auto">
            <a:xfrm>
              <a:off x="3168" y="345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F</a:t>
              </a:r>
              <a:r>
                <a:rPr lang="en-US" altLang="zh-CN" sz="2800" b="1">
                  <a:solidFill>
                    <a:srgbClr val="3333CC"/>
                  </a:solidFill>
                </a:rPr>
                <a:t>(s)</a:t>
              </a:r>
            </a:p>
          </p:txBody>
        </p:sp>
        <p:sp>
          <p:nvSpPr>
            <p:cNvPr id="145442" name="矩形 123979"/>
            <p:cNvSpPr>
              <a:spLocks noChangeArrowheads="1"/>
            </p:cNvSpPr>
            <p:nvPr/>
          </p:nvSpPr>
          <p:spPr bwMode="auto">
            <a:xfrm>
              <a:off x="4176" y="3504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Y</a:t>
              </a:r>
              <a:r>
                <a:rPr lang="en-US" altLang="zh-CN" sz="2800" b="1">
                  <a:solidFill>
                    <a:srgbClr val="3333CC"/>
                  </a:solidFill>
                </a:rPr>
                <a:t>(s)</a:t>
              </a:r>
              <a:r>
                <a:rPr lang="en-US" altLang="zh-CN" sz="2800" b="1" i="1">
                  <a:solidFill>
                    <a:srgbClr val="3333CC"/>
                  </a:solidFill>
                </a:rPr>
                <a:t> = </a:t>
              </a:r>
              <a:r>
                <a:rPr lang="en-US" altLang="zh-CN" sz="2800" b="1">
                  <a:solidFill>
                    <a:srgbClr val="3333CC"/>
                  </a:solidFill>
                </a:rPr>
                <a:t>a </a:t>
              </a:r>
              <a:r>
                <a:rPr lang="en-US" altLang="zh-CN" sz="2800" b="1" i="1">
                  <a:solidFill>
                    <a:srgbClr val="3333CC"/>
                  </a:solidFill>
                </a:rPr>
                <a:t>F</a:t>
              </a:r>
              <a:r>
                <a:rPr lang="en-US" altLang="zh-CN" sz="2800" b="1">
                  <a:solidFill>
                    <a:srgbClr val="3333CC"/>
                  </a:solidFill>
                </a:rPr>
                <a:t>(s)</a:t>
              </a:r>
            </a:p>
          </p:txBody>
        </p:sp>
      </p:grpSp>
      <p:sp>
        <p:nvSpPr>
          <p:cNvPr id="123981" name="右箭头 123980"/>
          <p:cNvSpPr>
            <a:spLocks noChangeArrowheads="1"/>
          </p:cNvSpPr>
          <p:nvPr/>
        </p:nvSpPr>
        <p:spPr bwMode="auto">
          <a:xfrm>
            <a:off x="3733800" y="5410200"/>
            <a:ext cx="1295400" cy="152400"/>
          </a:xfrm>
          <a:prstGeom prst="rightArrow">
            <a:avLst>
              <a:gd name="adj1" fmla="val 50000"/>
              <a:gd name="adj2" fmla="val 2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endParaRPr lang="zh-CN" altLang="en-US"/>
          </a:p>
        </p:txBody>
      </p:sp>
      <p:grpSp>
        <p:nvGrpSpPr>
          <p:cNvPr id="123988" name="组合 123987"/>
          <p:cNvGrpSpPr/>
          <p:nvPr/>
        </p:nvGrpSpPr>
        <p:grpSpPr bwMode="auto">
          <a:xfrm>
            <a:off x="152400" y="3549650"/>
            <a:ext cx="4648200" cy="1465263"/>
            <a:chOff x="96" y="2236"/>
            <a:chExt cx="2928" cy="923"/>
          </a:xfrm>
        </p:grpSpPr>
        <p:sp>
          <p:nvSpPr>
            <p:cNvPr id="145445" name="椭圆 123935"/>
            <p:cNvSpPr>
              <a:spLocks noChangeArrowheads="1"/>
            </p:cNvSpPr>
            <p:nvPr/>
          </p:nvSpPr>
          <p:spPr bwMode="auto">
            <a:xfrm>
              <a:off x="864" y="2400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5446" name="矩形 123936"/>
            <p:cNvSpPr>
              <a:spLocks noChangeArrowheads="1"/>
            </p:cNvSpPr>
            <p:nvPr/>
          </p:nvSpPr>
          <p:spPr bwMode="auto">
            <a:xfrm>
              <a:off x="864" y="2400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145447" name="直接连接符 123937"/>
            <p:cNvSpPr>
              <a:spLocks noChangeShapeType="1"/>
            </p:cNvSpPr>
            <p:nvPr/>
          </p:nvSpPr>
          <p:spPr bwMode="auto">
            <a:xfrm>
              <a:off x="384" y="230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48" name="直接连接符 123938"/>
            <p:cNvSpPr>
              <a:spLocks noChangeShapeType="1"/>
            </p:cNvSpPr>
            <p:nvPr/>
          </p:nvSpPr>
          <p:spPr bwMode="auto">
            <a:xfrm>
              <a:off x="720" y="2304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49" name="直接连接符 123939"/>
            <p:cNvSpPr>
              <a:spLocks noChangeShapeType="1"/>
            </p:cNvSpPr>
            <p:nvPr/>
          </p:nvSpPr>
          <p:spPr bwMode="auto">
            <a:xfrm>
              <a:off x="384" y="288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50" name="直接连接符 123941"/>
            <p:cNvSpPr>
              <a:spLocks noChangeShapeType="1"/>
            </p:cNvSpPr>
            <p:nvPr/>
          </p:nvSpPr>
          <p:spPr bwMode="auto">
            <a:xfrm flipV="1">
              <a:off x="720" y="2688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51" name="直接连接符 123942"/>
            <p:cNvSpPr>
              <a:spLocks noChangeShapeType="1"/>
            </p:cNvSpPr>
            <p:nvPr/>
          </p:nvSpPr>
          <p:spPr bwMode="auto">
            <a:xfrm>
              <a:off x="1200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52" name="矩形 123943"/>
            <p:cNvSpPr>
              <a:spLocks noChangeArrowheads="1"/>
            </p:cNvSpPr>
            <p:nvPr/>
          </p:nvSpPr>
          <p:spPr bwMode="auto">
            <a:xfrm>
              <a:off x="96" y="223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3333CC"/>
                  </a:solidFill>
                </a:rPr>
                <a:t>1</a:t>
              </a:r>
              <a:r>
                <a:rPr lang="en-US" altLang="zh-CN" sz="2800" b="1">
                  <a:solidFill>
                    <a:srgbClr val="3333CC"/>
                  </a:solidFill>
                </a:rPr>
                <a:t>(t)</a:t>
              </a:r>
            </a:p>
          </p:txBody>
        </p:sp>
        <p:sp>
          <p:nvSpPr>
            <p:cNvPr id="145453" name="矩形 123944"/>
            <p:cNvSpPr>
              <a:spLocks noChangeArrowheads="1"/>
            </p:cNvSpPr>
            <p:nvPr/>
          </p:nvSpPr>
          <p:spPr bwMode="auto">
            <a:xfrm>
              <a:off x="96" y="2832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3333CC"/>
                  </a:solidFill>
                </a:rPr>
                <a:t>2</a:t>
              </a:r>
              <a:r>
                <a:rPr lang="en-US" altLang="zh-CN" sz="2800" b="1">
                  <a:solidFill>
                    <a:srgbClr val="3333CC"/>
                  </a:solidFill>
                </a:rPr>
                <a:t>(t)</a:t>
              </a:r>
            </a:p>
          </p:txBody>
        </p:sp>
        <p:sp>
          <p:nvSpPr>
            <p:cNvPr id="145454" name="矩形 123945"/>
            <p:cNvSpPr>
              <a:spLocks noChangeArrowheads="1"/>
            </p:cNvSpPr>
            <p:nvPr/>
          </p:nvSpPr>
          <p:spPr bwMode="auto">
            <a:xfrm>
              <a:off x="1296" y="2592"/>
              <a:ext cx="17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y</a:t>
              </a:r>
              <a:r>
                <a:rPr lang="en-US" altLang="zh-CN" sz="2800" b="1">
                  <a:solidFill>
                    <a:srgbClr val="3333CC"/>
                  </a:solidFill>
                </a:rPr>
                <a:t>(t)</a:t>
              </a:r>
              <a:r>
                <a:rPr lang="en-US" altLang="zh-CN" sz="2800" b="1" i="1">
                  <a:solidFill>
                    <a:srgbClr val="3333CC"/>
                  </a:solidFill>
                </a:rPr>
                <a:t> = f</a:t>
              </a:r>
              <a:r>
                <a:rPr lang="en-US" altLang="zh-CN" sz="2800" b="1" baseline="-25000">
                  <a:solidFill>
                    <a:srgbClr val="3333CC"/>
                  </a:solidFill>
                </a:rPr>
                <a:t>1</a:t>
              </a:r>
              <a:r>
                <a:rPr lang="en-US" altLang="zh-CN" sz="2800" b="1">
                  <a:solidFill>
                    <a:srgbClr val="3333CC"/>
                  </a:solidFill>
                </a:rPr>
                <a:t>(t)+ </a:t>
              </a:r>
              <a:r>
                <a:rPr lang="en-US" altLang="zh-CN" sz="2800" b="1" i="1">
                  <a:solidFill>
                    <a:srgbClr val="3333CC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3333CC"/>
                  </a:solidFill>
                </a:rPr>
                <a:t>2</a:t>
              </a:r>
              <a:r>
                <a:rPr lang="en-US" altLang="zh-CN" sz="2800" b="1">
                  <a:solidFill>
                    <a:srgbClr val="3333CC"/>
                  </a:solidFill>
                </a:rPr>
                <a:t>(t)</a:t>
              </a:r>
            </a:p>
          </p:txBody>
        </p:sp>
        <p:sp>
          <p:nvSpPr>
            <p:cNvPr id="145455" name="矩形 123982"/>
            <p:cNvSpPr>
              <a:spLocks noChangeArrowheads="1"/>
            </p:cNvSpPr>
            <p:nvPr/>
          </p:nvSpPr>
          <p:spPr bwMode="auto">
            <a:xfrm>
              <a:off x="576" y="2304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45456" name="矩形 123983"/>
            <p:cNvSpPr>
              <a:spLocks noChangeArrowheads="1"/>
            </p:cNvSpPr>
            <p:nvPr/>
          </p:nvSpPr>
          <p:spPr bwMode="auto">
            <a:xfrm>
              <a:off x="576" y="2544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tx1"/>
                  </a:solidFill>
                </a:rPr>
                <a:t>+</a:t>
              </a:r>
            </a:p>
          </p:txBody>
        </p:sp>
      </p:grpSp>
      <p:grpSp>
        <p:nvGrpSpPr>
          <p:cNvPr id="123991" name="组合 123990"/>
          <p:cNvGrpSpPr/>
          <p:nvPr/>
        </p:nvGrpSpPr>
        <p:grpSpPr bwMode="auto">
          <a:xfrm>
            <a:off x="4800600" y="3276600"/>
            <a:ext cx="4191000" cy="1509713"/>
            <a:chOff x="3024" y="2064"/>
            <a:chExt cx="2640" cy="951"/>
          </a:xfrm>
        </p:grpSpPr>
        <p:sp>
          <p:nvSpPr>
            <p:cNvPr id="145458" name="椭圆 123961"/>
            <p:cNvSpPr>
              <a:spLocks noChangeArrowheads="1"/>
            </p:cNvSpPr>
            <p:nvPr/>
          </p:nvSpPr>
          <p:spPr bwMode="auto">
            <a:xfrm>
              <a:off x="3744" y="2188"/>
              <a:ext cx="336" cy="33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5459" name="矩形 123962"/>
            <p:cNvSpPr>
              <a:spLocks noChangeArrowheads="1"/>
            </p:cNvSpPr>
            <p:nvPr/>
          </p:nvSpPr>
          <p:spPr bwMode="auto">
            <a:xfrm>
              <a:off x="3744" y="2188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145460" name="直接连接符 123963"/>
            <p:cNvSpPr>
              <a:spLocks noChangeShapeType="1"/>
            </p:cNvSpPr>
            <p:nvPr/>
          </p:nvSpPr>
          <p:spPr bwMode="auto">
            <a:xfrm>
              <a:off x="3264" y="209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61" name="直接连接符 123964"/>
            <p:cNvSpPr>
              <a:spLocks noChangeShapeType="1"/>
            </p:cNvSpPr>
            <p:nvPr/>
          </p:nvSpPr>
          <p:spPr bwMode="auto">
            <a:xfrm>
              <a:off x="3600" y="2092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62" name="直接连接符 123965"/>
            <p:cNvSpPr>
              <a:spLocks noChangeShapeType="1"/>
            </p:cNvSpPr>
            <p:nvPr/>
          </p:nvSpPr>
          <p:spPr bwMode="auto">
            <a:xfrm>
              <a:off x="3264" y="266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63" name="直接连接符 123966"/>
            <p:cNvSpPr>
              <a:spLocks noChangeShapeType="1"/>
            </p:cNvSpPr>
            <p:nvPr/>
          </p:nvSpPr>
          <p:spPr bwMode="auto">
            <a:xfrm flipV="1">
              <a:off x="3600" y="2476"/>
              <a:ext cx="19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64" name="直接连接符 123967"/>
            <p:cNvSpPr>
              <a:spLocks noChangeShapeType="1"/>
            </p:cNvSpPr>
            <p:nvPr/>
          </p:nvSpPr>
          <p:spPr bwMode="auto">
            <a:xfrm>
              <a:off x="4080" y="23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65" name="矩形 123968"/>
            <p:cNvSpPr>
              <a:spLocks noChangeArrowheads="1"/>
            </p:cNvSpPr>
            <p:nvPr/>
          </p:nvSpPr>
          <p:spPr bwMode="auto">
            <a:xfrm>
              <a:off x="3024" y="2064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3333CC"/>
                  </a:solidFill>
                </a:rPr>
                <a:t>1</a:t>
              </a:r>
              <a:r>
                <a:rPr lang="en-US" altLang="zh-CN" sz="2800" b="1">
                  <a:solidFill>
                    <a:srgbClr val="3333CC"/>
                  </a:solidFill>
                </a:rPr>
                <a:t>(s)</a:t>
              </a:r>
            </a:p>
          </p:txBody>
        </p:sp>
        <p:sp>
          <p:nvSpPr>
            <p:cNvPr id="145466" name="矩形 123970"/>
            <p:cNvSpPr>
              <a:spLocks noChangeArrowheads="1"/>
            </p:cNvSpPr>
            <p:nvPr/>
          </p:nvSpPr>
          <p:spPr bwMode="auto">
            <a:xfrm>
              <a:off x="3744" y="2476"/>
              <a:ext cx="19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Y</a:t>
              </a:r>
              <a:r>
                <a:rPr lang="en-US" altLang="zh-CN" sz="2800" b="1">
                  <a:solidFill>
                    <a:srgbClr val="3333CC"/>
                  </a:solidFill>
                </a:rPr>
                <a:t>(s)</a:t>
              </a:r>
              <a:r>
                <a:rPr lang="en-US" altLang="zh-CN" sz="2800" b="1" i="1">
                  <a:solidFill>
                    <a:srgbClr val="3333CC"/>
                  </a:solidFill>
                </a:rPr>
                <a:t> = F</a:t>
              </a:r>
              <a:r>
                <a:rPr lang="en-US" altLang="zh-CN" sz="2800" b="1" baseline="-25000">
                  <a:solidFill>
                    <a:srgbClr val="3333CC"/>
                  </a:solidFill>
                </a:rPr>
                <a:t>1</a:t>
              </a:r>
              <a:r>
                <a:rPr lang="en-US" altLang="zh-CN" sz="2800" b="1">
                  <a:solidFill>
                    <a:srgbClr val="3333CC"/>
                  </a:solidFill>
                </a:rPr>
                <a:t>(s)+</a:t>
              </a:r>
              <a:r>
                <a:rPr lang="en-US" altLang="zh-CN" sz="2800" b="1" i="1">
                  <a:solidFill>
                    <a:srgbClr val="3333CC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3333CC"/>
                  </a:solidFill>
                </a:rPr>
                <a:t>2</a:t>
              </a:r>
              <a:r>
                <a:rPr lang="en-US" altLang="zh-CN" sz="2800" b="1">
                  <a:solidFill>
                    <a:srgbClr val="3333CC"/>
                  </a:solidFill>
                </a:rPr>
                <a:t>(s)</a:t>
              </a:r>
            </a:p>
          </p:txBody>
        </p:sp>
        <p:sp>
          <p:nvSpPr>
            <p:cNvPr id="145467" name="矩形 123971"/>
            <p:cNvSpPr>
              <a:spLocks noChangeArrowheads="1"/>
            </p:cNvSpPr>
            <p:nvPr/>
          </p:nvSpPr>
          <p:spPr bwMode="auto">
            <a:xfrm>
              <a:off x="3072" y="2688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 i="1">
                  <a:solidFill>
                    <a:srgbClr val="3333CC"/>
                  </a:solidFill>
                </a:rPr>
                <a:t>F</a:t>
              </a:r>
              <a:r>
                <a:rPr lang="en-US" altLang="zh-CN" sz="2800" b="1" baseline="-25000">
                  <a:solidFill>
                    <a:srgbClr val="3333CC"/>
                  </a:solidFill>
                </a:rPr>
                <a:t>2</a:t>
              </a:r>
              <a:r>
                <a:rPr lang="en-US" altLang="zh-CN" sz="2800" b="1">
                  <a:solidFill>
                    <a:srgbClr val="3333CC"/>
                  </a:solidFill>
                </a:rPr>
                <a:t>(s)</a:t>
              </a:r>
            </a:p>
          </p:txBody>
        </p:sp>
        <p:sp>
          <p:nvSpPr>
            <p:cNvPr id="145468" name="矩形 123984"/>
            <p:cNvSpPr>
              <a:spLocks noChangeArrowheads="1"/>
            </p:cNvSpPr>
            <p:nvPr/>
          </p:nvSpPr>
          <p:spPr bwMode="auto">
            <a:xfrm>
              <a:off x="3500" y="2121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tx1"/>
                  </a:solidFill>
                </a:rPr>
                <a:t>+</a:t>
              </a:r>
            </a:p>
          </p:txBody>
        </p:sp>
        <p:sp>
          <p:nvSpPr>
            <p:cNvPr id="145469" name="矩形 123985"/>
            <p:cNvSpPr>
              <a:spLocks noChangeArrowheads="1"/>
            </p:cNvSpPr>
            <p:nvPr/>
          </p:nvSpPr>
          <p:spPr bwMode="auto">
            <a:xfrm>
              <a:off x="3456" y="2380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tx1"/>
                  </a:solidFill>
                </a:rPr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2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2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7" grpId="0"/>
      <p:bldP spid="12395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对象 185346"/>
          <p:cNvGraphicFramePr/>
          <p:nvPr/>
        </p:nvGraphicFramePr>
        <p:xfrm>
          <a:off x="304800" y="931863"/>
          <a:ext cx="6172200" cy="295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96055" imgH="1911350" progId="Visio.Drawing.5">
                  <p:embed/>
                </p:oleObj>
              </mc:Choice>
              <mc:Fallback>
                <p:oleObj r:id="rId2" imgW="3996055" imgH="1911350" progId="Visio.Drawing.5">
                  <p:embed/>
                  <p:pic>
                    <p:nvPicPr>
                      <p:cNvPr id="0" name="图片 5428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31863"/>
                        <a:ext cx="6172200" cy="295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9" name="矩形 185348"/>
          <p:cNvSpPr>
            <a:spLocks noChangeArrowheads="1"/>
          </p:cNvSpPr>
          <p:nvPr/>
        </p:nvSpPr>
        <p:spPr bwMode="auto">
          <a:xfrm>
            <a:off x="1524000" y="1592263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333CC"/>
                </a:solidFill>
              </a:rPr>
              <a:t>X(s)</a:t>
            </a:r>
          </a:p>
        </p:txBody>
      </p:sp>
      <p:sp>
        <p:nvSpPr>
          <p:cNvPr id="185350" name="矩形 185349"/>
          <p:cNvSpPr>
            <a:spLocks noChangeArrowheads="1"/>
          </p:cNvSpPr>
          <p:nvPr/>
        </p:nvSpPr>
        <p:spPr bwMode="auto">
          <a:xfrm>
            <a:off x="2667000" y="1516063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333CC"/>
                </a:solidFill>
              </a:rPr>
              <a:t>s</a:t>
            </a:r>
            <a:r>
              <a:rPr lang="en-US" altLang="zh-CN" b="1" baseline="30000">
                <a:solidFill>
                  <a:srgbClr val="3333CC"/>
                </a:solidFill>
              </a:rPr>
              <a:t>-1</a:t>
            </a:r>
            <a:r>
              <a:rPr lang="en-US" altLang="zh-CN" b="1">
                <a:solidFill>
                  <a:srgbClr val="3333CC"/>
                </a:solidFill>
              </a:rPr>
              <a:t>X(s)</a:t>
            </a:r>
          </a:p>
        </p:txBody>
      </p:sp>
      <p:sp>
        <p:nvSpPr>
          <p:cNvPr id="185351" name="矩形 185350"/>
          <p:cNvSpPr>
            <a:spLocks noChangeArrowheads="1"/>
          </p:cNvSpPr>
          <p:nvPr/>
        </p:nvSpPr>
        <p:spPr bwMode="auto">
          <a:xfrm>
            <a:off x="4013200" y="1524000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333CC"/>
                </a:solidFill>
              </a:rPr>
              <a:t>s</a:t>
            </a:r>
            <a:r>
              <a:rPr lang="en-US" altLang="zh-CN" b="1" baseline="30000">
                <a:solidFill>
                  <a:srgbClr val="3333CC"/>
                </a:solidFill>
              </a:rPr>
              <a:t>-2</a:t>
            </a:r>
            <a:r>
              <a:rPr lang="en-US" altLang="zh-CN" b="1">
                <a:solidFill>
                  <a:srgbClr val="3333CC"/>
                </a:solidFill>
              </a:rPr>
              <a:t>X(s)</a:t>
            </a:r>
          </a:p>
        </p:txBody>
      </p:sp>
      <p:sp>
        <p:nvSpPr>
          <p:cNvPr id="146438" name="矩形 185351"/>
          <p:cNvSpPr>
            <a:spLocks noChangeArrowheads="1"/>
          </p:cNvSpPr>
          <p:nvPr/>
        </p:nvSpPr>
        <p:spPr bwMode="auto">
          <a:xfrm>
            <a:off x="0" y="533400"/>
            <a:ext cx="5106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D11333"/>
                </a:solidFill>
              </a:rPr>
              <a:t>例</a:t>
            </a:r>
            <a:r>
              <a:rPr lang="en-US" altLang="zh-CN" sz="2800" b="1">
                <a:solidFill>
                  <a:srgbClr val="D11333"/>
                </a:solidFill>
              </a:rPr>
              <a:t>3</a:t>
            </a:r>
            <a:r>
              <a:rPr lang="en-US" altLang="zh-CN" sz="2800" b="1">
                <a:solidFill>
                  <a:srgbClr val="3333CC"/>
                </a:solidFill>
              </a:rPr>
              <a:t> </a:t>
            </a:r>
            <a:r>
              <a:rPr lang="zh-CN" altLang="en-US" sz="2800" b="1">
                <a:solidFill>
                  <a:srgbClr val="3333CC"/>
                </a:solidFill>
              </a:rPr>
              <a:t>如图框图，列出其微分方程</a:t>
            </a:r>
          </a:p>
        </p:txBody>
      </p:sp>
      <p:sp>
        <p:nvSpPr>
          <p:cNvPr id="185353" name="矩形 185352"/>
          <p:cNvSpPr>
            <a:spLocks noChangeArrowheads="1"/>
          </p:cNvSpPr>
          <p:nvPr/>
        </p:nvSpPr>
        <p:spPr bwMode="auto">
          <a:xfrm>
            <a:off x="152400" y="3519488"/>
            <a:ext cx="2652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D11333"/>
                </a:solidFill>
              </a:rPr>
              <a:t>解</a:t>
            </a:r>
            <a:r>
              <a:rPr lang="zh-CN" altLang="en-US" sz="2800" b="1">
                <a:solidFill>
                  <a:srgbClr val="3333CC"/>
                </a:solidFill>
              </a:rPr>
              <a:t> 画出</a:t>
            </a:r>
            <a:r>
              <a:rPr lang="en-US" altLang="zh-CN" sz="2800" b="1">
                <a:solidFill>
                  <a:srgbClr val="3333CC"/>
                </a:solidFill>
              </a:rPr>
              <a:t>s</a:t>
            </a:r>
            <a:r>
              <a:rPr lang="zh-CN" altLang="en-US" sz="2800" b="1">
                <a:solidFill>
                  <a:srgbClr val="3333CC"/>
                </a:solidFill>
              </a:rPr>
              <a:t>域框图</a:t>
            </a:r>
            <a:r>
              <a:rPr lang="en-US" altLang="zh-CN" sz="2800" b="1">
                <a:solidFill>
                  <a:srgbClr val="3333CC"/>
                </a:solidFill>
              </a:rPr>
              <a:t>,</a:t>
            </a:r>
          </a:p>
        </p:txBody>
      </p:sp>
      <p:sp>
        <p:nvSpPr>
          <p:cNvPr id="185354" name="矩形 185353"/>
          <p:cNvSpPr>
            <a:spLocks noChangeArrowheads="1"/>
          </p:cNvSpPr>
          <p:nvPr/>
        </p:nvSpPr>
        <p:spPr bwMode="auto">
          <a:xfrm>
            <a:off x="2286000" y="1981200"/>
            <a:ext cx="4730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333CC"/>
                </a:solidFill>
              </a:rPr>
              <a:t>s</a:t>
            </a:r>
            <a:r>
              <a:rPr lang="en-US" altLang="zh-CN" b="1" baseline="30000">
                <a:solidFill>
                  <a:srgbClr val="3333CC"/>
                </a:solidFill>
              </a:rPr>
              <a:t>-1</a:t>
            </a:r>
            <a:endParaRPr lang="en-US" altLang="zh-CN" b="1">
              <a:solidFill>
                <a:srgbClr val="3333CC"/>
              </a:solidFill>
            </a:endParaRPr>
          </a:p>
        </p:txBody>
      </p:sp>
      <p:sp>
        <p:nvSpPr>
          <p:cNvPr id="185355" name="矩形 185354"/>
          <p:cNvSpPr>
            <a:spLocks noChangeArrowheads="1"/>
          </p:cNvSpPr>
          <p:nvPr/>
        </p:nvSpPr>
        <p:spPr bwMode="auto">
          <a:xfrm>
            <a:off x="3429000" y="1981200"/>
            <a:ext cx="4730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333CC"/>
                </a:solidFill>
              </a:rPr>
              <a:t>s</a:t>
            </a:r>
            <a:r>
              <a:rPr lang="en-US" altLang="zh-CN" b="1" baseline="30000">
                <a:solidFill>
                  <a:srgbClr val="3333CC"/>
                </a:solidFill>
              </a:rPr>
              <a:t>-1</a:t>
            </a:r>
            <a:endParaRPr lang="en-US" altLang="zh-CN" b="1">
              <a:solidFill>
                <a:srgbClr val="3333CC"/>
              </a:solidFill>
            </a:endParaRPr>
          </a:p>
        </p:txBody>
      </p:sp>
      <p:sp>
        <p:nvSpPr>
          <p:cNvPr id="185356" name="矩形 185355"/>
          <p:cNvSpPr>
            <a:spLocks noChangeArrowheads="1"/>
          </p:cNvSpPr>
          <p:nvPr/>
        </p:nvSpPr>
        <p:spPr bwMode="auto">
          <a:xfrm>
            <a:off x="304800" y="2362200"/>
            <a:ext cx="7096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3333CC"/>
                </a:solidFill>
              </a:rPr>
              <a:t>F</a:t>
            </a:r>
            <a:r>
              <a:rPr lang="en-US" altLang="zh-CN" b="1">
                <a:solidFill>
                  <a:srgbClr val="3333CC"/>
                </a:solidFill>
              </a:rPr>
              <a:t>(s)</a:t>
            </a:r>
          </a:p>
        </p:txBody>
      </p:sp>
      <p:sp>
        <p:nvSpPr>
          <p:cNvPr id="185357" name="矩形 185356"/>
          <p:cNvSpPr>
            <a:spLocks noChangeArrowheads="1"/>
          </p:cNvSpPr>
          <p:nvPr/>
        </p:nvSpPr>
        <p:spPr bwMode="auto">
          <a:xfrm>
            <a:off x="5715000" y="2362200"/>
            <a:ext cx="692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3333CC"/>
                </a:solidFill>
              </a:rPr>
              <a:t>Y</a:t>
            </a:r>
            <a:r>
              <a:rPr lang="en-US" altLang="zh-CN" b="1">
                <a:solidFill>
                  <a:srgbClr val="3333CC"/>
                </a:solidFill>
              </a:rPr>
              <a:t>(s)</a:t>
            </a:r>
          </a:p>
        </p:txBody>
      </p:sp>
      <p:sp>
        <p:nvSpPr>
          <p:cNvPr id="185358" name="矩形 185357"/>
          <p:cNvSpPr>
            <a:spLocks noChangeArrowheads="1"/>
          </p:cNvSpPr>
          <p:nvPr/>
        </p:nvSpPr>
        <p:spPr bwMode="auto">
          <a:xfrm>
            <a:off x="2895600" y="3519488"/>
            <a:ext cx="5122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333CC"/>
                </a:solidFill>
              </a:rPr>
              <a:t>设左边加法器输出为</a:t>
            </a:r>
            <a:r>
              <a:rPr lang="en-US" altLang="zh-CN" sz="2800" b="1">
                <a:solidFill>
                  <a:srgbClr val="3333CC"/>
                </a:solidFill>
              </a:rPr>
              <a:t>X(s)</a:t>
            </a:r>
            <a:r>
              <a:rPr lang="zh-CN" altLang="en-US" sz="2800" b="1">
                <a:solidFill>
                  <a:srgbClr val="3333CC"/>
                </a:solidFill>
              </a:rPr>
              <a:t>，如图</a:t>
            </a:r>
          </a:p>
        </p:txBody>
      </p:sp>
      <p:sp>
        <p:nvSpPr>
          <p:cNvPr id="185359" name="矩形 185358"/>
          <p:cNvSpPr>
            <a:spLocks noChangeArrowheads="1"/>
          </p:cNvSpPr>
          <p:nvPr/>
        </p:nvSpPr>
        <p:spPr bwMode="auto">
          <a:xfrm>
            <a:off x="457200" y="4038600"/>
            <a:ext cx="4894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3333CC"/>
                </a:solidFill>
              </a:rPr>
              <a:t>X(s) = F(s) – 3s</a:t>
            </a:r>
            <a:r>
              <a:rPr lang="en-US" altLang="zh-CN" sz="2800" b="1" baseline="30000">
                <a:solidFill>
                  <a:srgbClr val="3333CC"/>
                </a:solidFill>
              </a:rPr>
              <a:t>-1</a:t>
            </a:r>
            <a:r>
              <a:rPr lang="en-US" altLang="zh-CN" sz="2800" b="1">
                <a:solidFill>
                  <a:srgbClr val="3333CC"/>
                </a:solidFill>
              </a:rPr>
              <a:t>X(s) – 2s</a:t>
            </a:r>
            <a:r>
              <a:rPr lang="en-US" altLang="zh-CN" sz="2800" b="1" baseline="30000">
                <a:solidFill>
                  <a:srgbClr val="3333CC"/>
                </a:solidFill>
              </a:rPr>
              <a:t>-2</a:t>
            </a:r>
            <a:r>
              <a:rPr lang="en-US" altLang="zh-CN" sz="2800" b="1">
                <a:solidFill>
                  <a:srgbClr val="3333CC"/>
                </a:solidFill>
              </a:rPr>
              <a:t>X(s) </a:t>
            </a:r>
          </a:p>
        </p:txBody>
      </p:sp>
      <p:sp>
        <p:nvSpPr>
          <p:cNvPr id="185360" name="矩形标注 185359"/>
          <p:cNvSpPr>
            <a:spLocks noChangeArrowheads="1"/>
          </p:cNvSpPr>
          <p:nvPr/>
        </p:nvSpPr>
        <p:spPr bwMode="auto">
          <a:xfrm>
            <a:off x="5562600" y="2895600"/>
            <a:ext cx="2209800" cy="457200"/>
          </a:xfrm>
          <a:prstGeom prst="wedgeRectCallout">
            <a:avLst>
              <a:gd name="adj1" fmla="val -64583"/>
              <a:gd name="adj2" fmla="val 234028"/>
            </a:avLst>
          </a:prstGeom>
          <a:solidFill>
            <a:srgbClr val="CCECFF"/>
          </a:solidFill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400">
                <a:solidFill>
                  <a:srgbClr val="FF0000"/>
                </a:solidFill>
              </a:rPr>
              <a:t>s</a:t>
            </a:r>
            <a:r>
              <a:rPr lang="zh-CN" altLang="en-US" sz="2400">
                <a:solidFill>
                  <a:srgbClr val="FF0000"/>
                </a:solidFill>
              </a:rPr>
              <a:t>域的代数方程</a:t>
            </a:r>
          </a:p>
        </p:txBody>
      </p:sp>
      <p:sp>
        <p:nvSpPr>
          <p:cNvPr id="185361" name="矩形 185360"/>
          <p:cNvSpPr>
            <a:spLocks noChangeArrowheads="1"/>
          </p:cNvSpPr>
          <p:nvPr/>
        </p:nvSpPr>
        <p:spPr bwMode="auto">
          <a:xfrm>
            <a:off x="304800" y="4953000"/>
            <a:ext cx="3452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3333CC"/>
                </a:solidFill>
              </a:rPr>
              <a:t>Y(s) = X(s) + 4s</a:t>
            </a:r>
            <a:r>
              <a:rPr lang="en-US" altLang="zh-CN" sz="2800" b="1" baseline="30000">
                <a:solidFill>
                  <a:srgbClr val="3333CC"/>
                </a:solidFill>
              </a:rPr>
              <a:t>-2</a:t>
            </a:r>
            <a:r>
              <a:rPr lang="en-US" altLang="zh-CN" sz="2800" b="1">
                <a:solidFill>
                  <a:srgbClr val="3333CC"/>
                </a:solidFill>
              </a:rPr>
              <a:t>X(s) </a:t>
            </a:r>
          </a:p>
        </p:txBody>
      </p:sp>
      <p:graphicFrame>
        <p:nvGraphicFramePr>
          <p:cNvPr id="185362" name="对象 185361"/>
          <p:cNvGraphicFramePr/>
          <p:nvPr/>
        </p:nvGraphicFramePr>
        <p:xfrm>
          <a:off x="5475288" y="4038600"/>
          <a:ext cx="330041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14500" imgH="390525" progId="Equation.3">
                  <p:embed/>
                </p:oleObj>
              </mc:Choice>
              <mc:Fallback>
                <p:oleObj r:id="rId4" imgW="1714500" imgH="390525" progId="Equation.3">
                  <p:embed/>
                  <p:pic>
                    <p:nvPicPr>
                      <p:cNvPr id="0" name="图片 5428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38600"/>
                        <a:ext cx="3300412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63" name="对象 185362"/>
          <p:cNvGraphicFramePr/>
          <p:nvPr/>
        </p:nvGraphicFramePr>
        <p:xfrm>
          <a:off x="3708400" y="4800600"/>
          <a:ext cx="26416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71600" imgH="419100" progId="Equation.3">
                  <p:embed/>
                </p:oleObj>
              </mc:Choice>
              <mc:Fallback>
                <p:oleObj r:id="rId6" imgW="1371600" imgH="419100" progId="Equation.3">
                  <p:embed/>
                  <p:pic>
                    <p:nvPicPr>
                      <p:cNvPr id="0" name="图片 5428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800600"/>
                        <a:ext cx="26416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64" name="对象 185363"/>
          <p:cNvGraphicFramePr/>
          <p:nvPr/>
        </p:nvGraphicFramePr>
        <p:xfrm>
          <a:off x="6464300" y="4800600"/>
          <a:ext cx="22272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52525" imgH="419100" progId="Equation.3">
                  <p:embed/>
                </p:oleObj>
              </mc:Choice>
              <mc:Fallback>
                <p:oleObj r:id="rId8" imgW="1152525" imgH="419100" progId="Equation.3">
                  <p:embed/>
                  <p:pic>
                    <p:nvPicPr>
                      <p:cNvPr id="0" name="图片 5428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4800600"/>
                        <a:ext cx="22272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65" name="矩形 185364"/>
          <p:cNvSpPr>
            <a:spLocks noChangeArrowheads="1"/>
          </p:cNvSpPr>
          <p:nvPr/>
        </p:nvSpPr>
        <p:spPr bwMode="auto">
          <a:xfrm>
            <a:off x="381000" y="5715000"/>
            <a:ext cx="7432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333CC"/>
                </a:solidFill>
              </a:rPr>
              <a:t>微分方程为  </a:t>
            </a:r>
            <a:r>
              <a:rPr lang="en-US" altLang="zh-CN" sz="2800" b="1">
                <a:solidFill>
                  <a:srgbClr val="3333CC"/>
                </a:solidFill>
              </a:rPr>
              <a:t>y"(t) + 3y'(t) + 2y(t) = </a:t>
            </a:r>
            <a:r>
              <a:rPr lang="en-US" altLang="zh-CN" sz="2800" b="1" i="1">
                <a:solidFill>
                  <a:srgbClr val="3333CC"/>
                </a:solidFill>
              </a:rPr>
              <a:t>f </a:t>
            </a:r>
            <a:r>
              <a:rPr lang="en-US" altLang="zh-CN" sz="2800" b="1">
                <a:solidFill>
                  <a:srgbClr val="3333CC"/>
                </a:solidFill>
              </a:rPr>
              <a:t>"(t)+ 4</a:t>
            </a:r>
            <a:r>
              <a:rPr lang="en-US" altLang="zh-CN" sz="2800" b="1" i="1">
                <a:solidFill>
                  <a:srgbClr val="3333CC"/>
                </a:solidFill>
              </a:rPr>
              <a:t>f </a:t>
            </a:r>
            <a:r>
              <a:rPr lang="en-US" altLang="zh-CN" sz="2800" b="1">
                <a:solidFill>
                  <a:srgbClr val="3333CC"/>
                </a:solidFill>
              </a:rPr>
              <a:t>(t) </a:t>
            </a:r>
          </a:p>
        </p:txBody>
      </p:sp>
      <p:sp>
        <p:nvSpPr>
          <p:cNvPr id="185367" name="云形标注 185366"/>
          <p:cNvSpPr>
            <a:spLocks noChangeArrowheads="1"/>
          </p:cNvSpPr>
          <p:nvPr/>
        </p:nvSpPr>
        <p:spPr bwMode="auto">
          <a:xfrm>
            <a:off x="5791200" y="685800"/>
            <a:ext cx="2743200" cy="685800"/>
          </a:xfrm>
          <a:prstGeom prst="cloudCallout">
            <a:avLst>
              <a:gd name="adj1" fmla="val -74306"/>
              <a:gd name="adj2" fmla="val -11111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a typeface="华文行楷" panose="02010800040101010101" pitchFamily="2" charset="-122"/>
              </a:rPr>
              <a:t>再求</a:t>
            </a:r>
            <a:r>
              <a:rPr lang="en-US" altLang="zh-CN" sz="2800" b="1" i="1">
                <a:solidFill>
                  <a:srgbClr val="FF0000"/>
                </a:solidFill>
                <a:ea typeface="华文行楷" panose="02010800040101010101" pitchFamily="2" charset="-122"/>
              </a:rPr>
              <a:t>h</a:t>
            </a:r>
            <a:r>
              <a:rPr lang="en-US" altLang="zh-CN" sz="2800" b="1">
                <a:solidFill>
                  <a:srgbClr val="FF0000"/>
                </a:solidFill>
                <a:ea typeface="华文行楷" panose="02010800040101010101" pitchFamily="2" charset="-122"/>
              </a:rPr>
              <a:t>(t)?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3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/>
      <p:bldP spid="185350" grpId="0"/>
      <p:bldP spid="185351" grpId="0"/>
      <p:bldP spid="185353" grpId="0"/>
      <p:bldP spid="185354" grpId="0" bldLvl="0" animBg="1"/>
      <p:bldP spid="185355" grpId="0" bldLvl="0" animBg="1"/>
      <p:bldP spid="185356" grpId="0" bldLvl="0" animBg="1"/>
      <p:bldP spid="185357" grpId="0" bldLvl="0" animBg="1"/>
      <p:bldP spid="185358" grpId="0"/>
      <p:bldP spid="185359" grpId="0"/>
      <p:bldP spid="185360" grpId="0" bldLvl="0" animBg="1"/>
      <p:bldP spid="185361" grpId="0"/>
      <p:bldP spid="185365" grpId="0"/>
      <p:bldP spid="18536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8"/>
          <p:cNvGrpSpPr/>
          <p:nvPr/>
        </p:nvGrpSpPr>
        <p:grpSpPr>
          <a:xfrm>
            <a:off x="1447800" y="2692400"/>
            <a:ext cx="3352800" cy="554038"/>
            <a:chOff x="912" y="1696"/>
            <a:chExt cx="2112" cy="349"/>
          </a:xfrm>
        </p:grpSpPr>
        <p:graphicFrame>
          <p:nvGraphicFramePr>
            <p:cNvPr id="25615" name="Object 4"/>
            <p:cNvGraphicFramePr/>
            <p:nvPr/>
          </p:nvGraphicFramePr>
          <p:xfrm>
            <a:off x="1536" y="1738"/>
            <a:ext cx="148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989965" imgH="203200" progId="Equation.DSMT4">
                    <p:embed/>
                  </p:oleObj>
                </mc:Choice>
                <mc:Fallback>
                  <p:oleObj r:id="rId2" imgW="989965" imgH="203200" progId="Equation.DSMT4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536" y="1738"/>
                          <a:ext cx="1488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5" name="Text Box 5"/>
            <p:cNvSpPr txBox="1"/>
            <p:nvPr/>
          </p:nvSpPr>
          <p:spPr>
            <a:xfrm>
              <a:off x="912" y="1696"/>
              <a:ext cx="81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66"/>
                  </a:solidFill>
                  <a:latin typeface="楷体_GB2312" pitchFamily="49" charset="-122"/>
                </a:rPr>
                <a:t>极点：</a:t>
              </a:r>
            </a:p>
          </p:txBody>
        </p:sp>
      </p:grpSp>
      <p:grpSp>
        <p:nvGrpSpPr>
          <p:cNvPr id="25617" name="Group 97"/>
          <p:cNvGrpSpPr/>
          <p:nvPr/>
        </p:nvGrpSpPr>
        <p:grpSpPr>
          <a:xfrm>
            <a:off x="990600" y="881063"/>
            <a:ext cx="7315200" cy="1484313"/>
            <a:chOff x="624" y="555"/>
            <a:chExt cx="4608" cy="935"/>
          </a:xfrm>
        </p:grpSpPr>
        <p:sp>
          <p:nvSpPr>
            <p:cNvPr id="25653" name="Text Box 38"/>
            <p:cNvSpPr txBox="1"/>
            <p:nvPr/>
          </p:nvSpPr>
          <p:spPr>
            <a:xfrm>
              <a:off x="816" y="1200"/>
              <a:ext cx="441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400" dirty="0">
                  <a:solidFill>
                    <a:srgbClr val="000066"/>
                  </a:solidFill>
                  <a:latin typeface="楷体_GB2312" pitchFamily="49" charset="-122"/>
                </a:rPr>
                <a:t>确定其可能的收敛域及所对应信号的属性。</a:t>
              </a:r>
            </a:p>
          </p:txBody>
        </p:sp>
        <p:graphicFrame>
          <p:nvGraphicFramePr>
            <p:cNvPr id="25614" name="Object 39"/>
            <p:cNvGraphicFramePr/>
            <p:nvPr/>
          </p:nvGraphicFramePr>
          <p:xfrm>
            <a:off x="1152" y="555"/>
            <a:ext cx="1968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269365" imgH="419100" progId="Equation.DSMT4">
                    <p:embed/>
                  </p:oleObj>
                </mc:Choice>
                <mc:Fallback>
                  <p:oleObj r:id="rId4" imgW="1269365" imgH="419100" progId="Equation.DSMT4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52" y="555"/>
                          <a:ext cx="1968" cy="5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54" name="Rectangle 55"/>
            <p:cNvSpPr/>
            <p:nvPr/>
          </p:nvSpPr>
          <p:spPr>
            <a:xfrm>
              <a:off x="624" y="624"/>
              <a:ext cx="46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66"/>
                  </a:solidFill>
                  <a:latin typeface="Arial" panose="020B0604020202020204" pitchFamily="34" charset="0"/>
                </a:rPr>
                <a:t>例</a:t>
              </a:r>
              <a:r>
                <a:rPr lang="en-US" altLang="zh-CN" sz="2400" dirty="0">
                  <a:solidFill>
                    <a:srgbClr val="000066"/>
                  </a:solidFill>
                  <a:latin typeface="Arial" panose="020B0604020202020204" pitchFamily="34" charset="0"/>
                </a:rPr>
                <a:t>1.</a:t>
              </a:r>
            </a:p>
          </p:txBody>
        </p:sp>
      </p:grpSp>
      <p:grpSp>
        <p:nvGrpSpPr>
          <p:cNvPr id="4" name="Group 99"/>
          <p:cNvGrpSpPr/>
          <p:nvPr/>
        </p:nvGrpSpPr>
        <p:grpSpPr>
          <a:xfrm>
            <a:off x="914400" y="3505200"/>
            <a:ext cx="2373313" cy="2670175"/>
            <a:chOff x="576" y="2208"/>
            <a:chExt cx="1495" cy="1682"/>
          </a:xfrm>
        </p:grpSpPr>
        <p:sp>
          <p:nvSpPr>
            <p:cNvPr id="25642" name="Rectangle 94"/>
            <p:cNvSpPr/>
            <p:nvPr/>
          </p:nvSpPr>
          <p:spPr>
            <a:xfrm>
              <a:off x="1220" y="2352"/>
              <a:ext cx="576" cy="1152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5643" name="Text Box 35"/>
            <p:cNvSpPr txBox="1"/>
            <p:nvPr/>
          </p:nvSpPr>
          <p:spPr>
            <a:xfrm>
              <a:off x="912" y="3600"/>
              <a:ext cx="115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760C04"/>
                  </a:solidFill>
                  <a:latin typeface="楷体_GB2312" pitchFamily="49" charset="-122"/>
                </a:rPr>
                <a:t>右边信号</a:t>
              </a:r>
            </a:p>
          </p:txBody>
        </p:sp>
        <p:grpSp>
          <p:nvGrpSpPr>
            <p:cNvPr id="25644" name="Group 67"/>
            <p:cNvGrpSpPr/>
            <p:nvPr/>
          </p:nvGrpSpPr>
          <p:grpSpPr>
            <a:xfrm>
              <a:off x="576" y="2208"/>
              <a:ext cx="1331" cy="1358"/>
              <a:chOff x="367" y="2044"/>
              <a:chExt cx="1331" cy="1358"/>
            </a:xfrm>
          </p:grpSpPr>
          <p:sp>
            <p:nvSpPr>
              <p:cNvPr id="25645" name="Line 7"/>
              <p:cNvSpPr/>
              <p:nvPr/>
            </p:nvSpPr>
            <p:spPr>
              <a:xfrm>
                <a:off x="367" y="2767"/>
                <a:ext cx="133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5646" name="Line 9"/>
              <p:cNvSpPr/>
              <p:nvPr/>
            </p:nvSpPr>
            <p:spPr>
              <a:xfrm flipV="1">
                <a:off x="1237" y="2071"/>
                <a:ext cx="0" cy="133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25610" name="Object 12"/>
              <p:cNvGraphicFramePr/>
              <p:nvPr/>
            </p:nvGraphicFramePr>
            <p:xfrm>
              <a:off x="877" y="2832"/>
              <a:ext cx="227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508000" imgH="368300" progId="Equation.3">
                      <p:embed/>
                    </p:oleObj>
                  </mc:Choice>
                  <mc:Fallback>
                    <p:oleObj r:id="rId6" imgW="508000" imgH="368300" progId="Equation.3">
                      <p:embed/>
                      <p:pic>
                        <p:nvPicPr>
                          <p:cNvPr id="0" name="图片 3191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77" y="2832"/>
                            <a:ext cx="227" cy="1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1" name="Object 13"/>
              <p:cNvGraphicFramePr/>
              <p:nvPr/>
            </p:nvGraphicFramePr>
            <p:xfrm>
              <a:off x="530" y="2821"/>
              <a:ext cx="260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584200" imgH="368300" progId="Equation.3">
                      <p:embed/>
                    </p:oleObj>
                  </mc:Choice>
                  <mc:Fallback>
                    <p:oleObj r:id="rId8" imgW="584200" imgH="368300" progId="Equation.3">
                      <p:embed/>
                      <p:pic>
                        <p:nvPicPr>
                          <p:cNvPr id="0" name="图片 3194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30" y="2821"/>
                            <a:ext cx="260" cy="1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5647" name="Group 59"/>
              <p:cNvGrpSpPr/>
              <p:nvPr/>
            </p:nvGrpSpPr>
            <p:grpSpPr>
              <a:xfrm>
                <a:off x="702" y="2726"/>
                <a:ext cx="88" cy="88"/>
                <a:chOff x="4276" y="2159"/>
                <a:chExt cx="88" cy="88"/>
              </a:xfrm>
            </p:grpSpPr>
            <p:sp>
              <p:nvSpPr>
                <p:cNvPr id="25651" name="Line 60"/>
                <p:cNvSpPr/>
                <p:nvPr/>
              </p:nvSpPr>
              <p:spPr>
                <a:xfrm flipH="1">
                  <a:off x="4276" y="2159"/>
                  <a:ext cx="88" cy="88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52" name="Line 61"/>
                <p:cNvSpPr/>
                <p:nvPr/>
              </p:nvSpPr>
              <p:spPr>
                <a:xfrm>
                  <a:off x="4276" y="2159"/>
                  <a:ext cx="88" cy="88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648" name="Group 62"/>
              <p:cNvGrpSpPr/>
              <p:nvPr/>
            </p:nvGrpSpPr>
            <p:grpSpPr>
              <a:xfrm>
                <a:off x="958" y="2726"/>
                <a:ext cx="88" cy="88"/>
                <a:chOff x="4276" y="2159"/>
                <a:chExt cx="88" cy="88"/>
              </a:xfrm>
            </p:grpSpPr>
            <p:sp>
              <p:nvSpPr>
                <p:cNvPr id="25649" name="Line 63"/>
                <p:cNvSpPr/>
                <p:nvPr/>
              </p:nvSpPr>
              <p:spPr>
                <a:xfrm flipH="1">
                  <a:off x="4276" y="2159"/>
                  <a:ext cx="88" cy="88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50" name="Line 64"/>
                <p:cNvSpPr/>
                <p:nvPr/>
              </p:nvSpPr>
              <p:spPr>
                <a:xfrm>
                  <a:off x="4276" y="2159"/>
                  <a:ext cx="88" cy="88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aphicFrame>
            <p:nvGraphicFramePr>
              <p:cNvPr id="25612" name="Object 65"/>
              <p:cNvGraphicFramePr/>
              <p:nvPr/>
            </p:nvGraphicFramePr>
            <p:xfrm>
              <a:off x="1440" y="2592"/>
              <a:ext cx="19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52400" imgH="139700" progId="Equation.DSMT4">
                      <p:embed/>
                    </p:oleObj>
                  </mc:Choice>
                  <mc:Fallback>
                    <p:oleObj r:id="rId10" imgW="152400" imgH="139700" progId="Equation.DSMT4">
                      <p:embed/>
                      <p:pic>
                        <p:nvPicPr>
                          <p:cNvPr id="0" name="图片 3195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440" y="2592"/>
                            <a:ext cx="192" cy="1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3" name="Object 66"/>
              <p:cNvGraphicFramePr/>
              <p:nvPr/>
            </p:nvGraphicFramePr>
            <p:xfrm>
              <a:off x="1226" y="2044"/>
              <a:ext cx="33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228600" imgH="190500" progId="Equation.DSMT4">
                      <p:embed/>
                    </p:oleObj>
                  </mc:Choice>
                  <mc:Fallback>
                    <p:oleObj r:id="rId12" imgW="228600" imgH="190500" progId="Equation.DSMT4">
                      <p:embed/>
                      <p:pic>
                        <p:nvPicPr>
                          <p:cNvPr id="0" name="图片 3192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226" y="2044"/>
                            <a:ext cx="336" cy="2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Group 100"/>
          <p:cNvGrpSpPr/>
          <p:nvPr/>
        </p:nvGrpSpPr>
        <p:grpSpPr>
          <a:xfrm>
            <a:off x="3657600" y="3492500"/>
            <a:ext cx="2112963" cy="2682875"/>
            <a:chOff x="2304" y="2200"/>
            <a:chExt cx="1331" cy="1690"/>
          </a:xfrm>
        </p:grpSpPr>
        <p:sp>
          <p:nvSpPr>
            <p:cNvPr id="25631" name="Rectangle 95"/>
            <p:cNvSpPr/>
            <p:nvPr/>
          </p:nvSpPr>
          <p:spPr>
            <a:xfrm>
              <a:off x="2304" y="2342"/>
              <a:ext cx="384" cy="1180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5632" name="Text Box 36"/>
            <p:cNvSpPr txBox="1"/>
            <p:nvPr/>
          </p:nvSpPr>
          <p:spPr>
            <a:xfrm>
              <a:off x="2544" y="3600"/>
              <a:ext cx="107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760C04"/>
                  </a:solidFill>
                  <a:latin typeface="楷体_GB2312" pitchFamily="49" charset="-122"/>
                </a:rPr>
                <a:t>左边信号</a:t>
              </a:r>
            </a:p>
          </p:txBody>
        </p:sp>
        <p:grpSp>
          <p:nvGrpSpPr>
            <p:cNvPr id="25633" name="Group 68"/>
            <p:cNvGrpSpPr/>
            <p:nvPr/>
          </p:nvGrpSpPr>
          <p:grpSpPr>
            <a:xfrm>
              <a:off x="2304" y="2200"/>
              <a:ext cx="1331" cy="1358"/>
              <a:chOff x="367" y="2044"/>
              <a:chExt cx="1331" cy="1358"/>
            </a:xfrm>
          </p:grpSpPr>
          <p:sp>
            <p:nvSpPr>
              <p:cNvPr id="25634" name="Line 69"/>
              <p:cNvSpPr/>
              <p:nvPr/>
            </p:nvSpPr>
            <p:spPr>
              <a:xfrm>
                <a:off x="367" y="2767"/>
                <a:ext cx="133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5635" name="Line 70"/>
              <p:cNvSpPr/>
              <p:nvPr/>
            </p:nvSpPr>
            <p:spPr>
              <a:xfrm flipV="1">
                <a:off x="1237" y="2071"/>
                <a:ext cx="0" cy="133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25606" name="Object 71"/>
              <p:cNvGraphicFramePr/>
              <p:nvPr/>
            </p:nvGraphicFramePr>
            <p:xfrm>
              <a:off x="877" y="2832"/>
              <a:ext cx="227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508000" imgH="368300" progId="Equation.3">
                      <p:embed/>
                    </p:oleObj>
                  </mc:Choice>
                  <mc:Fallback>
                    <p:oleObj r:id="rId14" imgW="508000" imgH="368300" progId="Equation.3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77" y="2832"/>
                            <a:ext cx="227" cy="1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7" name="Object 72"/>
              <p:cNvGraphicFramePr/>
              <p:nvPr/>
            </p:nvGraphicFramePr>
            <p:xfrm>
              <a:off x="530" y="2821"/>
              <a:ext cx="260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5" imgW="584200" imgH="368300" progId="Equation.3">
                      <p:embed/>
                    </p:oleObj>
                  </mc:Choice>
                  <mc:Fallback>
                    <p:oleObj r:id="rId15" imgW="584200" imgH="368300" progId="Equation.3">
                      <p:embed/>
                      <p:pic>
                        <p:nvPicPr>
                          <p:cNvPr id="0" name="图片 3198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30" y="2821"/>
                            <a:ext cx="260" cy="1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5636" name="Group 73"/>
              <p:cNvGrpSpPr/>
              <p:nvPr/>
            </p:nvGrpSpPr>
            <p:grpSpPr>
              <a:xfrm>
                <a:off x="702" y="2726"/>
                <a:ext cx="88" cy="88"/>
                <a:chOff x="4276" y="2159"/>
                <a:chExt cx="88" cy="88"/>
              </a:xfrm>
            </p:grpSpPr>
            <p:sp>
              <p:nvSpPr>
                <p:cNvPr id="25640" name="Line 74"/>
                <p:cNvSpPr/>
                <p:nvPr/>
              </p:nvSpPr>
              <p:spPr>
                <a:xfrm flipH="1">
                  <a:off x="4276" y="2159"/>
                  <a:ext cx="88" cy="88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41" name="Line 75"/>
                <p:cNvSpPr/>
                <p:nvPr/>
              </p:nvSpPr>
              <p:spPr>
                <a:xfrm>
                  <a:off x="4276" y="2159"/>
                  <a:ext cx="88" cy="88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637" name="Group 76"/>
              <p:cNvGrpSpPr/>
              <p:nvPr/>
            </p:nvGrpSpPr>
            <p:grpSpPr>
              <a:xfrm>
                <a:off x="958" y="2726"/>
                <a:ext cx="88" cy="88"/>
                <a:chOff x="4276" y="2159"/>
                <a:chExt cx="88" cy="88"/>
              </a:xfrm>
            </p:grpSpPr>
            <p:sp>
              <p:nvSpPr>
                <p:cNvPr id="25638" name="Line 77"/>
                <p:cNvSpPr/>
                <p:nvPr/>
              </p:nvSpPr>
              <p:spPr>
                <a:xfrm flipH="1">
                  <a:off x="4276" y="2159"/>
                  <a:ext cx="88" cy="88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39" name="Line 78"/>
                <p:cNvSpPr/>
                <p:nvPr/>
              </p:nvSpPr>
              <p:spPr>
                <a:xfrm>
                  <a:off x="4276" y="2159"/>
                  <a:ext cx="88" cy="88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aphicFrame>
            <p:nvGraphicFramePr>
              <p:cNvPr id="25608" name="Object 79"/>
              <p:cNvGraphicFramePr/>
              <p:nvPr/>
            </p:nvGraphicFramePr>
            <p:xfrm>
              <a:off x="1440" y="2592"/>
              <a:ext cx="192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152400" imgH="139700" progId="Equation.DSMT4">
                      <p:embed/>
                    </p:oleObj>
                  </mc:Choice>
                  <mc:Fallback>
                    <p:oleObj r:id="rId10" imgW="152400" imgH="139700" progId="Equation.DSMT4">
                      <p:embed/>
                      <p:pic>
                        <p:nvPicPr>
                          <p:cNvPr id="0" name="图片 3200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1440" y="2592"/>
                            <a:ext cx="192" cy="1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09" name="Object 80"/>
              <p:cNvGraphicFramePr/>
              <p:nvPr/>
            </p:nvGraphicFramePr>
            <p:xfrm>
              <a:off x="1226" y="2044"/>
              <a:ext cx="33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228600" imgH="190500" progId="Equation.DSMT4">
                      <p:embed/>
                    </p:oleObj>
                  </mc:Choice>
                  <mc:Fallback>
                    <p:oleObj r:id="rId12" imgW="228600" imgH="190500" progId="Equation.DSMT4">
                      <p:embed/>
                      <p:pic>
                        <p:nvPicPr>
                          <p:cNvPr id="0" name="图片 3202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226" y="2044"/>
                            <a:ext cx="336" cy="28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" name="Group 101"/>
          <p:cNvGrpSpPr/>
          <p:nvPr/>
        </p:nvGrpSpPr>
        <p:grpSpPr>
          <a:xfrm>
            <a:off x="6248400" y="3476625"/>
            <a:ext cx="2209800" cy="2698750"/>
            <a:chOff x="3936" y="2190"/>
            <a:chExt cx="1392" cy="1700"/>
          </a:xfrm>
        </p:grpSpPr>
        <p:sp>
          <p:nvSpPr>
            <p:cNvPr id="25621" name="Rectangle 96"/>
            <p:cNvSpPr/>
            <p:nvPr/>
          </p:nvSpPr>
          <p:spPr>
            <a:xfrm>
              <a:off x="4330" y="2304"/>
              <a:ext cx="250" cy="1248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5622" name="Text Box 37"/>
            <p:cNvSpPr txBox="1"/>
            <p:nvPr/>
          </p:nvSpPr>
          <p:spPr>
            <a:xfrm>
              <a:off x="4032" y="3600"/>
              <a:ext cx="129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760C04"/>
                  </a:solidFill>
                  <a:latin typeface="楷体_GB2312" pitchFamily="49" charset="-122"/>
                </a:rPr>
                <a:t>双边信号</a:t>
              </a:r>
            </a:p>
          </p:txBody>
        </p:sp>
        <p:sp>
          <p:nvSpPr>
            <p:cNvPr id="25623" name="Line 82"/>
            <p:cNvSpPr/>
            <p:nvPr/>
          </p:nvSpPr>
          <p:spPr>
            <a:xfrm>
              <a:off x="3936" y="2913"/>
              <a:ext cx="133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24" name="Line 83"/>
            <p:cNvSpPr/>
            <p:nvPr/>
          </p:nvSpPr>
          <p:spPr>
            <a:xfrm flipV="1">
              <a:off x="4806" y="2217"/>
              <a:ext cx="0" cy="133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25602" name="Object 84"/>
            <p:cNvGraphicFramePr/>
            <p:nvPr/>
          </p:nvGraphicFramePr>
          <p:xfrm>
            <a:off x="4446" y="2978"/>
            <a:ext cx="227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508000" imgH="368300" progId="Equation.3">
                    <p:embed/>
                  </p:oleObj>
                </mc:Choice>
                <mc:Fallback>
                  <p:oleObj r:id="rId14" imgW="508000" imgH="368300" progId="Equation.3">
                    <p:embed/>
                    <p:pic>
                      <p:nvPicPr>
                        <p:cNvPr id="0" name="图片 322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46" y="2978"/>
                          <a:ext cx="227" cy="1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" name="Object 85"/>
            <p:cNvGraphicFramePr/>
            <p:nvPr/>
          </p:nvGraphicFramePr>
          <p:xfrm>
            <a:off x="4099" y="2967"/>
            <a:ext cx="260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584200" imgH="368300" progId="Equation.3">
                    <p:embed/>
                  </p:oleObj>
                </mc:Choice>
                <mc:Fallback>
                  <p:oleObj r:id="rId15" imgW="584200" imgH="368300" progId="Equation.3">
                    <p:embed/>
                    <p:pic>
                      <p:nvPicPr>
                        <p:cNvPr id="0" name="图片 322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099" y="2967"/>
                          <a:ext cx="260" cy="1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25" name="Group 86"/>
            <p:cNvGrpSpPr/>
            <p:nvPr/>
          </p:nvGrpSpPr>
          <p:grpSpPr>
            <a:xfrm>
              <a:off x="4271" y="2872"/>
              <a:ext cx="88" cy="88"/>
              <a:chOff x="4276" y="2159"/>
              <a:chExt cx="88" cy="88"/>
            </a:xfrm>
          </p:grpSpPr>
          <p:sp>
            <p:nvSpPr>
              <p:cNvPr id="25629" name="Line 87"/>
              <p:cNvSpPr/>
              <p:nvPr/>
            </p:nvSpPr>
            <p:spPr>
              <a:xfrm flipH="1">
                <a:off x="4276" y="2159"/>
                <a:ext cx="88" cy="88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30" name="Line 88"/>
              <p:cNvSpPr/>
              <p:nvPr/>
            </p:nvSpPr>
            <p:spPr>
              <a:xfrm>
                <a:off x="4276" y="2159"/>
                <a:ext cx="88" cy="88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25626" name="Group 89"/>
            <p:cNvGrpSpPr/>
            <p:nvPr/>
          </p:nvGrpSpPr>
          <p:grpSpPr>
            <a:xfrm>
              <a:off x="4527" y="2872"/>
              <a:ext cx="88" cy="88"/>
              <a:chOff x="4276" y="2159"/>
              <a:chExt cx="88" cy="88"/>
            </a:xfrm>
          </p:grpSpPr>
          <p:sp>
            <p:nvSpPr>
              <p:cNvPr id="25627" name="Line 90"/>
              <p:cNvSpPr/>
              <p:nvPr/>
            </p:nvSpPr>
            <p:spPr>
              <a:xfrm flipH="1">
                <a:off x="4276" y="2159"/>
                <a:ext cx="88" cy="88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28" name="Line 91"/>
              <p:cNvSpPr/>
              <p:nvPr/>
            </p:nvSpPr>
            <p:spPr>
              <a:xfrm>
                <a:off x="4276" y="2159"/>
                <a:ext cx="88" cy="88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25604" name="Object 92"/>
            <p:cNvGraphicFramePr/>
            <p:nvPr/>
          </p:nvGraphicFramePr>
          <p:xfrm>
            <a:off x="5009" y="2738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52400" imgH="139700" progId="Equation.DSMT4">
                    <p:embed/>
                  </p:oleObj>
                </mc:Choice>
                <mc:Fallback>
                  <p:oleObj r:id="rId10" imgW="152400" imgH="139700" progId="Equation.DSMT4">
                    <p:embed/>
                    <p:pic>
                      <p:nvPicPr>
                        <p:cNvPr id="0" name="图片 322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009" y="2738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5" name="Object 93"/>
            <p:cNvGraphicFramePr/>
            <p:nvPr/>
          </p:nvGraphicFramePr>
          <p:xfrm>
            <a:off x="4795" y="2190"/>
            <a:ext cx="33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28600" imgH="190500" progId="Equation.DSMT4">
                    <p:embed/>
                  </p:oleObj>
                </mc:Choice>
                <mc:Fallback>
                  <p:oleObj r:id="rId12" imgW="228600" imgH="190500" progId="Equation.DSMT4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795" y="2190"/>
                          <a:ext cx="33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97" name="Rectangle 41"/>
          <p:cNvSpPr/>
          <p:nvPr/>
        </p:nvSpPr>
        <p:spPr>
          <a:xfrm>
            <a:off x="141564" y="1269000"/>
            <a:ext cx="6400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用方框图描述系统的功能比较直观。</a:t>
            </a:r>
          </a:p>
        </p:txBody>
      </p:sp>
      <p:sp>
        <p:nvSpPr>
          <p:cNvPr id="96298" name="Rectangle 42"/>
          <p:cNvSpPr/>
          <p:nvPr/>
        </p:nvSpPr>
        <p:spPr>
          <a:xfrm>
            <a:off x="545284" y="1801496"/>
            <a:ext cx="8422547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信号流图就是用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一些点和有向线段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来描述系统，与框图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本质是一样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的，但简便多了。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94235" y="333375"/>
            <a:ext cx="6048375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600" kern="1200" cap="none" spc="200" normalizeH="0" baseline="0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3600" kern="1200" cap="none" spc="200" normalizeH="0" baseline="0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3600" kern="1200" cap="none" spc="200" normalizeH="0" baseline="0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信号流图</a:t>
            </a:r>
            <a:endParaRPr kumimoji="0" lang="en-US" altLang="zh-CN" sz="3600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79500"/>
            <a:ext cx="906849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9094" name="矩形 183301"/>
          <p:cNvSpPr>
            <a:spLocks noChangeAspect="1" noTextEdit="1"/>
          </p:cNvSpPr>
          <p:nvPr/>
        </p:nvSpPr>
        <p:spPr>
          <a:xfrm>
            <a:off x="1169194" y="3296920"/>
            <a:ext cx="6858000" cy="475107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08221" y="3296920"/>
            <a:ext cx="3814763" cy="2585085"/>
            <a:chOff x="2117" y="5192"/>
            <a:chExt cx="8010" cy="4071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2117" y="5192"/>
              <a:ext cx="8010" cy="30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4506" y="8536"/>
              <a:ext cx="2337" cy="72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方框图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18773" y="3185795"/>
            <a:ext cx="2908935" cy="2696210"/>
            <a:chOff x="11378" y="5017"/>
            <a:chExt cx="6108" cy="4246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1378" y="5017"/>
              <a:ext cx="6108" cy="2965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3324" y="8536"/>
              <a:ext cx="2986" cy="72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信号流图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98" grpId="0"/>
      <p:bldP spid="96298" grpId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01" name="Rectangle 45"/>
          <p:cNvSpPr/>
          <p:nvPr/>
        </p:nvSpPr>
        <p:spPr>
          <a:xfrm>
            <a:off x="1126331" y="1416050"/>
            <a:ext cx="3520516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信号流图中常用术语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94235" y="333375"/>
            <a:ext cx="6048375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600" kern="1200" cap="none" spc="200" normalizeH="0" baseline="0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 信号流图</a:t>
            </a:r>
            <a:endParaRPr kumimoji="0" lang="en-US" altLang="zh-CN" sz="3600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79500"/>
            <a:ext cx="90517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79876" name="Object 48"/>
          <p:cNvGraphicFramePr/>
          <p:nvPr/>
        </p:nvGraphicFramePr>
        <p:xfrm>
          <a:off x="1664970" y="2022476"/>
          <a:ext cx="342900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04770" imgH="1264920" progId="Visio.Drawing.5">
                  <p:embed/>
                </p:oleObj>
              </mc:Choice>
              <mc:Fallback>
                <p:oleObj r:id="rId2" imgW="2604770" imgH="1264920" progId="Visio.Drawing.5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970" y="2022476"/>
                        <a:ext cx="3429000" cy="221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Rectangle 38"/>
          <p:cNvSpPr/>
          <p:nvPr/>
        </p:nvSpPr>
        <p:spPr>
          <a:xfrm>
            <a:off x="1126332" y="4543425"/>
            <a:ext cx="7758855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结点、支路和支路增益、源点与汇点，混合结点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26332" y="5242560"/>
            <a:ext cx="7656942" cy="9541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通路、开通路、闭通路（回路、环）、不接触回路、自回路</a:t>
            </a:r>
          </a:p>
        </p:txBody>
      </p:sp>
      <p:graphicFrame>
        <p:nvGraphicFramePr>
          <p:cNvPr id="100398" name="Object 46"/>
          <p:cNvGraphicFramePr/>
          <p:nvPr/>
        </p:nvGraphicFramePr>
        <p:xfrm>
          <a:off x="5428298" y="2022475"/>
          <a:ext cx="2114550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83410" imgH="1370330" progId="Visio.Drawing.5">
                  <p:embed/>
                </p:oleObj>
              </mc:Choice>
              <mc:Fallback>
                <p:oleObj r:id="rId4" imgW="1883410" imgH="1370330" progId="Visio.Drawing.5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8298" y="2022475"/>
                        <a:ext cx="2114550" cy="205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1"/>
          <p:cNvSpPr txBox="1">
            <a:spLocks noGrp="1"/>
          </p:cNvSpPr>
          <p:nvPr/>
        </p:nvSpPr>
        <p:spPr>
          <a:xfrm>
            <a:off x="9347200" y="6480175"/>
            <a:ext cx="2540000" cy="2809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62</a:t>
            </a:fld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165" name="对象 3"/>
          <p:cNvGraphicFramePr>
            <a:graphicFrameLocks noChangeAspect="1"/>
          </p:cNvGraphicFramePr>
          <p:nvPr/>
        </p:nvGraphicFramePr>
        <p:xfrm>
          <a:off x="962343" y="400685"/>
          <a:ext cx="8117684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279900" imgH="698500" progId="Equation.DSMT4">
                  <p:embed/>
                </p:oleObj>
              </mc:Choice>
              <mc:Fallback>
                <p:oleObj r:id="rId2" imgW="4279900" imgH="6985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62343" y="400685"/>
                        <a:ext cx="8117684" cy="13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文本框 3"/>
          <p:cNvSpPr txBox="1"/>
          <p:nvPr/>
        </p:nvSpPr>
        <p:spPr>
          <a:xfrm>
            <a:off x="511810" y="202565"/>
            <a:ext cx="45085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92167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210" y="2586038"/>
            <a:ext cx="3687763" cy="1206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1"/>
          <p:cNvGrpSpPr/>
          <p:nvPr/>
        </p:nvGrpSpPr>
        <p:grpSpPr>
          <a:xfrm>
            <a:off x="302895" y="1891030"/>
            <a:ext cx="7137400" cy="3815080"/>
            <a:chOff x="477" y="2978"/>
            <a:chExt cx="11240" cy="6008"/>
          </a:xfrm>
        </p:grpSpPr>
        <p:sp>
          <p:nvSpPr>
            <p:cNvPr id="92164" name="矩形 2"/>
            <p:cNvSpPr/>
            <p:nvPr/>
          </p:nvSpPr>
          <p:spPr>
            <a:xfrm>
              <a:off x="477" y="2978"/>
              <a:ext cx="184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【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解</a:t>
              </a: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】</a:t>
              </a:r>
              <a:r>
                <a:rPr lang="zh-CN" alt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graphicFrame>
          <p:nvGraphicFramePr>
            <p:cNvPr id="92168" name="Object 7"/>
            <p:cNvGraphicFramePr>
              <a:graphicFrameLocks noChangeAspect="1"/>
            </p:cNvGraphicFramePr>
            <p:nvPr/>
          </p:nvGraphicFramePr>
          <p:xfrm>
            <a:off x="1957" y="2978"/>
            <a:ext cx="9761" cy="60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3009900" imgH="1841500" progId="Equation.DSMT4">
                    <p:embed/>
                  </p:oleObj>
                </mc:Choice>
                <mc:Fallback>
                  <p:oleObj r:id="rId5" imgW="3009900" imgH="1841500" progId="Equation.DSMT4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57" y="2978"/>
                          <a:ext cx="9761" cy="60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文本框 3"/>
          <p:cNvSpPr txBox="1"/>
          <p:nvPr/>
        </p:nvSpPr>
        <p:spPr>
          <a:xfrm>
            <a:off x="262890" y="228600"/>
            <a:ext cx="611505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流图代数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 </a:t>
            </a:r>
          </a:p>
        </p:txBody>
      </p:sp>
      <p:sp>
        <p:nvSpPr>
          <p:cNvPr id="93189" name="Rectangle 2"/>
          <p:cNvSpPr/>
          <p:nvPr/>
        </p:nvSpPr>
        <p:spPr>
          <a:xfrm>
            <a:off x="342900" y="1432084"/>
            <a:ext cx="1688306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支路级联</a:t>
            </a:r>
          </a:p>
        </p:txBody>
      </p:sp>
      <p:sp>
        <p:nvSpPr>
          <p:cNvPr id="93190" name="Rectangle 4"/>
          <p:cNvSpPr/>
          <p:nvPr/>
        </p:nvSpPr>
        <p:spPr>
          <a:xfrm>
            <a:off x="342900" y="2360771"/>
            <a:ext cx="1688306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支路并联</a:t>
            </a:r>
          </a:p>
        </p:txBody>
      </p:sp>
      <p:sp>
        <p:nvSpPr>
          <p:cNvPr id="93191" name="Rectangle 5"/>
          <p:cNvSpPr/>
          <p:nvPr/>
        </p:nvSpPr>
        <p:spPr>
          <a:xfrm>
            <a:off x="344170" y="4139565"/>
            <a:ext cx="23971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支路节点的移动</a:t>
            </a:r>
          </a:p>
        </p:txBody>
      </p:sp>
      <p:grpSp>
        <p:nvGrpSpPr>
          <p:cNvPr id="93192" name="Group 6"/>
          <p:cNvGrpSpPr/>
          <p:nvPr/>
        </p:nvGrpSpPr>
        <p:grpSpPr>
          <a:xfrm>
            <a:off x="6099810" y="2236073"/>
            <a:ext cx="1525424" cy="668582"/>
            <a:chOff x="3504" y="1615"/>
            <a:chExt cx="1550" cy="730"/>
          </a:xfrm>
        </p:grpSpPr>
        <p:grpSp>
          <p:nvGrpSpPr>
            <p:cNvPr id="93281" name="Group 7"/>
            <p:cNvGrpSpPr/>
            <p:nvPr/>
          </p:nvGrpSpPr>
          <p:grpSpPr>
            <a:xfrm>
              <a:off x="3504" y="1615"/>
              <a:ext cx="1550" cy="730"/>
              <a:chOff x="3419" y="3590"/>
              <a:chExt cx="1550" cy="730"/>
            </a:xfrm>
          </p:grpSpPr>
          <p:sp>
            <p:nvSpPr>
              <p:cNvPr id="93283" name="AutoShape 8"/>
              <p:cNvSpPr/>
              <p:nvPr/>
            </p:nvSpPr>
            <p:spPr>
              <a:xfrm>
                <a:off x="3646" y="3905"/>
                <a:ext cx="85" cy="8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sz="135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3284" name="AutoShape 9"/>
              <p:cNvSpPr/>
              <p:nvPr/>
            </p:nvSpPr>
            <p:spPr>
              <a:xfrm>
                <a:off x="4497" y="3905"/>
                <a:ext cx="85" cy="8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sz="135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3285" name="Text Box 10"/>
              <p:cNvSpPr txBox="1"/>
              <p:nvPr/>
            </p:nvSpPr>
            <p:spPr>
              <a:xfrm>
                <a:off x="3419" y="3918"/>
                <a:ext cx="204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</a:p>
            </p:txBody>
          </p:sp>
          <p:sp>
            <p:nvSpPr>
              <p:cNvPr id="93286" name="Text Box 11"/>
              <p:cNvSpPr txBox="1"/>
              <p:nvPr/>
            </p:nvSpPr>
            <p:spPr>
              <a:xfrm>
                <a:off x="3705" y="3590"/>
                <a:ext cx="807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＋</a:t>
                </a:r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93287" name="Text Box 12"/>
              <p:cNvSpPr txBox="1"/>
              <p:nvPr/>
            </p:nvSpPr>
            <p:spPr>
              <a:xfrm>
                <a:off x="4666" y="3814"/>
                <a:ext cx="303" cy="4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93288" name="Line 13"/>
              <p:cNvSpPr/>
              <p:nvPr/>
            </p:nvSpPr>
            <p:spPr>
              <a:xfrm>
                <a:off x="3731" y="3946"/>
                <a:ext cx="76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3282" name="Line 14"/>
            <p:cNvSpPr/>
            <p:nvPr/>
          </p:nvSpPr>
          <p:spPr>
            <a:xfrm>
              <a:off x="4127" y="1970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3193" name="Group 15"/>
          <p:cNvGrpSpPr/>
          <p:nvPr/>
        </p:nvGrpSpPr>
        <p:grpSpPr>
          <a:xfrm>
            <a:off x="3238738" y="3819605"/>
            <a:ext cx="1712027" cy="1059584"/>
            <a:chOff x="782" y="2837"/>
            <a:chExt cx="1820" cy="1105"/>
          </a:xfrm>
        </p:grpSpPr>
        <p:grpSp>
          <p:nvGrpSpPr>
            <p:cNvPr id="93264" name="Group 16"/>
            <p:cNvGrpSpPr/>
            <p:nvPr/>
          </p:nvGrpSpPr>
          <p:grpSpPr>
            <a:xfrm>
              <a:off x="782" y="2837"/>
              <a:ext cx="1820" cy="1105"/>
              <a:chOff x="697" y="1703"/>
              <a:chExt cx="1820" cy="1105"/>
            </a:xfrm>
          </p:grpSpPr>
          <p:sp>
            <p:nvSpPr>
              <p:cNvPr id="93268" name="AutoShape 17"/>
              <p:cNvSpPr/>
              <p:nvPr/>
            </p:nvSpPr>
            <p:spPr>
              <a:xfrm>
                <a:off x="924" y="1892"/>
                <a:ext cx="85" cy="8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sz="135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3269" name="Line 18"/>
              <p:cNvSpPr/>
              <p:nvPr/>
            </p:nvSpPr>
            <p:spPr>
              <a:xfrm>
                <a:off x="1009" y="1920"/>
                <a:ext cx="539" cy="268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270" name="AutoShape 19"/>
              <p:cNvSpPr/>
              <p:nvPr/>
            </p:nvSpPr>
            <p:spPr>
              <a:xfrm>
                <a:off x="1548" y="2183"/>
                <a:ext cx="85" cy="8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sz="135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3271" name="Line 20"/>
              <p:cNvSpPr/>
              <p:nvPr/>
            </p:nvSpPr>
            <p:spPr>
              <a:xfrm>
                <a:off x="1633" y="2211"/>
                <a:ext cx="510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272" name="AutoShape 21"/>
              <p:cNvSpPr/>
              <p:nvPr/>
            </p:nvSpPr>
            <p:spPr>
              <a:xfrm>
                <a:off x="2143" y="2183"/>
                <a:ext cx="85" cy="8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sz="135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3273" name="Text Box 22"/>
              <p:cNvSpPr txBox="1"/>
              <p:nvPr/>
            </p:nvSpPr>
            <p:spPr>
              <a:xfrm>
                <a:off x="697" y="1830"/>
                <a:ext cx="397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93274" name="Text Box 23"/>
              <p:cNvSpPr txBox="1"/>
              <p:nvPr/>
            </p:nvSpPr>
            <p:spPr>
              <a:xfrm>
                <a:off x="1121" y="1703"/>
                <a:ext cx="397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93275" name="Text Box 24"/>
              <p:cNvSpPr txBox="1"/>
              <p:nvPr/>
            </p:nvSpPr>
            <p:spPr>
              <a:xfrm>
                <a:off x="1690" y="1873"/>
                <a:ext cx="397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93276" name="Text Box 25"/>
              <p:cNvSpPr txBox="1"/>
              <p:nvPr/>
            </p:nvSpPr>
            <p:spPr>
              <a:xfrm>
                <a:off x="2200" y="2097"/>
                <a:ext cx="317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93277" name="AutoShape 26"/>
              <p:cNvSpPr/>
              <p:nvPr/>
            </p:nvSpPr>
            <p:spPr>
              <a:xfrm>
                <a:off x="924" y="2487"/>
                <a:ext cx="85" cy="8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sz="135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3278" name="Line 27"/>
              <p:cNvSpPr/>
              <p:nvPr/>
            </p:nvSpPr>
            <p:spPr>
              <a:xfrm flipV="1">
                <a:off x="1009" y="2273"/>
                <a:ext cx="539" cy="24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3279" name="Text Box 28"/>
              <p:cNvSpPr txBox="1"/>
              <p:nvPr/>
            </p:nvSpPr>
            <p:spPr>
              <a:xfrm>
                <a:off x="697" y="2424"/>
                <a:ext cx="397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93280" name="Text Box 29"/>
              <p:cNvSpPr txBox="1"/>
              <p:nvPr/>
            </p:nvSpPr>
            <p:spPr>
              <a:xfrm>
                <a:off x="1121" y="2360"/>
                <a:ext cx="397" cy="3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</a:p>
            </p:txBody>
          </p:sp>
        </p:grpSp>
        <p:sp>
          <p:nvSpPr>
            <p:cNvPr id="93265" name="Line 30"/>
            <p:cNvSpPr/>
            <p:nvPr/>
          </p:nvSpPr>
          <p:spPr>
            <a:xfrm>
              <a:off x="1916" y="3341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266" name="Line 31"/>
            <p:cNvSpPr/>
            <p:nvPr/>
          </p:nvSpPr>
          <p:spPr>
            <a:xfrm rot="300000" flipV="1">
              <a:off x="1349" y="3482"/>
              <a:ext cx="113" cy="5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267" name="Line 32"/>
            <p:cNvSpPr/>
            <p:nvPr/>
          </p:nvSpPr>
          <p:spPr>
            <a:xfrm rot="480000">
              <a:off x="1267" y="3142"/>
              <a:ext cx="109" cy="5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3194" name="Group 33"/>
          <p:cNvGrpSpPr/>
          <p:nvPr/>
        </p:nvGrpSpPr>
        <p:grpSpPr>
          <a:xfrm>
            <a:off x="6080760" y="3829130"/>
            <a:ext cx="1565073" cy="1039517"/>
            <a:chOff x="3390" y="2839"/>
            <a:chExt cx="1858" cy="1118"/>
          </a:xfrm>
        </p:grpSpPr>
        <p:grpSp>
          <p:nvGrpSpPr>
            <p:cNvPr id="93251" name="Group 34"/>
            <p:cNvGrpSpPr/>
            <p:nvPr/>
          </p:nvGrpSpPr>
          <p:grpSpPr>
            <a:xfrm>
              <a:off x="3390" y="2839"/>
              <a:ext cx="1858" cy="1118"/>
              <a:chOff x="3305" y="1705"/>
              <a:chExt cx="1858" cy="1118"/>
            </a:xfrm>
          </p:grpSpPr>
          <p:sp>
            <p:nvSpPr>
              <p:cNvPr id="93254" name="AutoShape 35"/>
              <p:cNvSpPr/>
              <p:nvPr/>
            </p:nvSpPr>
            <p:spPr>
              <a:xfrm>
                <a:off x="3532" y="1897"/>
                <a:ext cx="85" cy="8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sz="135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3255" name="Line 36"/>
              <p:cNvSpPr/>
              <p:nvPr/>
            </p:nvSpPr>
            <p:spPr>
              <a:xfrm>
                <a:off x="3617" y="1925"/>
                <a:ext cx="1134" cy="263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3256" name="AutoShape 37"/>
              <p:cNvSpPr/>
              <p:nvPr/>
            </p:nvSpPr>
            <p:spPr>
              <a:xfrm>
                <a:off x="4751" y="2188"/>
                <a:ext cx="85" cy="8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sz="135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3257" name="Text Box 38"/>
              <p:cNvSpPr txBox="1"/>
              <p:nvPr/>
            </p:nvSpPr>
            <p:spPr>
              <a:xfrm>
                <a:off x="3305" y="1832"/>
                <a:ext cx="443" cy="3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93258" name="Text Box 39"/>
              <p:cNvSpPr txBox="1"/>
              <p:nvPr/>
            </p:nvSpPr>
            <p:spPr>
              <a:xfrm>
                <a:off x="3957" y="1705"/>
                <a:ext cx="758" cy="3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 </a:t>
                </a:r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93259" name="Text Box 40"/>
              <p:cNvSpPr txBox="1"/>
              <p:nvPr/>
            </p:nvSpPr>
            <p:spPr>
              <a:xfrm>
                <a:off x="4809" y="2098"/>
                <a:ext cx="354" cy="3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93260" name="AutoShape 41"/>
              <p:cNvSpPr/>
              <p:nvPr/>
            </p:nvSpPr>
            <p:spPr>
              <a:xfrm>
                <a:off x="3532" y="2492"/>
                <a:ext cx="85" cy="8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sz="135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3261" name="Line 42"/>
              <p:cNvSpPr/>
              <p:nvPr/>
            </p:nvSpPr>
            <p:spPr>
              <a:xfrm flipV="1">
                <a:off x="3617" y="2273"/>
                <a:ext cx="1106" cy="24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3262" name="Text Box 43"/>
              <p:cNvSpPr txBox="1"/>
              <p:nvPr/>
            </p:nvSpPr>
            <p:spPr>
              <a:xfrm>
                <a:off x="3305" y="2427"/>
                <a:ext cx="443" cy="3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93263" name="Text Box 44"/>
              <p:cNvSpPr txBox="1"/>
              <p:nvPr/>
            </p:nvSpPr>
            <p:spPr>
              <a:xfrm>
                <a:off x="3986" y="2362"/>
                <a:ext cx="758" cy="3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 </a:t>
                </a:r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</a:p>
            </p:txBody>
          </p:sp>
        </p:grpSp>
        <p:sp>
          <p:nvSpPr>
            <p:cNvPr id="93252" name="Line 45"/>
            <p:cNvSpPr/>
            <p:nvPr/>
          </p:nvSpPr>
          <p:spPr>
            <a:xfrm rot="-360000" flipV="1">
              <a:off x="4182" y="3522"/>
              <a:ext cx="142" cy="1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253" name="Line 46"/>
            <p:cNvSpPr/>
            <p:nvPr/>
          </p:nvSpPr>
          <p:spPr>
            <a:xfrm rot="300000">
              <a:off x="4155" y="3163"/>
              <a:ext cx="142" cy="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93195" name="Rectangle 47"/>
          <p:cNvSpPr/>
          <p:nvPr/>
        </p:nvSpPr>
        <p:spPr>
          <a:xfrm>
            <a:off x="342900" y="3258820"/>
            <a:ext cx="22358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支路反馈连接</a:t>
            </a:r>
          </a:p>
        </p:txBody>
      </p:sp>
      <p:grpSp>
        <p:nvGrpSpPr>
          <p:cNvPr id="93196" name="Group 48"/>
          <p:cNvGrpSpPr/>
          <p:nvPr/>
        </p:nvGrpSpPr>
        <p:grpSpPr>
          <a:xfrm>
            <a:off x="3130391" y="2892108"/>
            <a:ext cx="1928813" cy="802481"/>
            <a:chOff x="1546" y="2951"/>
            <a:chExt cx="1620" cy="674"/>
          </a:xfrm>
        </p:grpSpPr>
        <p:sp>
          <p:nvSpPr>
            <p:cNvPr id="93241" name="AutoShape 49"/>
            <p:cNvSpPr/>
            <p:nvPr/>
          </p:nvSpPr>
          <p:spPr>
            <a:xfrm>
              <a:off x="1742" y="3238"/>
              <a:ext cx="73" cy="69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sz="135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3242" name="AutoShape 50"/>
            <p:cNvSpPr/>
            <p:nvPr/>
          </p:nvSpPr>
          <p:spPr>
            <a:xfrm>
              <a:off x="2817" y="3238"/>
              <a:ext cx="73" cy="69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sz="135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3243" name="Text Box 51"/>
            <p:cNvSpPr txBox="1"/>
            <p:nvPr/>
          </p:nvSpPr>
          <p:spPr>
            <a:xfrm>
              <a:off x="1546" y="3188"/>
              <a:ext cx="251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93244" name="Text Box 52"/>
            <p:cNvSpPr txBox="1"/>
            <p:nvPr/>
          </p:nvSpPr>
          <p:spPr>
            <a:xfrm>
              <a:off x="2206" y="2951"/>
              <a:ext cx="314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93245" name="Text Box 53"/>
            <p:cNvSpPr txBox="1"/>
            <p:nvPr/>
          </p:nvSpPr>
          <p:spPr>
            <a:xfrm>
              <a:off x="2206" y="3316"/>
              <a:ext cx="314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93246" name="Text Box 54"/>
            <p:cNvSpPr txBox="1"/>
            <p:nvPr/>
          </p:nvSpPr>
          <p:spPr>
            <a:xfrm>
              <a:off x="2915" y="3168"/>
              <a:ext cx="251" cy="30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93247" name="Freeform 55"/>
            <p:cNvSpPr/>
            <p:nvPr/>
          </p:nvSpPr>
          <p:spPr>
            <a:xfrm rot="-10609211">
              <a:off x="1769" y="3286"/>
              <a:ext cx="1076" cy="327"/>
            </a:xfrm>
            <a:custGeom>
              <a:avLst/>
              <a:gdLst>
                <a:gd name="txL" fmla="*/ 0 w 1248"/>
                <a:gd name="txT" fmla="*/ 0 h 227"/>
                <a:gd name="txR" fmla="*/ 1248 w 1248"/>
                <a:gd name="txB" fmla="*/ 227 h 227"/>
              </a:gdLst>
              <a:ahLst/>
              <a:cxnLst>
                <a:cxn ang="0">
                  <a:pos x="0" y="471"/>
                </a:cxn>
                <a:cxn ang="0">
                  <a:pos x="211" y="118"/>
                </a:cxn>
                <a:cxn ang="0">
                  <a:pos x="443" y="0"/>
                </a:cxn>
                <a:cxn ang="0">
                  <a:pos x="716" y="118"/>
                </a:cxn>
                <a:cxn ang="0">
                  <a:pos x="928" y="413"/>
                </a:cxn>
              </a:cxnLst>
              <a:rect l="txL" t="txT" r="txR" b="txB"/>
              <a:pathLst>
                <a:path w="1248" h="227">
                  <a:moveTo>
                    <a:pt x="0" y="227"/>
                  </a:moveTo>
                  <a:cubicBezTo>
                    <a:pt x="92" y="161"/>
                    <a:pt x="185" y="95"/>
                    <a:pt x="284" y="57"/>
                  </a:cubicBezTo>
                  <a:cubicBezTo>
                    <a:pt x="383" y="19"/>
                    <a:pt x="483" y="0"/>
                    <a:pt x="596" y="0"/>
                  </a:cubicBezTo>
                  <a:cubicBezTo>
                    <a:pt x="709" y="0"/>
                    <a:pt x="855" y="24"/>
                    <a:pt x="964" y="57"/>
                  </a:cubicBezTo>
                  <a:cubicBezTo>
                    <a:pt x="1073" y="90"/>
                    <a:pt x="1160" y="144"/>
                    <a:pt x="1248" y="199"/>
                  </a:cubicBezTo>
                </a:path>
              </a:pathLst>
            </a:custGeom>
            <a:noFill/>
            <a:ln w="254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93248" name="Line 56"/>
            <p:cNvSpPr/>
            <p:nvPr/>
          </p:nvSpPr>
          <p:spPr>
            <a:xfrm>
              <a:off x="1815" y="3262"/>
              <a:ext cx="100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49" name="Line 57"/>
            <p:cNvSpPr/>
            <p:nvPr/>
          </p:nvSpPr>
          <p:spPr>
            <a:xfrm>
              <a:off x="2255" y="3257"/>
              <a:ext cx="1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sp>
        <p:sp>
          <p:nvSpPr>
            <p:cNvPr id="93250" name="Line 58"/>
            <p:cNvSpPr/>
            <p:nvPr/>
          </p:nvSpPr>
          <p:spPr>
            <a:xfrm>
              <a:off x="2262" y="3613"/>
              <a:ext cx="1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</p:sp>
      </p:grpSp>
      <p:grpSp>
        <p:nvGrpSpPr>
          <p:cNvPr id="93197" name="Group 59"/>
          <p:cNvGrpSpPr/>
          <p:nvPr/>
        </p:nvGrpSpPr>
        <p:grpSpPr>
          <a:xfrm>
            <a:off x="5940266" y="3233817"/>
            <a:ext cx="1846206" cy="610014"/>
            <a:chOff x="3476" y="445"/>
            <a:chExt cx="1690" cy="624"/>
          </a:xfrm>
        </p:grpSpPr>
        <p:grpSp>
          <p:nvGrpSpPr>
            <p:cNvPr id="93233" name="Group 60"/>
            <p:cNvGrpSpPr/>
            <p:nvPr/>
          </p:nvGrpSpPr>
          <p:grpSpPr>
            <a:xfrm>
              <a:off x="3476" y="445"/>
              <a:ext cx="1690" cy="624"/>
              <a:chOff x="3419" y="506"/>
              <a:chExt cx="1690" cy="624"/>
            </a:xfrm>
          </p:grpSpPr>
          <p:sp>
            <p:nvSpPr>
              <p:cNvPr id="93235" name="AutoShape 61"/>
              <p:cNvSpPr/>
              <p:nvPr/>
            </p:nvSpPr>
            <p:spPr>
              <a:xfrm>
                <a:off x="3646" y="815"/>
                <a:ext cx="85" cy="8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sz="135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3236" name="AutoShape 62"/>
              <p:cNvSpPr/>
              <p:nvPr/>
            </p:nvSpPr>
            <p:spPr>
              <a:xfrm>
                <a:off x="4723" y="815"/>
                <a:ext cx="85" cy="8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sz="135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3237" name="Text Box 63"/>
              <p:cNvSpPr txBox="1"/>
              <p:nvPr/>
            </p:nvSpPr>
            <p:spPr>
              <a:xfrm>
                <a:off x="3419" y="753"/>
                <a:ext cx="273" cy="3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</a:p>
            </p:txBody>
          </p:sp>
          <p:sp>
            <p:nvSpPr>
              <p:cNvPr id="93238" name="Text Box 64"/>
              <p:cNvSpPr txBox="1"/>
              <p:nvPr/>
            </p:nvSpPr>
            <p:spPr>
              <a:xfrm>
                <a:off x="3705" y="506"/>
                <a:ext cx="284" cy="3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endParaRPr lang="zh-CN" altLang="zh-CN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3239" name="Text Box 65"/>
              <p:cNvSpPr txBox="1"/>
              <p:nvPr/>
            </p:nvSpPr>
            <p:spPr>
              <a:xfrm>
                <a:off x="4836" y="730"/>
                <a:ext cx="273" cy="3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93240" name="Line 66"/>
              <p:cNvSpPr/>
              <p:nvPr/>
            </p:nvSpPr>
            <p:spPr>
              <a:xfrm>
                <a:off x="3731" y="856"/>
                <a:ext cx="9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3234" name="Line 67"/>
            <p:cNvSpPr/>
            <p:nvPr/>
          </p:nvSpPr>
          <p:spPr>
            <a:xfrm>
              <a:off x="4184" y="789"/>
              <a:ext cx="14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93198" name="Object 68"/>
          <p:cNvGraphicFramePr>
            <a:graphicFrameLocks noChangeAspect="1"/>
          </p:cNvGraphicFramePr>
          <p:nvPr/>
        </p:nvGraphicFramePr>
        <p:xfrm>
          <a:off x="6486764" y="3005217"/>
          <a:ext cx="708422" cy="434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25500" imgH="469900" progId="Equation.3">
                  <p:embed/>
                </p:oleObj>
              </mc:Choice>
              <mc:Fallback>
                <p:oleObj r:id="rId2" imgW="825500" imgH="46990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6764" y="3005217"/>
                        <a:ext cx="708422" cy="43457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99" name="Group 69"/>
          <p:cNvGrpSpPr/>
          <p:nvPr/>
        </p:nvGrpSpPr>
        <p:grpSpPr>
          <a:xfrm>
            <a:off x="3194685" y="1324055"/>
            <a:ext cx="1754981" cy="633880"/>
            <a:chOff x="782" y="769"/>
            <a:chExt cx="1808" cy="731"/>
          </a:xfrm>
        </p:grpSpPr>
        <p:sp>
          <p:nvSpPr>
            <p:cNvPr id="93222" name="AutoShape 70"/>
            <p:cNvSpPr/>
            <p:nvPr/>
          </p:nvSpPr>
          <p:spPr>
            <a:xfrm>
              <a:off x="1009" y="1086"/>
              <a:ext cx="85" cy="85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sz="135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3223" name="Line 71"/>
            <p:cNvSpPr/>
            <p:nvPr/>
          </p:nvSpPr>
          <p:spPr>
            <a:xfrm>
              <a:off x="1094" y="1114"/>
              <a:ext cx="51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24" name="AutoShape 72"/>
            <p:cNvSpPr/>
            <p:nvPr/>
          </p:nvSpPr>
          <p:spPr>
            <a:xfrm>
              <a:off x="1604" y="1086"/>
              <a:ext cx="85" cy="85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sz="135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3225" name="Line 73"/>
            <p:cNvSpPr/>
            <p:nvPr/>
          </p:nvSpPr>
          <p:spPr>
            <a:xfrm>
              <a:off x="1690" y="1114"/>
              <a:ext cx="51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3226" name="AutoShape 74"/>
            <p:cNvSpPr/>
            <p:nvPr/>
          </p:nvSpPr>
          <p:spPr>
            <a:xfrm>
              <a:off x="2200" y="1086"/>
              <a:ext cx="85" cy="85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/>
              <a:endParaRPr lang="zh-CN" altLang="en-US" sz="1350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3227" name="Text Box 75"/>
            <p:cNvSpPr txBox="1"/>
            <p:nvPr/>
          </p:nvSpPr>
          <p:spPr>
            <a:xfrm>
              <a:off x="782" y="1033"/>
              <a:ext cx="332" cy="4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93228" name="Text Box 76"/>
            <p:cNvSpPr txBox="1"/>
            <p:nvPr/>
          </p:nvSpPr>
          <p:spPr>
            <a:xfrm>
              <a:off x="1206" y="770"/>
              <a:ext cx="448" cy="4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H</a:t>
              </a:r>
              <a:r>
                <a:rPr lang="en-US" altLang="zh-CN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93229" name="Text Box 77"/>
            <p:cNvSpPr txBox="1"/>
            <p:nvPr/>
          </p:nvSpPr>
          <p:spPr>
            <a:xfrm>
              <a:off x="1746" y="769"/>
              <a:ext cx="385" cy="4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H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93230" name="Text Box 78"/>
            <p:cNvSpPr txBox="1"/>
            <p:nvPr/>
          </p:nvSpPr>
          <p:spPr>
            <a:xfrm>
              <a:off x="2370" y="1075"/>
              <a:ext cx="220" cy="42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93231" name="Line 79"/>
            <p:cNvSpPr/>
            <p:nvPr/>
          </p:nvSpPr>
          <p:spPr>
            <a:xfrm>
              <a:off x="1264" y="1121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232" name="Line 80"/>
            <p:cNvSpPr/>
            <p:nvPr/>
          </p:nvSpPr>
          <p:spPr>
            <a:xfrm>
              <a:off x="1859" y="1119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3200" name="Group 81"/>
          <p:cNvGrpSpPr/>
          <p:nvPr/>
        </p:nvGrpSpPr>
        <p:grpSpPr>
          <a:xfrm>
            <a:off x="6165295" y="1296670"/>
            <a:ext cx="1351359" cy="690402"/>
            <a:chOff x="3503" y="754"/>
            <a:chExt cx="1468" cy="663"/>
          </a:xfrm>
        </p:grpSpPr>
        <p:grpSp>
          <p:nvGrpSpPr>
            <p:cNvPr id="93213" name="Group 82"/>
            <p:cNvGrpSpPr/>
            <p:nvPr/>
          </p:nvGrpSpPr>
          <p:grpSpPr>
            <a:xfrm>
              <a:off x="3503" y="754"/>
              <a:ext cx="1468" cy="663"/>
              <a:chOff x="3050" y="2706"/>
              <a:chExt cx="1468" cy="663"/>
            </a:xfrm>
          </p:grpSpPr>
          <p:sp>
            <p:nvSpPr>
              <p:cNvPr id="93215" name="AutoShape 83"/>
              <p:cNvSpPr/>
              <p:nvPr/>
            </p:nvSpPr>
            <p:spPr>
              <a:xfrm>
                <a:off x="3277" y="3026"/>
                <a:ext cx="85" cy="8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sz="135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3216" name="AutoShape 84"/>
              <p:cNvSpPr/>
              <p:nvPr/>
            </p:nvSpPr>
            <p:spPr>
              <a:xfrm>
                <a:off x="4128" y="3026"/>
                <a:ext cx="85" cy="8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sz="135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3217" name="Text Box 85"/>
              <p:cNvSpPr txBox="1"/>
              <p:nvPr/>
            </p:nvSpPr>
            <p:spPr>
              <a:xfrm>
                <a:off x="3050" y="2969"/>
                <a:ext cx="324" cy="3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</a:p>
            </p:txBody>
          </p:sp>
          <p:sp>
            <p:nvSpPr>
              <p:cNvPr id="93218" name="Text Box 86"/>
              <p:cNvSpPr txBox="1"/>
              <p:nvPr/>
            </p:nvSpPr>
            <p:spPr>
              <a:xfrm>
                <a:off x="3474" y="2706"/>
                <a:ext cx="406" cy="3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93219" name="Text Box 87"/>
              <p:cNvSpPr txBox="1"/>
              <p:nvPr/>
            </p:nvSpPr>
            <p:spPr>
              <a:xfrm>
                <a:off x="3673" y="2722"/>
                <a:ext cx="406" cy="3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93220" name="Text Box 88"/>
              <p:cNvSpPr txBox="1"/>
              <p:nvPr/>
            </p:nvSpPr>
            <p:spPr>
              <a:xfrm>
                <a:off x="4298" y="3015"/>
                <a:ext cx="220" cy="3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93221" name="Line 89"/>
              <p:cNvSpPr/>
              <p:nvPr/>
            </p:nvSpPr>
            <p:spPr>
              <a:xfrm>
                <a:off x="3362" y="3067"/>
                <a:ext cx="76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3214" name="Line 90"/>
            <p:cNvSpPr/>
            <p:nvPr/>
          </p:nvSpPr>
          <p:spPr>
            <a:xfrm>
              <a:off x="4128" y="1121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93201" name="Group 91"/>
          <p:cNvGrpSpPr/>
          <p:nvPr/>
        </p:nvGrpSpPr>
        <p:grpSpPr>
          <a:xfrm>
            <a:off x="3130391" y="2143205"/>
            <a:ext cx="1928733" cy="853076"/>
            <a:chOff x="782" y="1394"/>
            <a:chExt cx="1879" cy="900"/>
          </a:xfrm>
        </p:grpSpPr>
        <p:grpSp>
          <p:nvGrpSpPr>
            <p:cNvPr id="93202" name="Group 92"/>
            <p:cNvGrpSpPr/>
            <p:nvPr/>
          </p:nvGrpSpPr>
          <p:grpSpPr>
            <a:xfrm>
              <a:off x="782" y="1394"/>
              <a:ext cx="1879" cy="900"/>
              <a:chOff x="754" y="3407"/>
              <a:chExt cx="1879" cy="900"/>
            </a:xfrm>
          </p:grpSpPr>
          <p:sp>
            <p:nvSpPr>
              <p:cNvPr id="93205" name="AutoShape 93"/>
              <p:cNvSpPr/>
              <p:nvPr/>
            </p:nvSpPr>
            <p:spPr>
              <a:xfrm>
                <a:off x="981" y="3917"/>
                <a:ext cx="85" cy="8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sz="135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3206" name="AutoShape 94"/>
              <p:cNvSpPr/>
              <p:nvPr/>
            </p:nvSpPr>
            <p:spPr>
              <a:xfrm>
                <a:off x="2256" y="3917"/>
                <a:ext cx="85" cy="85"/>
              </a:xfrm>
              <a:prstGeom prst="flowChartConnector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eaLnBrk="1" hangingPunct="1"/>
                <a:endParaRPr lang="zh-CN" altLang="en-US" sz="1350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3207" name="Text Box 95"/>
              <p:cNvSpPr txBox="1"/>
              <p:nvPr/>
            </p:nvSpPr>
            <p:spPr>
              <a:xfrm>
                <a:off x="754" y="3853"/>
                <a:ext cx="291" cy="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</a:p>
            </p:txBody>
          </p:sp>
          <p:sp>
            <p:nvSpPr>
              <p:cNvPr id="93208" name="Text Box 96"/>
              <p:cNvSpPr txBox="1"/>
              <p:nvPr/>
            </p:nvSpPr>
            <p:spPr>
              <a:xfrm>
                <a:off x="1519" y="3407"/>
                <a:ext cx="364" cy="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93209" name="Text Box 97"/>
              <p:cNvSpPr txBox="1"/>
              <p:nvPr/>
            </p:nvSpPr>
            <p:spPr>
              <a:xfrm>
                <a:off x="1519" y="3918"/>
                <a:ext cx="364" cy="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H</a:t>
                </a:r>
                <a:r>
                  <a:rPr lang="en-US" altLang="zh-CN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93210" name="Text Box 98"/>
              <p:cNvSpPr txBox="1"/>
              <p:nvPr/>
            </p:nvSpPr>
            <p:spPr>
              <a:xfrm>
                <a:off x="2342" y="3829"/>
                <a:ext cx="291" cy="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93211" name="Freeform 99"/>
              <p:cNvSpPr/>
              <p:nvPr/>
            </p:nvSpPr>
            <p:spPr>
              <a:xfrm>
                <a:off x="1037" y="3719"/>
                <a:ext cx="1248" cy="227"/>
              </a:xfrm>
              <a:custGeom>
                <a:avLst/>
                <a:gdLst>
                  <a:gd name="txL" fmla="*/ 0 w 1248"/>
                  <a:gd name="txT" fmla="*/ 0 h 227"/>
                  <a:gd name="txR" fmla="*/ 1248 w 1248"/>
                  <a:gd name="txB" fmla="*/ 227 h 227"/>
                </a:gdLst>
                <a:ahLst/>
                <a:cxnLst>
                  <a:cxn ang="0">
                    <a:pos x="0" y="227"/>
                  </a:cxn>
                  <a:cxn ang="0">
                    <a:pos x="284" y="57"/>
                  </a:cxn>
                  <a:cxn ang="0">
                    <a:pos x="596" y="0"/>
                  </a:cxn>
                  <a:cxn ang="0">
                    <a:pos x="964" y="57"/>
                  </a:cxn>
                  <a:cxn ang="0">
                    <a:pos x="1248" y="199"/>
                  </a:cxn>
                </a:cxnLst>
                <a:rect l="txL" t="txT" r="txR" b="txB"/>
                <a:pathLst>
                  <a:path w="1248" h="227">
                    <a:moveTo>
                      <a:pt x="0" y="227"/>
                    </a:moveTo>
                    <a:cubicBezTo>
                      <a:pt x="92" y="161"/>
                      <a:pt x="185" y="95"/>
                      <a:pt x="284" y="57"/>
                    </a:cubicBezTo>
                    <a:cubicBezTo>
                      <a:pt x="383" y="19"/>
                      <a:pt x="483" y="0"/>
                      <a:pt x="596" y="0"/>
                    </a:cubicBezTo>
                    <a:cubicBezTo>
                      <a:pt x="709" y="0"/>
                      <a:pt x="855" y="24"/>
                      <a:pt x="964" y="57"/>
                    </a:cubicBezTo>
                    <a:cubicBezTo>
                      <a:pt x="1073" y="90"/>
                      <a:pt x="1160" y="144"/>
                      <a:pt x="1248" y="199"/>
                    </a:cubicBez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93212" name="Freeform 100"/>
              <p:cNvSpPr/>
              <p:nvPr/>
            </p:nvSpPr>
            <p:spPr>
              <a:xfrm rot="10800000">
                <a:off x="1037" y="4003"/>
                <a:ext cx="1248" cy="227"/>
              </a:xfrm>
              <a:custGeom>
                <a:avLst/>
                <a:gdLst>
                  <a:gd name="txL" fmla="*/ 0 w 1248"/>
                  <a:gd name="txT" fmla="*/ 0 h 227"/>
                  <a:gd name="txR" fmla="*/ 1248 w 1248"/>
                  <a:gd name="txB" fmla="*/ 227 h 227"/>
                </a:gdLst>
                <a:ahLst/>
                <a:cxnLst>
                  <a:cxn ang="0">
                    <a:pos x="0" y="227"/>
                  </a:cxn>
                  <a:cxn ang="0">
                    <a:pos x="284" y="57"/>
                  </a:cxn>
                  <a:cxn ang="0">
                    <a:pos x="596" y="0"/>
                  </a:cxn>
                  <a:cxn ang="0">
                    <a:pos x="964" y="57"/>
                  </a:cxn>
                  <a:cxn ang="0">
                    <a:pos x="1248" y="199"/>
                  </a:cxn>
                </a:cxnLst>
                <a:rect l="txL" t="txT" r="txR" b="txB"/>
                <a:pathLst>
                  <a:path w="1248" h="227">
                    <a:moveTo>
                      <a:pt x="0" y="227"/>
                    </a:moveTo>
                    <a:cubicBezTo>
                      <a:pt x="92" y="161"/>
                      <a:pt x="185" y="95"/>
                      <a:pt x="284" y="57"/>
                    </a:cubicBezTo>
                    <a:cubicBezTo>
                      <a:pt x="383" y="19"/>
                      <a:pt x="483" y="0"/>
                      <a:pt x="596" y="0"/>
                    </a:cubicBezTo>
                    <a:cubicBezTo>
                      <a:pt x="709" y="0"/>
                      <a:pt x="855" y="24"/>
                      <a:pt x="964" y="57"/>
                    </a:cubicBezTo>
                    <a:cubicBezTo>
                      <a:pt x="1073" y="90"/>
                      <a:pt x="1160" y="144"/>
                      <a:pt x="1248" y="199"/>
                    </a:cubicBezTo>
                  </a:path>
                </a:pathLst>
              </a:custGeom>
              <a:noFill/>
              <a:ln w="2540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93203" name="Line 101"/>
            <p:cNvSpPr/>
            <p:nvPr/>
          </p:nvSpPr>
          <p:spPr>
            <a:xfrm>
              <a:off x="1633" y="1706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3204" name="Line 102"/>
            <p:cNvSpPr/>
            <p:nvPr/>
          </p:nvSpPr>
          <p:spPr>
            <a:xfrm>
              <a:off x="1633" y="2217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47"/>
          <p:cNvSpPr/>
          <p:nvPr/>
        </p:nvSpPr>
        <p:spPr>
          <a:xfrm>
            <a:off x="551052" y="495795"/>
            <a:ext cx="343074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：化简下列流图。</a:t>
            </a:r>
          </a:p>
        </p:txBody>
      </p:sp>
      <p:graphicFrame>
        <p:nvGraphicFramePr>
          <p:cNvPr id="79876" name="Object 48"/>
          <p:cNvGraphicFramePr/>
          <p:nvPr/>
        </p:nvGraphicFramePr>
        <p:xfrm>
          <a:off x="897527" y="1133475"/>
          <a:ext cx="342900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04770" imgH="1264920" progId="Visio.Drawing.5">
                  <p:embed/>
                </p:oleObj>
              </mc:Choice>
              <mc:Fallback>
                <p:oleObj r:id="rId2" imgW="2604770" imgH="1264920" progId="Visio.Drawing.5">
                  <p:embed/>
                  <p:pic>
                    <p:nvPicPr>
                      <p:cNvPr id="0" name="图片 34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7527" y="1133475"/>
                        <a:ext cx="3429000" cy="221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65" name="Rectangle 49"/>
          <p:cNvSpPr/>
          <p:nvPr/>
        </p:nvSpPr>
        <p:spPr>
          <a:xfrm>
            <a:off x="4572001" y="1019015"/>
            <a:ext cx="417195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注意化简具体过程可能不同，但最终结果一定相同。 </a:t>
            </a:r>
          </a:p>
        </p:txBody>
      </p:sp>
      <p:sp>
        <p:nvSpPr>
          <p:cNvPr id="111666" name="Rectangle 50"/>
          <p:cNvSpPr/>
          <p:nvPr/>
        </p:nvSpPr>
        <p:spPr>
          <a:xfrm>
            <a:off x="3543300" y="2590800"/>
            <a:ext cx="1566454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：消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graphicFrame>
        <p:nvGraphicFramePr>
          <p:cNvPr id="111667" name="Object 51"/>
          <p:cNvGraphicFramePr/>
          <p:nvPr/>
        </p:nvGraphicFramePr>
        <p:xfrm>
          <a:off x="4857750" y="2438400"/>
          <a:ext cx="29718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00325" imgH="903605" progId="Visio.Drawing.5">
                  <p:embed/>
                </p:oleObj>
              </mc:Choice>
              <mc:Fallback>
                <p:oleObj r:id="rId4" imgW="2600325" imgH="903605" progId="Visio.Drawing.5">
                  <p:embed/>
                  <p:pic>
                    <p:nvPicPr>
                      <p:cNvPr id="0" name="图片 34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7750" y="2438400"/>
                        <a:ext cx="2971800" cy="1377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68" name="Rectangle 52"/>
          <p:cNvSpPr/>
          <p:nvPr/>
        </p:nvSpPr>
        <p:spPr>
          <a:xfrm>
            <a:off x="1143001" y="3352800"/>
            <a:ext cx="845103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graphicFrame>
        <p:nvGraphicFramePr>
          <p:cNvPr id="111669" name="Object 53"/>
          <p:cNvGraphicFramePr/>
          <p:nvPr/>
        </p:nvGraphicFramePr>
        <p:xfrm>
          <a:off x="1143000" y="3657600"/>
          <a:ext cx="29718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600325" imgH="903605" progId="Visio.Drawing.5">
                  <p:embed/>
                </p:oleObj>
              </mc:Choice>
              <mc:Fallback>
                <p:oleObj r:id="rId6" imgW="2600325" imgH="903605" progId="Visio.Drawing.5">
                  <p:embed/>
                  <p:pic>
                    <p:nvPicPr>
                      <p:cNvPr id="0" name="图片 34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000" y="3657600"/>
                        <a:ext cx="2971800" cy="1377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70" name="Rectangle 54"/>
          <p:cNvSpPr/>
          <p:nvPr/>
        </p:nvSpPr>
        <p:spPr>
          <a:xfrm>
            <a:off x="1143001" y="4800600"/>
            <a:ext cx="845103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b="1" baseline="-25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graphicFrame>
        <p:nvGraphicFramePr>
          <p:cNvPr id="111671" name="Object 55"/>
          <p:cNvGraphicFramePr/>
          <p:nvPr/>
        </p:nvGraphicFramePr>
        <p:xfrm>
          <a:off x="1657350" y="4724400"/>
          <a:ext cx="268605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124710" imgH="956945" progId="Visio.Drawing.5">
                  <p:embed/>
                </p:oleObj>
              </mc:Choice>
              <mc:Fallback>
                <p:oleObj r:id="rId8" imgW="2124710" imgH="956945" progId="Visio.Drawing.5">
                  <p:embed/>
                  <p:pic>
                    <p:nvPicPr>
                      <p:cNvPr id="0" name="图片 34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7350" y="4724400"/>
                        <a:ext cx="2686050" cy="161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72" name="Rectangle 56"/>
          <p:cNvSpPr/>
          <p:nvPr/>
        </p:nvSpPr>
        <p:spPr>
          <a:xfrm>
            <a:off x="4572001" y="3733800"/>
            <a:ext cx="1266693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消自环</a:t>
            </a:r>
            <a:endParaRPr lang="zh-CN" altLang="en-US" sz="2800" b="1" baseline="-25000" dirty="0">
              <a:solidFill>
                <a:srgbClr val="33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1673" name="Object 57"/>
          <p:cNvGraphicFramePr/>
          <p:nvPr/>
        </p:nvGraphicFramePr>
        <p:xfrm>
          <a:off x="4514850" y="4724400"/>
          <a:ext cx="29718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124710" imgH="725170" progId="Visio.Drawing.5">
                  <p:embed/>
                </p:oleObj>
              </mc:Choice>
              <mc:Fallback>
                <p:oleObj r:id="rId10" imgW="2124710" imgH="725170" progId="Visio.Drawing.5">
                  <p:embed/>
                  <p:pic>
                    <p:nvPicPr>
                      <p:cNvPr id="0" name="图片 34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14850" y="4724400"/>
                        <a:ext cx="2971800" cy="1354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1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65" grpId="0"/>
      <p:bldP spid="111666" grpId="0"/>
      <p:bldP spid="111668" grpId="0"/>
      <p:bldP spid="111670" grpId="0"/>
      <p:bldP spid="11167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14" name="Rectangle 54"/>
          <p:cNvSpPr/>
          <p:nvPr/>
        </p:nvSpPr>
        <p:spPr>
          <a:xfrm>
            <a:off x="643877" y="1386249"/>
            <a:ext cx="585128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系统函数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H(.)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记为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。梅森公式为： </a:t>
            </a:r>
          </a:p>
        </p:txBody>
      </p:sp>
      <p:graphicFrame>
        <p:nvGraphicFramePr>
          <p:cNvPr id="117815" name="Object 55"/>
          <p:cNvGraphicFramePr/>
          <p:nvPr/>
        </p:nvGraphicFramePr>
        <p:xfrm>
          <a:off x="6234615" y="1157970"/>
          <a:ext cx="194310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62025" imgH="419100" progId="Equation.3">
                  <p:embed/>
                </p:oleObj>
              </mc:Choice>
              <mc:Fallback>
                <p:oleObj r:id="rId2" imgW="962025" imgH="419100" progId="Equation.3">
                  <p:embed/>
                  <p:pic>
                    <p:nvPicPr>
                      <p:cNvPr id="0" name="图片 3424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CC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34615" y="1157970"/>
                        <a:ext cx="1943100" cy="1128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17" name="Object 57"/>
          <p:cNvGraphicFramePr/>
          <p:nvPr/>
        </p:nvGraphicFramePr>
        <p:xfrm>
          <a:off x="1371600" y="2311401"/>
          <a:ext cx="40005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78100" imgH="355600" progId="Equation.3">
                  <p:embed/>
                </p:oleObj>
              </mc:Choice>
              <mc:Fallback>
                <p:oleObj r:id="rId4" imgW="2578100" imgH="355600" progId="Equation.3">
                  <p:embed/>
                  <p:pic>
                    <p:nvPicPr>
                      <p:cNvPr id="0" name="图片 34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1600" y="2311401"/>
                        <a:ext cx="4000500" cy="728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29" name="Rectangle 69"/>
          <p:cNvSpPr/>
          <p:nvPr/>
        </p:nvSpPr>
        <p:spPr>
          <a:xfrm>
            <a:off x="1297305" y="3430905"/>
            <a:ext cx="7055136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表示由源点到汇点的第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条前向通路的标号 </a:t>
            </a:r>
          </a:p>
        </p:txBody>
      </p:sp>
      <p:sp>
        <p:nvSpPr>
          <p:cNvPr id="117830" name="Rectangle 70"/>
          <p:cNvSpPr/>
          <p:nvPr/>
        </p:nvSpPr>
        <p:spPr>
          <a:xfrm>
            <a:off x="1275080" y="4107815"/>
            <a:ext cx="6880410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是由源点到汇点的第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条前向通路增益； </a:t>
            </a:r>
          </a:p>
        </p:txBody>
      </p:sp>
      <p:sp>
        <p:nvSpPr>
          <p:cNvPr id="117831" name="Rectangle 71"/>
          <p:cNvSpPr/>
          <p:nvPr/>
        </p:nvSpPr>
        <p:spPr>
          <a:xfrm>
            <a:off x="1231106" y="4923155"/>
            <a:ext cx="7382149" cy="10156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△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称为第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条前向通路特征行列式的余因子 。</a:t>
            </a:r>
            <a:endParaRPr lang="en-US" altLang="zh-CN" sz="2800" b="1" dirty="0">
              <a:solidFill>
                <a:srgbClr val="33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目的是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消去接触回路</a:t>
            </a:r>
            <a:r>
              <a:rPr lang="zh-CN" altLang="en-US" sz="32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b="1" dirty="0">
              <a:solidFill>
                <a:srgbClr val="3333CC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97305" y="333375"/>
            <a:ext cx="685820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600" kern="1200" cap="none" spc="200" normalizeH="0" baseline="0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3600" kern="1200" cap="none" spc="200" normalizeH="0" baseline="0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3600" kern="1200" cap="none" spc="200" normalizeH="0" baseline="0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信号流图</a:t>
            </a:r>
            <a:r>
              <a:rPr kumimoji="0" lang="en-US" altLang="zh-CN" sz="3600" kern="1200" cap="none" spc="200" normalizeH="0" baseline="0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----Mason</a:t>
            </a:r>
            <a:r>
              <a:rPr kumimoji="0" lang="zh-CN" altLang="en-US" sz="3600" kern="1200" cap="none" spc="200" normalizeH="0" baseline="0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公式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0" y="1079500"/>
            <a:ext cx="90097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97305" y="6031865"/>
            <a:ext cx="62865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注意：一个节点公共也是相交。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7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4" grpId="0"/>
      <p:bldP spid="117829" grpId="0"/>
      <p:bldP spid="117830" grpId="0"/>
      <p:bldP spid="11783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6"/>
          <p:cNvSpPr/>
          <p:nvPr/>
        </p:nvSpPr>
        <p:spPr>
          <a:xfrm>
            <a:off x="709562" y="430490"/>
            <a:ext cx="541366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求下列信号流图的系统函数 </a:t>
            </a:r>
          </a:p>
        </p:txBody>
      </p:sp>
      <p:graphicFrame>
        <p:nvGraphicFramePr>
          <p:cNvPr id="81924" name="Object 27"/>
          <p:cNvGraphicFramePr/>
          <p:nvPr/>
        </p:nvGraphicFramePr>
        <p:xfrm>
          <a:off x="5352176" y="953710"/>
          <a:ext cx="3217069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82850" imgH="1497965" progId="Visio.Drawing.5">
                  <p:embed/>
                </p:oleObj>
              </mc:Choice>
              <mc:Fallback>
                <p:oleObj r:id="rId2" imgW="2482850" imgH="1497965" progId="Visio.Drawing.5">
                  <p:embed/>
                  <p:pic>
                    <p:nvPicPr>
                      <p:cNvPr id="0" name="图片 34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2176" y="953710"/>
                        <a:ext cx="3217069" cy="258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60" name="Rectangle 28"/>
          <p:cNvSpPr/>
          <p:nvPr/>
        </p:nvSpPr>
        <p:spPr>
          <a:xfrm>
            <a:off x="766713" y="1094065"/>
            <a:ext cx="4751622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首先找出所有回路： </a:t>
            </a:r>
          </a:p>
        </p:txBody>
      </p:sp>
      <p:sp>
        <p:nvSpPr>
          <p:cNvPr id="172061" name="Rectangle 29"/>
          <p:cNvSpPr/>
          <p:nvPr/>
        </p:nvSpPr>
        <p:spPr>
          <a:xfrm>
            <a:off x="1657350" y="1752601"/>
            <a:ext cx="2704587" cy="13849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  </a:t>
            </a:r>
          </a:p>
          <a:p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=2H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72064" name="Rectangle 32"/>
          <p:cNvSpPr/>
          <p:nvPr/>
        </p:nvSpPr>
        <p:spPr>
          <a:xfrm>
            <a:off x="709562" y="3122918"/>
            <a:ext cx="6163866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求特征行列式 </a:t>
            </a:r>
          </a:p>
        </p:txBody>
      </p:sp>
      <p:sp>
        <p:nvSpPr>
          <p:cNvPr id="172065" name="Rectangle 33"/>
          <p:cNvSpPr/>
          <p:nvPr/>
        </p:nvSpPr>
        <p:spPr>
          <a:xfrm>
            <a:off x="766713" y="3657600"/>
            <a:ext cx="818365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△=1-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G+2H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 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 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72066" name="Rectangle 34"/>
          <p:cNvSpPr/>
          <p:nvPr/>
        </p:nvSpPr>
        <p:spPr>
          <a:xfrm>
            <a:off x="810456" y="5788011"/>
            <a:ext cx="7865334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(4)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求各前向通路的余因子：△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=1  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 △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=1-GH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172067" name="Rectangle 35"/>
          <p:cNvSpPr/>
          <p:nvPr/>
        </p:nvSpPr>
        <p:spPr>
          <a:xfrm>
            <a:off x="709562" y="4180820"/>
            <a:ext cx="5022529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(3)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然后找出所有的前向通路： </a:t>
            </a:r>
          </a:p>
        </p:txBody>
      </p:sp>
      <p:sp>
        <p:nvSpPr>
          <p:cNvPr id="172068" name="Rectangle 36"/>
          <p:cNvSpPr/>
          <p:nvPr/>
        </p:nvSpPr>
        <p:spPr>
          <a:xfrm>
            <a:off x="1714500" y="4679951"/>
            <a:ext cx="2266967" cy="95410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=2H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72069" name="Object 37"/>
          <p:cNvGraphicFramePr/>
          <p:nvPr/>
        </p:nvGraphicFramePr>
        <p:xfrm>
          <a:off x="5399889" y="4532312"/>
          <a:ext cx="29146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371600" imgH="390525" progId="Equation.3">
                  <p:embed/>
                </p:oleObj>
              </mc:Choice>
              <mc:Fallback>
                <p:oleObj r:id="rId4" imgW="1371600" imgH="390525" progId="Equation.3">
                  <p:embed/>
                  <p:pic>
                    <p:nvPicPr>
                      <p:cNvPr id="0" name="图片 3431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CC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9889" y="4532312"/>
                        <a:ext cx="2914650" cy="1106488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033CC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60" grpId="0"/>
      <p:bldP spid="172061" grpId="0" build="p"/>
      <p:bldP spid="172064" grpId="0"/>
      <p:bldP spid="172065" grpId="0"/>
      <p:bldP spid="172066" grpId="0"/>
      <p:bldP spid="172067" grpId="0"/>
      <p:bldP spid="172068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28" name="对象 184327"/>
          <p:cNvGraphicFramePr/>
          <p:nvPr/>
        </p:nvGraphicFramePr>
        <p:xfrm>
          <a:off x="1997392" y="3889058"/>
          <a:ext cx="297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27200" imgH="419100" progId="Equation.DSMT4">
                  <p:embed/>
                </p:oleObj>
              </mc:Choice>
              <mc:Fallback>
                <p:oleObj r:id="rId2" imgW="1727200" imgH="419100" progId="Equation.DSMT4">
                  <p:embed/>
                  <p:pic>
                    <p:nvPicPr>
                      <p:cNvPr id="0" name="图片 353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97392" y="3889058"/>
                        <a:ext cx="2971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29" name="组合 184328"/>
          <p:cNvGrpSpPr/>
          <p:nvPr/>
        </p:nvGrpSpPr>
        <p:grpSpPr>
          <a:xfrm>
            <a:off x="1711405" y="1402398"/>
            <a:ext cx="4929188" cy="1905000"/>
            <a:chOff x="336" y="2256"/>
            <a:chExt cx="4140" cy="1200"/>
          </a:xfrm>
        </p:grpSpPr>
        <p:sp>
          <p:nvSpPr>
            <p:cNvPr id="100360" name="椭圆 184329"/>
            <p:cNvSpPr/>
            <p:nvPr/>
          </p:nvSpPr>
          <p:spPr>
            <a:xfrm>
              <a:off x="2736" y="2797"/>
              <a:ext cx="96" cy="9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0361" name="直接连接符 184330"/>
            <p:cNvSpPr/>
            <p:nvPr/>
          </p:nvSpPr>
          <p:spPr>
            <a:xfrm>
              <a:off x="2256" y="2845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0362" name="直接连接符 184331"/>
            <p:cNvSpPr/>
            <p:nvPr/>
          </p:nvSpPr>
          <p:spPr>
            <a:xfrm>
              <a:off x="2496" y="2845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0363" name="任意多边形 184332"/>
            <p:cNvSpPr/>
            <p:nvPr/>
          </p:nvSpPr>
          <p:spPr>
            <a:xfrm>
              <a:off x="2208" y="2496"/>
              <a:ext cx="1152" cy="336"/>
            </a:xfrm>
            <a:custGeom>
              <a:avLst/>
              <a:gdLst/>
              <a:ahLst/>
              <a:cxnLst>
                <a:cxn ang="0">
                  <a:pos x="0" y="291"/>
                </a:cxn>
                <a:cxn ang="0">
                  <a:pos x="574" y="0"/>
                </a:cxn>
                <a:cxn ang="0">
                  <a:pos x="1152" y="316"/>
                </a:cxn>
                <a:cxn ang="0">
                  <a:pos x="0" y="291"/>
                </a:cxn>
                <a:cxn ang="0">
                  <a:pos x="574" y="0"/>
                </a:cxn>
                <a:cxn ang="0">
                  <a:pos x="1152" y="316"/>
                </a:cxn>
                <a:cxn ang="0">
                  <a:pos x="574" y="336"/>
                </a:cxn>
              </a:cxnLst>
              <a:rect l="0" t="0" r="0" b="0"/>
              <a:pathLst>
                <a:path w="42971" h="21600" fill="none">
                  <a:moveTo>
                    <a:pt x="0" y="18716"/>
                  </a:moveTo>
                  <a:cubicBezTo>
                    <a:pt x="1413" y="8145"/>
                    <a:pt x="10459" y="0"/>
                    <a:pt x="21407" y="0"/>
                  </a:cubicBezTo>
                  <a:cubicBezTo>
                    <a:pt x="32917" y="0"/>
                    <a:pt x="42324" y="9002"/>
                    <a:pt x="42971" y="20345"/>
                  </a:cubicBezTo>
                </a:path>
                <a:path w="42971" h="21600" stroke="0">
                  <a:moveTo>
                    <a:pt x="0" y="18716"/>
                  </a:moveTo>
                  <a:cubicBezTo>
                    <a:pt x="1413" y="8145"/>
                    <a:pt x="10459" y="0"/>
                    <a:pt x="21407" y="0"/>
                  </a:cubicBezTo>
                  <a:cubicBezTo>
                    <a:pt x="32917" y="0"/>
                    <a:pt x="42324" y="9002"/>
                    <a:pt x="42971" y="20345"/>
                  </a:cubicBezTo>
                  <a:lnTo>
                    <a:pt x="21407" y="21600"/>
                  </a:lnTo>
                  <a:lnTo>
                    <a:pt x="0" y="18716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0364" name="对象 184333"/>
            <p:cNvGraphicFramePr/>
            <p:nvPr/>
          </p:nvGraphicFramePr>
          <p:xfrm>
            <a:off x="4032" y="2688"/>
            <a:ext cx="44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17500" imgH="203200" progId="Equation.3">
                    <p:embed/>
                  </p:oleObj>
                </mc:Choice>
                <mc:Fallback>
                  <p:oleObj r:id="rId4" imgW="317500" imgH="203200" progId="Equation.3">
                    <p:embed/>
                    <p:pic>
                      <p:nvPicPr>
                        <p:cNvPr id="0" name="图片 353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32" y="2688"/>
                          <a:ext cx="444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5" name="直接连接符 184334"/>
            <p:cNvSpPr/>
            <p:nvPr/>
          </p:nvSpPr>
          <p:spPr>
            <a:xfrm>
              <a:off x="576" y="2845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0366" name="直接连接符 184335"/>
            <p:cNvSpPr/>
            <p:nvPr/>
          </p:nvSpPr>
          <p:spPr>
            <a:xfrm>
              <a:off x="864" y="2845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0367" name="直接连接符 184336"/>
            <p:cNvSpPr/>
            <p:nvPr/>
          </p:nvSpPr>
          <p:spPr>
            <a:xfrm>
              <a:off x="1488" y="2845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0368" name="直接连接符 184337"/>
            <p:cNvSpPr/>
            <p:nvPr/>
          </p:nvSpPr>
          <p:spPr>
            <a:xfrm>
              <a:off x="1968" y="2845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0369" name="椭圆 184338"/>
            <p:cNvSpPr/>
            <p:nvPr/>
          </p:nvSpPr>
          <p:spPr>
            <a:xfrm>
              <a:off x="1104" y="2797"/>
              <a:ext cx="96" cy="9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0370" name="椭圆 184339"/>
            <p:cNvSpPr/>
            <p:nvPr/>
          </p:nvSpPr>
          <p:spPr>
            <a:xfrm>
              <a:off x="528" y="2797"/>
              <a:ext cx="96" cy="9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0371" name="椭圆 184340"/>
            <p:cNvSpPr/>
            <p:nvPr/>
          </p:nvSpPr>
          <p:spPr>
            <a:xfrm>
              <a:off x="1680" y="2797"/>
              <a:ext cx="96" cy="9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0372" name="椭圆 184341"/>
            <p:cNvSpPr/>
            <p:nvPr/>
          </p:nvSpPr>
          <p:spPr>
            <a:xfrm>
              <a:off x="2160" y="2797"/>
              <a:ext cx="96" cy="9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0373" name="任意多边形 184342"/>
            <p:cNvSpPr/>
            <p:nvPr/>
          </p:nvSpPr>
          <p:spPr>
            <a:xfrm flipV="1">
              <a:off x="1146" y="2845"/>
              <a:ext cx="582" cy="336"/>
            </a:xfrm>
            <a:custGeom>
              <a:avLst/>
              <a:gdLst/>
              <a:ahLst/>
              <a:cxnLst>
                <a:cxn ang="0">
                  <a:pos x="0" y="291"/>
                </a:cxn>
                <a:cxn ang="0">
                  <a:pos x="291" y="0"/>
                </a:cxn>
                <a:cxn ang="0">
                  <a:pos x="582" y="285"/>
                </a:cxn>
                <a:cxn ang="0">
                  <a:pos x="0" y="291"/>
                </a:cxn>
                <a:cxn ang="0">
                  <a:pos x="291" y="0"/>
                </a:cxn>
                <a:cxn ang="0">
                  <a:pos x="582" y="285"/>
                </a:cxn>
                <a:cxn ang="0">
                  <a:pos x="291" y="336"/>
                </a:cxn>
              </a:cxnLst>
              <a:rect l="0" t="0" r="0" b="0"/>
              <a:pathLst>
                <a:path w="42761" h="21600" fill="none">
                  <a:moveTo>
                    <a:pt x="0" y="18716"/>
                  </a:moveTo>
                  <a:cubicBezTo>
                    <a:pt x="1413" y="8145"/>
                    <a:pt x="10459" y="0"/>
                    <a:pt x="21407" y="0"/>
                  </a:cubicBezTo>
                  <a:cubicBezTo>
                    <a:pt x="32229" y="0"/>
                    <a:pt x="41192" y="7959"/>
                    <a:pt x="42762" y="18336"/>
                  </a:cubicBezTo>
                </a:path>
                <a:path w="42761" h="21600" stroke="0">
                  <a:moveTo>
                    <a:pt x="0" y="18716"/>
                  </a:moveTo>
                  <a:cubicBezTo>
                    <a:pt x="1413" y="8145"/>
                    <a:pt x="10459" y="0"/>
                    <a:pt x="21407" y="0"/>
                  </a:cubicBezTo>
                  <a:cubicBezTo>
                    <a:pt x="32229" y="0"/>
                    <a:pt x="41192" y="7959"/>
                    <a:pt x="42762" y="18336"/>
                  </a:cubicBezTo>
                  <a:lnTo>
                    <a:pt x="21407" y="21600"/>
                  </a:lnTo>
                  <a:lnTo>
                    <a:pt x="0" y="18716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0374" name="对象 184343"/>
            <p:cNvGraphicFramePr/>
            <p:nvPr/>
          </p:nvGraphicFramePr>
          <p:xfrm>
            <a:off x="1274" y="2919"/>
            <a:ext cx="31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27965" imgH="177800" progId="Equation.3">
                    <p:embed/>
                  </p:oleObj>
                </mc:Choice>
                <mc:Fallback>
                  <p:oleObj r:id="rId6" imgW="227965" imgH="177800" progId="Equation.3">
                    <p:embed/>
                    <p:pic>
                      <p:nvPicPr>
                        <p:cNvPr id="0" name="图片 354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74" y="2919"/>
                          <a:ext cx="312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5" name="对象 184344"/>
            <p:cNvGraphicFramePr/>
            <p:nvPr/>
          </p:nvGraphicFramePr>
          <p:xfrm>
            <a:off x="336" y="2536"/>
            <a:ext cx="49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55600" imgH="203200" progId="Equation.3">
                    <p:embed/>
                  </p:oleObj>
                </mc:Choice>
                <mc:Fallback>
                  <p:oleObj r:id="rId8" imgW="355600" imgH="203200" progId="Equation.3">
                    <p:embed/>
                    <p:pic>
                      <p:nvPicPr>
                        <p:cNvPr id="0" name="图片 353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36" y="2536"/>
                          <a:ext cx="497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6" name="对象 184345"/>
            <p:cNvGraphicFramePr/>
            <p:nvPr/>
          </p:nvGraphicFramePr>
          <p:xfrm>
            <a:off x="1296" y="2632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03200" imgH="203200" progId="Equation.3">
                    <p:embed/>
                  </p:oleObj>
                </mc:Choice>
                <mc:Fallback>
                  <p:oleObj r:id="rId10" imgW="203200" imgH="203200" progId="Equation.3">
                    <p:embed/>
                    <p:pic>
                      <p:nvPicPr>
                        <p:cNvPr id="0" name="图片 353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296" y="2632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77" name="直接连接符 184346"/>
            <p:cNvSpPr/>
            <p:nvPr/>
          </p:nvSpPr>
          <p:spPr>
            <a:xfrm flipH="1">
              <a:off x="1392" y="3160"/>
              <a:ext cx="4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0378" name="任意多边形 184347"/>
            <p:cNvSpPr/>
            <p:nvPr/>
          </p:nvSpPr>
          <p:spPr>
            <a:xfrm flipV="1">
              <a:off x="1152" y="2872"/>
              <a:ext cx="1056" cy="432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526" y="0"/>
                </a:cxn>
                <a:cxn ang="0">
                  <a:pos x="1056" y="407"/>
                </a:cxn>
                <a:cxn ang="0">
                  <a:pos x="0" y="374"/>
                </a:cxn>
                <a:cxn ang="0">
                  <a:pos x="526" y="0"/>
                </a:cxn>
                <a:cxn ang="0">
                  <a:pos x="1056" y="407"/>
                </a:cxn>
                <a:cxn ang="0">
                  <a:pos x="526" y="432"/>
                </a:cxn>
              </a:cxnLst>
              <a:rect l="0" t="0" r="0" b="0"/>
              <a:pathLst>
                <a:path w="42971" h="21600" fill="none">
                  <a:moveTo>
                    <a:pt x="0" y="18716"/>
                  </a:moveTo>
                  <a:cubicBezTo>
                    <a:pt x="1413" y="8145"/>
                    <a:pt x="10459" y="0"/>
                    <a:pt x="21407" y="0"/>
                  </a:cubicBezTo>
                  <a:cubicBezTo>
                    <a:pt x="32917" y="0"/>
                    <a:pt x="42324" y="9002"/>
                    <a:pt x="42971" y="20345"/>
                  </a:cubicBezTo>
                </a:path>
                <a:path w="42971" h="21600" stroke="0">
                  <a:moveTo>
                    <a:pt x="0" y="18716"/>
                  </a:moveTo>
                  <a:cubicBezTo>
                    <a:pt x="1413" y="8145"/>
                    <a:pt x="10459" y="0"/>
                    <a:pt x="21407" y="0"/>
                  </a:cubicBezTo>
                  <a:cubicBezTo>
                    <a:pt x="32917" y="0"/>
                    <a:pt x="42324" y="9002"/>
                    <a:pt x="42971" y="20345"/>
                  </a:cubicBezTo>
                  <a:lnTo>
                    <a:pt x="21407" y="21600"/>
                  </a:lnTo>
                  <a:lnTo>
                    <a:pt x="0" y="18716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0379" name="对象 184348"/>
            <p:cNvGraphicFramePr/>
            <p:nvPr/>
          </p:nvGraphicFramePr>
          <p:xfrm>
            <a:off x="1632" y="3072"/>
            <a:ext cx="31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27965" imgH="177800" progId="Equation.3">
                    <p:embed/>
                  </p:oleObj>
                </mc:Choice>
                <mc:Fallback>
                  <p:oleObj r:id="rId12" imgW="227965" imgH="177800" progId="Equation.3">
                    <p:embed/>
                    <p:pic>
                      <p:nvPicPr>
                        <p:cNvPr id="0" name="图片 353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632" y="3072"/>
                          <a:ext cx="313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80" name="直接连接符 184349"/>
            <p:cNvSpPr/>
            <p:nvPr/>
          </p:nvSpPr>
          <p:spPr>
            <a:xfrm flipH="1">
              <a:off x="1728" y="3304"/>
              <a:ext cx="4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00381" name="对象 184350"/>
            <p:cNvGraphicFramePr/>
            <p:nvPr/>
          </p:nvGraphicFramePr>
          <p:xfrm>
            <a:off x="1872" y="2632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03200" imgH="203200" progId="Equation.3">
                    <p:embed/>
                  </p:oleObj>
                </mc:Choice>
                <mc:Fallback>
                  <p:oleObj r:id="rId10" imgW="203200" imgH="203200" progId="Equation.3">
                    <p:embed/>
                    <p:pic>
                      <p:nvPicPr>
                        <p:cNvPr id="0" name="图片 353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872" y="2632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82" name="直接连接符 184351"/>
            <p:cNvSpPr/>
            <p:nvPr/>
          </p:nvSpPr>
          <p:spPr>
            <a:xfrm>
              <a:off x="3072" y="283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0383" name="直接连接符 184352"/>
            <p:cNvSpPr/>
            <p:nvPr/>
          </p:nvSpPr>
          <p:spPr>
            <a:xfrm>
              <a:off x="2832" y="283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00384" name="对象 184353"/>
            <p:cNvGraphicFramePr/>
            <p:nvPr/>
          </p:nvGraphicFramePr>
          <p:xfrm>
            <a:off x="2400" y="2640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03200" imgH="203200" progId="Equation.3">
                    <p:embed/>
                  </p:oleObj>
                </mc:Choice>
                <mc:Fallback>
                  <p:oleObj r:id="rId10" imgW="203200" imgH="203200" progId="Equation.3">
                    <p:embed/>
                    <p:pic>
                      <p:nvPicPr>
                        <p:cNvPr id="0" name="图片 354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400" y="2640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85" name="椭圆 184354"/>
            <p:cNvSpPr/>
            <p:nvPr/>
          </p:nvSpPr>
          <p:spPr>
            <a:xfrm>
              <a:off x="3312" y="2784"/>
              <a:ext cx="96" cy="9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0386" name="直接连接符 184355"/>
            <p:cNvSpPr/>
            <p:nvPr/>
          </p:nvSpPr>
          <p:spPr>
            <a:xfrm>
              <a:off x="2736" y="2496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00387" name="对象 184356"/>
            <p:cNvGraphicFramePr/>
            <p:nvPr/>
          </p:nvGraphicFramePr>
          <p:xfrm>
            <a:off x="3018" y="2613"/>
            <a:ext cx="14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27000" imgH="164465" progId="Equation.3">
                    <p:embed/>
                  </p:oleObj>
                </mc:Choice>
                <mc:Fallback>
                  <p:oleObj r:id="rId14" imgW="127000" imgH="164465" progId="Equation.3">
                    <p:embed/>
                    <p:pic>
                      <p:nvPicPr>
                        <p:cNvPr id="0" name="图片 354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018" y="2613"/>
                          <a:ext cx="142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88" name="对象 184357"/>
            <p:cNvGraphicFramePr/>
            <p:nvPr/>
          </p:nvGraphicFramePr>
          <p:xfrm>
            <a:off x="2736" y="2256"/>
            <a:ext cx="14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27000" imgH="164465" progId="Equation.3">
                    <p:embed/>
                  </p:oleObj>
                </mc:Choice>
                <mc:Fallback>
                  <p:oleObj r:id="rId16" imgW="127000" imgH="164465" progId="Equation.3">
                    <p:embed/>
                    <p:pic>
                      <p:nvPicPr>
                        <p:cNvPr id="0" name="图片 354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736" y="2256"/>
                          <a:ext cx="142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89" name="直接连接符 184358"/>
            <p:cNvSpPr/>
            <p:nvPr/>
          </p:nvSpPr>
          <p:spPr>
            <a:xfrm>
              <a:off x="3408" y="283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0390" name="直接连接符 184359"/>
            <p:cNvSpPr/>
            <p:nvPr/>
          </p:nvSpPr>
          <p:spPr>
            <a:xfrm>
              <a:off x="3648" y="283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0391" name="椭圆 184360"/>
            <p:cNvSpPr/>
            <p:nvPr/>
          </p:nvSpPr>
          <p:spPr>
            <a:xfrm>
              <a:off x="3888" y="2784"/>
              <a:ext cx="96" cy="9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0392" name="任意多边形 184361"/>
            <p:cNvSpPr/>
            <p:nvPr/>
          </p:nvSpPr>
          <p:spPr>
            <a:xfrm flipV="1">
              <a:off x="1152" y="2832"/>
              <a:ext cx="1632" cy="624"/>
            </a:xfrm>
            <a:custGeom>
              <a:avLst/>
              <a:gdLst/>
              <a:ahLst/>
              <a:cxnLst>
                <a:cxn ang="0">
                  <a:pos x="0" y="541"/>
                </a:cxn>
                <a:cxn ang="0">
                  <a:pos x="813" y="0"/>
                </a:cxn>
                <a:cxn ang="0">
                  <a:pos x="1632" y="588"/>
                </a:cxn>
                <a:cxn ang="0">
                  <a:pos x="0" y="541"/>
                </a:cxn>
                <a:cxn ang="0">
                  <a:pos x="813" y="0"/>
                </a:cxn>
                <a:cxn ang="0">
                  <a:pos x="1632" y="588"/>
                </a:cxn>
                <a:cxn ang="0">
                  <a:pos x="813" y="624"/>
                </a:cxn>
              </a:cxnLst>
              <a:rect l="0" t="0" r="0" b="0"/>
              <a:pathLst>
                <a:path w="42971" h="21600" fill="none">
                  <a:moveTo>
                    <a:pt x="0" y="18716"/>
                  </a:moveTo>
                  <a:cubicBezTo>
                    <a:pt x="1413" y="8145"/>
                    <a:pt x="10459" y="0"/>
                    <a:pt x="21407" y="0"/>
                  </a:cubicBezTo>
                  <a:cubicBezTo>
                    <a:pt x="32917" y="0"/>
                    <a:pt x="42324" y="9002"/>
                    <a:pt x="42971" y="20345"/>
                  </a:cubicBezTo>
                </a:path>
                <a:path w="42971" h="21600" stroke="0">
                  <a:moveTo>
                    <a:pt x="0" y="18716"/>
                  </a:moveTo>
                  <a:cubicBezTo>
                    <a:pt x="1413" y="8145"/>
                    <a:pt x="10459" y="0"/>
                    <a:pt x="21407" y="0"/>
                  </a:cubicBezTo>
                  <a:cubicBezTo>
                    <a:pt x="32917" y="0"/>
                    <a:pt x="42324" y="9002"/>
                    <a:pt x="42971" y="20345"/>
                  </a:cubicBezTo>
                  <a:lnTo>
                    <a:pt x="21407" y="21600"/>
                  </a:lnTo>
                  <a:lnTo>
                    <a:pt x="0" y="18716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3" name="直接连接符 184362"/>
            <p:cNvSpPr/>
            <p:nvPr/>
          </p:nvSpPr>
          <p:spPr>
            <a:xfrm flipH="1">
              <a:off x="2016" y="3456"/>
              <a:ext cx="4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00394" name="对象 184363"/>
            <p:cNvGraphicFramePr/>
            <p:nvPr/>
          </p:nvGraphicFramePr>
          <p:xfrm>
            <a:off x="2016" y="3168"/>
            <a:ext cx="31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227965" imgH="177800" progId="Equation.3">
                    <p:embed/>
                  </p:oleObj>
                </mc:Choice>
                <mc:Fallback>
                  <p:oleObj r:id="rId18" imgW="227965" imgH="177800" progId="Equation.3">
                    <p:embed/>
                    <p:pic>
                      <p:nvPicPr>
                        <p:cNvPr id="0" name="图片 354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016" y="3168"/>
                          <a:ext cx="313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23" name="Rectangle 26"/>
          <p:cNvSpPr/>
          <p:nvPr/>
        </p:nvSpPr>
        <p:spPr>
          <a:xfrm>
            <a:off x="948214" y="641985"/>
            <a:ext cx="541366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例：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求下列信号流图的系统函数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对象 185346"/>
          <p:cNvGraphicFramePr/>
          <p:nvPr/>
        </p:nvGraphicFramePr>
        <p:xfrm>
          <a:off x="304800" y="931863"/>
          <a:ext cx="6172200" cy="295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96055" imgH="1911350" progId="Visio.Drawing.5">
                  <p:embed/>
                </p:oleObj>
              </mc:Choice>
              <mc:Fallback>
                <p:oleObj r:id="rId2" imgW="3996055" imgH="1911350" progId="Visio.Drawing.5">
                  <p:embed/>
                  <p:pic>
                    <p:nvPicPr>
                      <p:cNvPr id="0" name="图片 5428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31863"/>
                        <a:ext cx="6172200" cy="295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9" name="矩形 185348"/>
          <p:cNvSpPr>
            <a:spLocks noChangeArrowheads="1"/>
          </p:cNvSpPr>
          <p:nvPr/>
        </p:nvSpPr>
        <p:spPr bwMode="auto">
          <a:xfrm>
            <a:off x="1524000" y="1592263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333CC"/>
                </a:solidFill>
              </a:rPr>
              <a:t>X(s)</a:t>
            </a:r>
          </a:p>
        </p:txBody>
      </p:sp>
      <p:sp>
        <p:nvSpPr>
          <p:cNvPr id="185350" name="矩形 185349"/>
          <p:cNvSpPr>
            <a:spLocks noChangeArrowheads="1"/>
          </p:cNvSpPr>
          <p:nvPr/>
        </p:nvSpPr>
        <p:spPr bwMode="auto">
          <a:xfrm>
            <a:off x="2667000" y="1516063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333CC"/>
                </a:solidFill>
              </a:rPr>
              <a:t>s</a:t>
            </a:r>
            <a:r>
              <a:rPr lang="en-US" altLang="zh-CN" b="1" baseline="30000">
                <a:solidFill>
                  <a:srgbClr val="3333CC"/>
                </a:solidFill>
              </a:rPr>
              <a:t>-1</a:t>
            </a:r>
            <a:r>
              <a:rPr lang="en-US" altLang="zh-CN" b="1">
                <a:solidFill>
                  <a:srgbClr val="3333CC"/>
                </a:solidFill>
              </a:rPr>
              <a:t>X(s)</a:t>
            </a:r>
          </a:p>
        </p:txBody>
      </p:sp>
      <p:sp>
        <p:nvSpPr>
          <p:cNvPr id="185351" name="矩形 185350"/>
          <p:cNvSpPr>
            <a:spLocks noChangeArrowheads="1"/>
          </p:cNvSpPr>
          <p:nvPr/>
        </p:nvSpPr>
        <p:spPr bwMode="auto">
          <a:xfrm>
            <a:off x="4013200" y="1524000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333CC"/>
                </a:solidFill>
              </a:rPr>
              <a:t>s</a:t>
            </a:r>
            <a:r>
              <a:rPr lang="en-US" altLang="zh-CN" b="1" baseline="30000">
                <a:solidFill>
                  <a:srgbClr val="3333CC"/>
                </a:solidFill>
              </a:rPr>
              <a:t>-2</a:t>
            </a:r>
            <a:r>
              <a:rPr lang="en-US" altLang="zh-CN" b="1">
                <a:solidFill>
                  <a:srgbClr val="3333CC"/>
                </a:solidFill>
              </a:rPr>
              <a:t>X(s)</a:t>
            </a:r>
          </a:p>
        </p:txBody>
      </p:sp>
      <p:sp>
        <p:nvSpPr>
          <p:cNvPr id="146438" name="矩形 185351"/>
          <p:cNvSpPr>
            <a:spLocks noChangeArrowheads="1"/>
          </p:cNvSpPr>
          <p:nvPr/>
        </p:nvSpPr>
        <p:spPr bwMode="auto">
          <a:xfrm>
            <a:off x="0" y="533400"/>
            <a:ext cx="5106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D11333"/>
                </a:solidFill>
              </a:rPr>
              <a:t>例</a:t>
            </a:r>
            <a:r>
              <a:rPr lang="en-US" altLang="zh-CN" sz="2800" b="1">
                <a:solidFill>
                  <a:srgbClr val="D11333"/>
                </a:solidFill>
              </a:rPr>
              <a:t>3</a:t>
            </a:r>
            <a:r>
              <a:rPr lang="en-US" altLang="zh-CN" sz="2800" b="1">
                <a:solidFill>
                  <a:srgbClr val="3333CC"/>
                </a:solidFill>
              </a:rPr>
              <a:t> </a:t>
            </a:r>
            <a:r>
              <a:rPr lang="zh-CN" altLang="en-US" sz="2800" b="1">
                <a:solidFill>
                  <a:srgbClr val="3333CC"/>
                </a:solidFill>
              </a:rPr>
              <a:t>如图框图，列出其微分方程</a:t>
            </a:r>
          </a:p>
        </p:txBody>
      </p:sp>
      <p:sp>
        <p:nvSpPr>
          <p:cNvPr id="185353" name="矩形 185352"/>
          <p:cNvSpPr>
            <a:spLocks noChangeArrowheads="1"/>
          </p:cNvSpPr>
          <p:nvPr/>
        </p:nvSpPr>
        <p:spPr bwMode="auto">
          <a:xfrm>
            <a:off x="152400" y="3519488"/>
            <a:ext cx="2652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D11333"/>
                </a:solidFill>
              </a:rPr>
              <a:t>解</a:t>
            </a:r>
            <a:r>
              <a:rPr lang="zh-CN" altLang="en-US" sz="2800" b="1">
                <a:solidFill>
                  <a:srgbClr val="3333CC"/>
                </a:solidFill>
              </a:rPr>
              <a:t> 画出</a:t>
            </a:r>
            <a:r>
              <a:rPr lang="en-US" altLang="zh-CN" sz="2800" b="1">
                <a:solidFill>
                  <a:srgbClr val="3333CC"/>
                </a:solidFill>
              </a:rPr>
              <a:t>s</a:t>
            </a:r>
            <a:r>
              <a:rPr lang="zh-CN" altLang="en-US" sz="2800" b="1">
                <a:solidFill>
                  <a:srgbClr val="3333CC"/>
                </a:solidFill>
              </a:rPr>
              <a:t>域框图</a:t>
            </a:r>
            <a:r>
              <a:rPr lang="en-US" altLang="zh-CN" sz="2800" b="1">
                <a:solidFill>
                  <a:srgbClr val="3333CC"/>
                </a:solidFill>
              </a:rPr>
              <a:t>,</a:t>
            </a:r>
          </a:p>
        </p:txBody>
      </p:sp>
      <p:sp>
        <p:nvSpPr>
          <p:cNvPr id="185354" name="矩形 185353"/>
          <p:cNvSpPr>
            <a:spLocks noChangeArrowheads="1"/>
          </p:cNvSpPr>
          <p:nvPr/>
        </p:nvSpPr>
        <p:spPr bwMode="auto">
          <a:xfrm>
            <a:off x="2286000" y="1981200"/>
            <a:ext cx="4730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333CC"/>
                </a:solidFill>
              </a:rPr>
              <a:t>s</a:t>
            </a:r>
            <a:r>
              <a:rPr lang="en-US" altLang="zh-CN" b="1" baseline="30000">
                <a:solidFill>
                  <a:srgbClr val="3333CC"/>
                </a:solidFill>
              </a:rPr>
              <a:t>-1</a:t>
            </a:r>
            <a:endParaRPr lang="en-US" altLang="zh-CN" b="1">
              <a:solidFill>
                <a:srgbClr val="3333CC"/>
              </a:solidFill>
            </a:endParaRPr>
          </a:p>
        </p:txBody>
      </p:sp>
      <p:sp>
        <p:nvSpPr>
          <p:cNvPr id="185355" name="矩形 185354"/>
          <p:cNvSpPr>
            <a:spLocks noChangeArrowheads="1"/>
          </p:cNvSpPr>
          <p:nvPr/>
        </p:nvSpPr>
        <p:spPr bwMode="auto">
          <a:xfrm>
            <a:off x="3429000" y="1981200"/>
            <a:ext cx="4730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3333CC"/>
                </a:solidFill>
              </a:rPr>
              <a:t>s</a:t>
            </a:r>
            <a:r>
              <a:rPr lang="en-US" altLang="zh-CN" b="1" baseline="30000">
                <a:solidFill>
                  <a:srgbClr val="3333CC"/>
                </a:solidFill>
              </a:rPr>
              <a:t>-1</a:t>
            </a:r>
            <a:endParaRPr lang="en-US" altLang="zh-CN" b="1">
              <a:solidFill>
                <a:srgbClr val="3333CC"/>
              </a:solidFill>
            </a:endParaRPr>
          </a:p>
        </p:txBody>
      </p:sp>
      <p:sp>
        <p:nvSpPr>
          <p:cNvPr id="185356" name="矩形 185355"/>
          <p:cNvSpPr>
            <a:spLocks noChangeArrowheads="1"/>
          </p:cNvSpPr>
          <p:nvPr/>
        </p:nvSpPr>
        <p:spPr bwMode="auto">
          <a:xfrm>
            <a:off x="304800" y="2362200"/>
            <a:ext cx="709613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3333CC"/>
                </a:solidFill>
              </a:rPr>
              <a:t>F</a:t>
            </a:r>
            <a:r>
              <a:rPr lang="en-US" altLang="zh-CN" b="1">
                <a:solidFill>
                  <a:srgbClr val="3333CC"/>
                </a:solidFill>
              </a:rPr>
              <a:t>(s)</a:t>
            </a:r>
          </a:p>
        </p:txBody>
      </p:sp>
      <p:sp>
        <p:nvSpPr>
          <p:cNvPr id="185357" name="矩形 185356"/>
          <p:cNvSpPr>
            <a:spLocks noChangeArrowheads="1"/>
          </p:cNvSpPr>
          <p:nvPr/>
        </p:nvSpPr>
        <p:spPr bwMode="auto">
          <a:xfrm>
            <a:off x="5715000" y="2362200"/>
            <a:ext cx="6921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3333CC"/>
                </a:solidFill>
              </a:rPr>
              <a:t>Y</a:t>
            </a:r>
            <a:r>
              <a:rPr lang="en-US" altLang="zh-CN" b="1">
                <a:solidFill>
                  <a:srgbClr val="3333CC"/>
                </a:solidFill>
              </a:rPr>
              <a:t>(s)</a:t>
            </a:r>
          </a:p>
        </p:txBody>
      </p:sp>
      <p:sp>
        <p:nvSpPr>
          <p:cNvPr id="185358" name="矩形 185357"/>
          <p:cNvSpPr>
            <a:spLocks noChangeArrowheads="1"/>
          </p:cNvSpPr>
          <p:nvPr/>
        </p:nvSpPr>
        <p:spPr bwMode="auto">
          <a:xfrm>
            <a:off x="2895600" y="3519488"/>
            <a:ext cx="5122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333CC"/>
                </a:solidFill>
              </a:rPr>
              <a:t>设左边加法器输出为</a:t>
            </a:r>
            <a:r>
              <a:rPr lang="en-US" altLang="zh-CN" sz="2800" b="1">
                <a:solidFill>
                  <a:srgbClr val="3333CC"/>
                </a:solidFill>
              </a:rPr>
              <a:t>X(s)</a:t>
            </a:r>
            <a:r>
              <a:rPr lang="zh-CN" altLang="en-US" sz="2800" b="1">
                <a:solidFill>
                  <a:srgbClr val="3333CC"/>
                </a:solidFill>
              </a:rPr>
              <a:t>，如图</a:t>
            </a:r>
          </a:p>
        </p:txBody>
      </p:sp>
      <p:sp>
        <p:nvSpPr>
          <p:cNvPr id="185359" name="矩形 185358"/>
          <p:cNvSpPr>
            <a:spLocks noChangeArrowheads="1"/>
          </p:cNvSpPr>
          <p:nvPr/>
        </p:nvSpPr>
        <p:spPr bwMode="auto">
          <a:xfrm>
            <a:off x="457200" y="4038600"/>
            <a:ext cx="4894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3333CC"/>
                </a:solidFill>
              </a:rPr>
              <a:t>X(s) = F(s) – 3s</a:t>
            </a:r>
            <a:r>
              <a:rPr lang="en-US" altLang="zh-CN" sz="2800" b="1" baseline="30000">
                <a:solidFill>
                  <a:srgbClr val="3333CC"/>
                </a:solidFill>
              </a:rPr>
              <a:t>-1</a:t>
            </a:r>
            <a:r>
              <a:rPr lang="en-US" altLang="zh-CN" sz="2800" b="1">
                <a:solidFill>
                  <a:srgbClr val="3333CC"/>
                </a:solidFill>
              </a:rPr>
              <a:t>X(s) – 2s</a:t>
            </a:r>
            <a:r>
              <a:rPr lang="en-US" altLang="zh-CN" sz="2800" b="1" baseline="30000">
                <a:solidFill>
                  <a:srgbClr val="3333CC"/>
                </a:solidFill>
              </a:rPr>
              <a:t>-2</a:t>
            </a:r>
            <a:r>
              <a:rPr lang="en-US" altLang="zh-CN" sz="2800" b="1">
                <a:solidFill>
                  <a:srgbClr val="3333CC"/>
                </a:solidFill>
              </a:rPr>
              <a:t>X(s) </a:t>
            </a:r>
          </a:p>
        </p:txBody>
      </p:sp>
      <p:sp>
        <p:nvSpPr>
          <p:cNvPr id="185360" name="矩形标注 185359"/>
          <p:cNvSpPr>
            <a:spLocks noChangeArrowheads="1"/>
          </p:cNvSpPr>
          <p:nvPr/>
        </p:nvSpPr>
        <p:spPr bwMode="auto">
          <a:xfrm>
            <a:off x="5562600" y="2895600"/>
            <a:ext cx="2209800" cy="457200"/>
          </a:xfrm>
          <a:prstGeom prst="wedgeRectCallout">
            <a:avLst>
              <a:gd name="adj1" fmla="val -64583"/>
              <a:gd name="adj2" fmla="val 234028"/>
            </a:avLst>
          </a:prstGeom>
          <a:solidFill>
            <a:srgbClr val="CCECFF"/>
          </a:solidFill>
          <a:ln>
            <a:noFill/>
          </a:ln>
          <a:effectLst>
            <a:prstShdw prst="shdw17" dist="17961" dir="2700000">
              <a:srgbClr val="7A8E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zh-CN" sz="2400">
                <a:solidFill>
                  <a:srgbClr val="FF0000"/>
                </a:solidFill>
              </a:rPr>
              <a:t>s</a:t>
            </a:r>
            <a:r>
              <a:rPr lang="zh-CN" altLang="en-US" sz="2400">
                <a:solidFill>
                  <a:srgbClr val="FF0000"/>
                </a:solidFill>
              </a:rPr>
              <a:t>域的代数方程</a:t>
            </a:r>
          </a:p>
        </p:txBody>
      </p:sp>
      <p:sp>
        <p:nvSpPr>
          <p:cNvPr id="185361" name="矩形 185360"/>
          <p:cNvSpPr>
            <a:spLocks noChangeArrowheads="1"/>
          </p:cNvSpPr>
          <p:nvPr/>
        </p:nvSpPr>
        <p:spPr bwMode="auto">
          <a:xfrm>
            <a:off x="304800" y="4953000"/>
            <a:ext cx="34528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3333CC"/>
                </a:solidFill>
              </a:rPr>
              <a:t>Y(s) = X(s) + 4s</a:t>
            </a:r>
            <a:r>
              <a:rPr lang="en-US" altLang="zh-CN" sz="2800" b="1" baseline="30000">
                <a:solidFill>
                  <a:srgbClr val="3333CC"/>
                </a:solidFill>
              </a:rPr>
              <a:t>-2</a:t>
            </a:r>
            <a:r>
              <a:rPr lang="en-US" altLang="zh-CN" sz="2800" b="1">
                <a:solidFill>
                  <a:srgbClr val="3333CC"/>
                </a:solidFill>
              </a:rPr>
              <a:t>X(s) </a:t>
            </a:r>
          </a:p>
        </p:txBody>
      </p:sp>
      <p:graphicFrame>
        <p:nvGraphicFramePr>
          <p:cNvPr id="185362" name="对象 185361"/>
          <p:cNvGraphicFramePr/>
          <p:nvPr/>
        </p:nvGraphicFramePr>
        <p:xfrm>
          <a:off x="5475288" y="4038600"/>
          <a:ext cx="3300412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14500" imgH="390525" progId="Equation.3">
                  <p:embed/>
                </p:oleObj>
              </mc:Choice>
              <mc:Fallback>
                <p:oleObj r:id="rId4" imgW="1714500" imgH="390525" progId="Equation.3">
                  <p:embed/>
                  <p:pic>
                    <p:nvPicPr>
                      <p:cNvPr id="0" name="图片 5428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4038600"/>
                        <a:ext cx="3300412" cy="75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63" name="对象 185362"/>
          <p:cNvGraphicFramePr/>
          <p:nvPr/>
        </p:nvGraphicFramePr>
        <p:xfrm>
          <a:off x="3708400" y="4800600"/>
          <a:ext cx="26416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71600" imgH="419100" progId="Equation.3">
                  <p:embed/>
                </p:oleObj>
              </mc:Choice>
              <mc:Fallback>
                <p:oleObj r:id="rId6" imgW="1371600" imgH="419100" progId="Equation.3">
                  <p:embed/>
                  <p:pic>
                    <p:nvPicPr>
                      <p:cNvPr id="0" name="图片 5428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800600"/>
                        <a:ext cx="26416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64" name="对象 185363"/>
          <p:cNvGraphicFramePr/>
          <p:nvPr/>
        </p:nvGraphicFramePr>
        <p:xfrm>
          <a:off x="6464300" y="4800600"/>
          <a:ext cx="2227263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52525" imgH="419100" progId="Equation.3">
                  <p:embed/>
                </p:oleObj>
              </mc:Choice>
              <mc:Fallback>
                <p:oleObj r:id="rId8" imgW="1152525" imgH="419100" progId="Equation.3">
                  <p:embed/>
                  <p:pic>
                    <p:nvPicPr>
                      <p:cNvPr id="0" name="图片 54284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4300" y="4800600"/>
                        <a:ext cx="2227263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65" name="矩形 185364"/>
          <p:cNvSpPr>
            <a:spLocks noChangeArrowheads="1"/>
          </p:cNvSpPr>
          <p:nvPr/>
        </p:nvSpPr>
        <p:spPr bwMode="auto">
          <a:xfrm>
            <a:off x="381000" y="5715000"/>
            <a:ext cx="7432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3333CC"/>
                </a:solidFill>
              </a:rPr>
              <a:t>微分方程为  </a:t>
            </a:r>
            <a:r>
              <a:rPr lang="en-US" altLang="zh-CN" sz="2800" b="1">
                <a:solidFill>
                  <a:srgbClr val="3333CC"/>
                </a:solidFill>
              </a:rPr>
              <a:t>y"(t) + 3y'(t) + 2y(t) = </a:t>
            </a:r>
            <a:r>
              <a:rPr lang="en-US" altLang="zh-CN" sz="2800" b="1" i="1">
                <a:solidFill>
                  <a:srgbClr val="3333CC"/>
                </a:solidFill>
              </a:rPr>
              <a:t>f </a:t>
            </a:r>
            <a:r>
              <a:rPr lang="en-US" altLang="zh-CN" sz="2800" b="1">
                <a:solidFill>
                  <a:srgbClr val="3333CC"/>
                </a:solidFill>
              </a:rPr>
              <a:t>"(t)+ 4</a:t>
            </a:r>
            <a:r>
              <a:rPr lang="en-US" altLang="zh-CN" sz="2800" b="1" i="1">
                <a:solidFill>
                  <a:srgbClr val="3333CC"/>
                </a:solidFill>
              </a:rPr>
              <a:t>f </a:t>
            </a:r>
            <a:r>
              <a:rPr lang="en-US" altLang="zh-CN" sz="2800" b="1">
                <a:solidFill>
                  <a:srgbClr val="3333CC"/>
                </a:solidFill>
              </a:rPr>
              <a:t>(t) </a:t>
            </a:r>
          </a:p>
        </p:txBody>
      </p:sp>
      <p:sp>
        <p:nvSpPr>
          <p:cNvPr id="185367" name="云形标注 185366"/>
          <p:cNvSpPr>
            <a:spLocks noChangeArrowheads="1"/>
          </p:cNvSpPr>
          <p:nvPr/>
        </p:nvSpPr>
        <p:spPr bwMode="auto">
          <a:xfrm>
            <a:off x="5791200" y="685800"/>
            <a:ext cx="2743200" cy="685800"/>
          </a:xfrm>
          <a:prstGeom prst="cloudCallout">
            <a:avLst>
              <a:gd name="adj1" fmla="val -74306"/>
              <a:gd name="adj2" fmla="val -11111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FF0000"/>
                </a:solidFill>
                <a:ea typeface="华文行楷" panose="02010800040101010101" pitchFamily="2" charset="-122"/>
              </a:rPr>
              <a:t>再求</a:t>
            </a:r>
            <a:r>
              <a:rPr lang="en-US" altLang="zh-CN" sz="2800" b="1" i="1">
                <a:solidFill>
                  <a:srgbClr val="FF0000"/>
                </a:solidFill>
                <a:ea typeface="华文行楷" panose="02010800040101010101" pitchFamily="2" charset="-122"/>
              </a:rPr>
              <a:t>h</a:t>
            </a:r>
            <a:r>
              <a:rPr lang="en-US" altLang="zh-CN" sz="2800" b="1">
                <a:solidFill>
                  <a:srgbClr val="FF0000"/>
                </a:solidFill>
                <a:ea typeface="华文行楷" panose="02010800040101010101" pitchFamily="2" charset="-122"/>
              </a:rPr>
              <a:t>(t)?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3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3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/>
      <p:bldP spid="185350" grpId="0"/>
      <p:bldP spid="185351" grpId="0"/>
      <p:bldP spid="185353" grpId="0"/>
      <p:bldP spid="185354" grpId="0" bldLvl="0" animBg="1"/>
      <p:bldP spid="185355" grpId="0" bldLvl="0" animBg="1"/>
      <p:bldP spid="185356" grpId="0" bldLvl="0" animBg="1"/>
      <p:bldP spid="185357" grpId="0" bldLvl="0" animBg="1"/>
      <p:bldP spid="185358" grpId="0"/>
      <p:bldP spid="185359" grpId="0"/>
      <p:bldP spid="185360" grpId="0" bldLvl="0" animBg="1"/>
      <p:bldP spid="185361" grpId="0"/>
      <p:bldP spid="185365" grpId="0"/>
      <p:bldP spid="185367" grpId="0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94235" y="333375"/>
            <a:ext cx="6048375" cy="645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fontAlgn="auto" hangingPunct="1"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3600" kern="1200" cap="none" spc="200" normalizeH="0" baseline="0" noProof="0" dirty="0">
                <a:solidFill>
                  <a:srgbClr val="FF0000"/>
                </a:solidFill>
                <a:latin typeface="Arial" panose="020B0604020202020204"/>
                <a:ea typeface="微软雅黑" panose="020B0503020204020204" charset="-122"/>
                <a:cs typeface="+mn-cs"/>
              </a:rPr>
              <a:t> 系统模拟实现</a:t>
            </a:r>
            <a:endParaRPr kumimoji="0" lang="en-US" altLang="zh-CN" sz="3600" kern="1200" cap="none" spc="200" normalizeH="0" baseline="0" noProof="0" dirty="0">
              <a:solidFill>
                <a:srgbClr val="FF0000"/>
              </a:solidFill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7112" y="1079500"/>
            <a:ext cx="907688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6148" name="Rectangle 20"/>
          <p:cNvSpPr/>
          <p:nvPr/>
        </p:nvSpPr>
        <p:spPr>
          <a:xfrm>
            <a:off x="1126331" y="1170305"/>
            <a:ext cx="738010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Mason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公式是由流图 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H(s) 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下面讨论，由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H(s) 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流图或方框图 </a:t>
            </a:r>
          </a:p>
        </p:txBody>
      </p:sp>
      <p:sp>
        <p:nvSpPr>
          <p:cNvPr id="176149" name="Rectangle 21"/>
          <p:cNvSpPr/>
          <p:nvPr/>
        </p:nvSpPr>
        <p:spPr>
          <a:xfrm>
            <a:off x="1028224" y="2671129"/>
            <a:ext cx="6668813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一、直接实现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---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利用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Mason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公式来实现 </a:t>
            </a:r>
          </a:p>
        </p:txBody>
      </p:sp>
      <p:sp>
        <p:nvSpPr>
          <p:cNvPr id="176150" name="Rectangle 22"/>
          <p:cNvSpPr/>
          <p:nvPr/>
        </p:nvSpPr>
        <p:spPr>
          <a:xfrm>
            <a:off x="1035844" y="3491865"/>
            <a:ext cx="90601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例：</a:t>
            </a:r>
          </a:p>
        </p:txBody>
      </p:sp>
      <p:graphicFrame>
        <p:nvGraphicFramePr>
          <p:cNvPr id="100356" name="对象 184325"/>
          <p:cNvGraphicFramePr/>
          <p:nvPr/>
        </p:nvGraphicFramePr>
        <p:xfrm>
          <a:off x="1636395" y="3378835"/>
          <a:ext cx="2534841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72565" imgH="393700" progId="Equation.DSMT4">
                  <p:embed/>
                </p:oleObj>
              </mc:Choice>
              <mc:Fallback>
                <p:oleObj r:id="rId2" imgW="1472565" imgH="393700" progId="Equation.DSMT4">
                  <p:embed/>
                  <p:pic>
                    <p:nvPicPr>
                      <p:cNvPr id="0" name="图片 353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6395" y="3378835"/>
                        <a:ext cx="2534841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8" name="对象 184327"/>
          <p:cNvGraphicFramePr/>
          <p:nvPr/>
        </p:nvGraphicFramePr>
        <p:xfrm>
          <a:off x="4304348" y="3349308"/>
          <a:ext cx="2971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27200" imgH="419100" progId="Equation.DSMT4">
                  <p:embed/>
                </p:oleObj>
              </mc:Choice>
              <mc:Fallback>
                <p:oleObj r:id="rId4" imgW="1727200" imgH="419100" progId="Equation.DSMT4">
                  <p:embed/>
                  <p:pic>
                    <p:nvPicPr>
                      <p:cNvPr id="0" name="图片 353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04348" y="3349308"/>
                        <a:ext cx="29718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29" name="组合 184328"/>
          <p:cNvGrpSpPr/>
          <p:nvPr/>
        </p:nvGrpSpPr>
        <p:grpSpPr>
          <a:xfrm>
            <a:off x="1695688" y="4379278"/>
            <a:ext cx="4929188" cy="1905000"/>
            <a:chOff x="336" y="2256"/>
            <a:chExt cx="4140" cy="1200"/>
          </a:xfrm>
        </p:grpSpPr>
        <p:sp>
          <p:nvSpPr>
            <p:cNvPr id="100360" name="椭圆 184329"/>
            <p:cNvSpPr/>
            <p:nvPr/>
          </p:nvSpPr>
          <p:spPr>
            <a:xfrm>
              <a:off x="2736" y="2797"/>
              <a:ext cx="96" cy="9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0361" name="直接连接符 184330"/>
            <p:cNvSpPr/>
            <p:nvPr/>
          </p:nvSpPr>
          <p:spPr>
            <a:xfrm>
              <a:off x="2256" y="2845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0362" name="直接连接符 184331"/>
            <p:cNvSpPr/>
            <p:nvPr/>
          </p:nvSpPr>
          <p:spPr>
            <a:xfrm>
              <a:off x="2496" y="2845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0363" name="任意多边形 184332"/>
            <p:cNvSpPr/>
            <p:nvPr/>
          </p:nvSpPr>
          <p:spPr>
            <a:xfrm>
              <a:off x="2208" y="2496"/>
              <a:ext cx="1152" cy="336"/>
            </a:xfrm>
            <a:custGeom>
              <a:avLst/>
              <a:gdLst/>
              <a:ahLst/>
              <a:cxnLst>
                <a:cxn ang="0">
                  <a:pos x="0" y="291"/>
                </a:cxn>
                <a:cxn ang="0">
                  <a:pos x="574" y="0"/>
                </a:cxn>
                <a:cxn ang="0">
                  <a:pos x="1152" y="316"/>
                </a:cxn>
                <a:cxn ang="0">
                  <a:pos x="0" y="291"/>
                </a:cxn>
                <a:cxn ang="0">
                  <a:pos x="574" y="0"/>
                </a:cxn>
                <a:cxn ang="0">
                  <a:pos x="1152" y="316"/>
                </a:cxn>
                <a:cxn ang="0">
                  <a:pos x="574" y="336"/>
                </a:cxn>
              </a:cxnLst>
              <a:rect l="0" t="0" r="0" b="0"/>
              <a:pathLst>
                <a:path w="42971" h="21600" fill="none">
                  <a:moveTo>
                    <a:pt x="0" y="18716"/>
                  </a:moveTo>
                  <a:cubicBezTo>
                    <a:pt x="1413" y="8145"/>
                    <a:pt x="10459" y="0"/>
                    <a:pt x="21407" y="0"/>
                  </a:cubicBezTo>
                  <a:cubicBezTo>
                    <a:pt x="32917" y="0"/>
                    <a:pt x="42324" y="9002"/>
                    <a:pt x="42971" y="20345"/>
                  </a:cubicBezTo>
                </a:path>
                <a:path w="42971" h="21600" stroke="0">
                  <a:moveTo>
                    <a:pt x="0" y="18716"/>
                  </a:moveTo>
                  <a:cubicBezTo>
                    <a:pt x="1413" y="8145"/>
                    <a:pt x="10459" y="0"/>
                    <a:pt x="21407" y="0"/>
                  </a:cubicBezTo>
                  <a:cubicBezTo>
                    <a:pt x="32917" y="0"/>
                    <a:pt x="42324" y="9002"/>
                    <a:pt x="42971" y="20345"/>
                  </a:cubicBezTo>
                  <a:lnTo>
                    <a:pt x="21407" y="21600"/>
                  </a:lnTo>
                  <a:lnTo>
                    <a:pt x="0" y="18716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0364" name="对象 184333"/>
            <p:cNvGraphicFramePr/>
            <p:nvPr/>
          </p:nvGraphicFramePr>
          <p:xfrm>
            <a:off x="4032" y="2688"/>
            <a:ext cx="44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317500" imgH="203200" progId="Equation.3">
                    <p:embed/>
                  </p:oleObj>
                </mc:Choice>
                <mc:Fallback>
                  <p:oleObj r:id="rId6" imgW="317500" imgH="203200" progId="Equation.3">
                    <p:embed/>
                    <p:pic>
                      <p:nvPicPr>
                        <p:cNvPr id="0" name="图片 353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32" y="2688"/>
                          <a:ext cx="444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5" name="直接连接符 184334"/>
            <p:cNvSpPr/>
            <p:nvPr/>
          </p:nvSpPr>
          <p:spPr>
            <a:xfrm>
              <a:off x="576" y="2845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0366" name="直接连接符 184335"/>
            <p:cNvSpPr/>
            <p:nvPr/>
          </p:nvSpPr>
          <p:spPr>
            <a:xfrm>
              <a:off x="864" y="2845"/>
              <a:ext cx="6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0367" name="直接连接符 184336"/>
            <p:cNvSpPr/>
            <p:nvPr/>
          </p:nvSpPr>
          <p:spPr>
            <a:xfrm>
              <a:off x="1488" y="2845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0368" name="直接连接符 184337"/>
            <p:cNvSpPr/>
            <p:nvPr/>
          </p:nvSpPr>
          <p:spPr>
            <a:xfrm>
              <a:off x="1968" y="2845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0369" name="椭圆 184338"/>
            <p:cNvSpPr/>
            <p:nvPr/>
          </p:nvSpPr>
          <p:spPr>
            <a:xfrm>
              <a:off x="1104" y="2797"/>
              <a:ext cx="96" cy="9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0370" name="椭圆 184339"/>
            <p:cNvSpPr/>
            <p:nvPr/>
          </p:nvSpPr>
          <p:spPr>
            <a:xfrm>
              <a:off x="528" y="2797"/>
              <a:ext cx="96" cy="9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0371" name="椭圆 184340"/>
            <p:cNvSpPr/>
            <p:nvPr/>
          </p:nvSpPr>
          <p:spPr>
            <a:xfrm>
              <a:off x="1680" y="2797"/>
              <a:ext cx="96" cy="9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0372" name="椭圆 184341"/>
            <p:cNvSpPr/>
            <p:nvPr/>
          </p:nvSpPr>
          <p:spPr>
            <a:xfrm>
              <a:off x="2160" y="2797"/>
              <a:ext cx="96" cy="9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0373" name="任意多边形 184342"/>
            <p:cNvSpPr/>
            <p:nvPr/>
          </p:nvSpPr>
          <p:spPr>
            <a:xfrm flipV="1">
              <a:off x="1146" y="2845"/>
              <a:ext cx="582" cy="336"/>
            </a:xfrm>
            <a:custGeom>
              <a:avLst/>
              <a:gdLst/>
              <a:ahLst/>
              <a:cxnLst>
                <a:cxn ang="0">
                  <a:pos x="0" y="291"/>
                </a:cxn>
                <a:cxn ang="0">
                  <a:pos x="291" y="0"/>
                </a:cxn>
                <a:cxn ang="0">
                  <a:pos x="582" y="285"/>
                </a:cxn>
                <a:cxn ang="0">
                  <a:pos x="0" y="291"/>
                </a:cxn>
                <a:cxn ang="0">
                  <a:pos x="291" y="0"/>
                </a:cxn>
                <a:cxn ang="0">
                  <a:pos x="582" y="285"/>
                </a:cxn>
                <a:cxn ang="0">
                  <a:pos x="291" y="336"/>
                </a:cxn>
              </a:cxnLst>
              <a:rect l="0" t="0" r="0" b="0"/>
              <a:pathLst>
                <a:path w="42761" h="21600" fill="none">
                  <a:moveTo>
                    <a:pt x="0" y="18716"/>
                  </a:moveTo>
                  <a:cubicBezTo>
                    <a:pt x="1413" y="8145"/>
                    <a:pt x="10459" y="0"/>
                    <a:pt x="21407" y="0"/>
                  </a:cubicBezTo>
                  <a:cubicBezTo>
                    <a:pt x="32229" y="0"/>
                    <a:pt x="41192" y="7959"/>
                    <a:pt x="42762" y="18336"/>
                  </a:cubicBezTo>
                </a:path>
                <a:path w="42761" h="21600" stroke="0">
                  <a:moveTo>
                    <a:pt x="0" y="18716"/>
                  </a:moveTo>
                  <a:cubicBezTo>
                    <a:pt x="1413" y="8145"/>
                    <a:pt x="10459" y="0"/>
                    <a:pt x="21407" y="0"/>
                  </a:cubicBezTo>
                  <a:cubicBezTo>
                    <a:pt x="32229" y="0"/>
                    <a:pt x="41192" y="7959"/>
                    <a:pt x="42762" y="18336"/>
                  </a:cubicBezTo>
                  <a:lnTo>
                    <a:pt x="21407" y="21600"/>
                  </a:lnTo>
                  <a:lnTo>
                    <a:pt x="0" y="18716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0374" name="对象 184343"/>
            <p:cNvGraphicFramePr/>
            <p:nvPr/>
          </p:nvGraphicFramePr>
          <p:xfrm>
            <a:off x="1274" y="2919"/>
            <a:ext cx="31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27965" imgH="177800" progId="Equation.3">
                    <p:embed/>
                  </p:oleObj>
                </mc:Choice>
                <mc:Fallback>
                  <p:oleObj r:id="rId8" imgW="227965" imgH="177800" progId="Equation.3">
                    <p:embed/>
                    <p:pic>
                      <p:nvPicPr>
                        <p:cNvPr id="0" name="图片 354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74" y="2919"/>
                          <a:ext cx="312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5" name="对象 184344"/>
            <p:cNvGraphicFramePr/>
            <p:nvPr/>
          </p:nvGraphicFramePr>
          <p:xfrm>
            <a:off x="336" y="2536"/>
            <a:ext cx="49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355600" imgH="203200" progId="Equation.3">
                    <p:embed/>
                  </p:oleObj>
                </mc:Choice>
                <mc:Fallback>
                  <p:oleObj r:id="rId10" imgW="355600" imgH="203200" progId="Equation.3">
                    <p:embed/>
                    <p:pic>
                      <p:nvPicPr>
                        <p:cNvPr id="0" name="图片 353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36" y="2536"/>
                          <a:ext cx="497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76" name="对象 184345"/>
            <p:cNvGraphicFramePr/>
            <p:nvPr/>
          </p:nvGraphicFramePr>
          <p:xfrm>
            <a:off x="1296" y="2632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03200" imgH="203200" progId="Equation.3">
                    <p:embed/>
                  </p:oleObj>
                </mc:Choice>
                <mc:Fallback>
                  <p:oleObj r:id="rId12" imgW="203200" imgH="203200" progId="Equation.3">
                    <p:embed/>
                    <p:pic>
                      <p:nvPicPr>
                        <p:cNvPr id="0" name="图片 353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296" y="2632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77" name="直接连接符 184346"/>
            <p:cNvSpPr/>
            <p:nvPr/>
          </p:nvSpPr>
          <p:spPr>
            <a:xfrm flipH="1">
              <a:off x="1392" y="3160"/>
              <a:ext cx="4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0378" name="任意多边形 184347"/>
            <p:cNvSpPr/>
            <p:nvPr/>
          </p:nvSpPr>
          <p:spPr>
            <a:xfrm flipV="1">
              <a:off x="1152" y="2872"/>
              <a:ext cx="1056" cy="432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526" y="0"/>
                </a:cxn>
                <a:cxn ang="0">
                  <a:pos x="1056" y="407"/>
                </a:cxn>
                <a:cxn ang="0">
                  <a:pos x="0" y="374"/>
                </a:cxn>
                <a:cxn ang="0">
                  <a:pos x="526" y="0"/>
                </a:cxn>
                <a:cxn ang="0">
                  <a:pos x="1056" y="407"/>
                </a:cxn>
                <a:cxn ang="0">
                  <a:pos x="526" y="432"/>
                </a:cxn>
              </a:cxnLst>
              <a:rect l="0" t="0" r="0" b="0"/>
              <a:pathLst>
                <a:path w="42971" h="21600" fill="none">
                  <a:moveTo>
                    <a:pt x="0" y="18716"/>
                  </a:moveTo>
                  <a:cubicBezTo>
                    <a:pt x="1413" y="8145"/>
                    <a:pt x="10459" y="0"/>
                    <a:pt x="21407" y="0"/>
                  </a:cubicBezTo>
                  <a:cubicBezTo>
                    <a:pt x="32917" y="0"/>
                    <a:pt x="42324" y="9002"/>
                    <a:pt x="42971" y="20345"/>
                  </a:cubicBezTo>
                </a:path>
                <a:path w="42971" h="21600" stroke="0">
                  <a:moveTo>
                    <a:pt x="0" y="18716"/>
                  </a:moveTo>
                  <a:cubicBezTo>
                    <a:pt x="1413" y="8145"/>
                    <a:pt x="10459" y="0"/>
                    <a:pt x="21407" y="0"/>
                  </a:cubicBezTo>
                  <a:cubicBezTo>
                    <a:pt x="32917" y="0"/>
                    <a:pt x="42324" y="9002"/>
                    <a:pt x="42971" y="20345"/>
                  </a:cubicBezTo>
                  <a:lnTo>
                    <a:pt x="21407" y="21600"/>
                  </a:lnTo>
                  <a:lnTo>
                    <a:pt x="0" y="18716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0379" name="对象 184348"/>
            <p:cNvGraphicFramePr/>
            <p:nvPr/>
          </p:nvGraphicFramePr>
          <p:xfrm>
            <a:off x="1632" y="3072"/>
            <a:ext cx="31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27965" imgH="177800" progId="Equation.3">
                    <p:embed/>
                  </p:oleObj>
                </mc:Choice>
                <mc:Fallback>
                  <p:oleObj r:id="rId14" imgW="227965" imgH="177800" progId="Equation.3">
                    <p:embed/>
                    <p:pic>
                      <p:nvPicPr>
                        <p:cNvPr id="0" name="图片 353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632" y="3072"/>
                          <a:ext cx="313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80" name="直接连接符 184349"/>
            <p:cNvSpPr/>
            <p:nvPr/>
          </p:nvSpPr>
          <p:spPr>
            <a:xfrm flipH="1">
              <a:off x="1728" y="3304"/>
              <a:ext cx="4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00381" name="对象 184350"/>
            <p:cNvGraphicFramePr/>
            <p:nvPr/>
          </p:nvGraphicFramePr>
          <p:xfrm>
            <a:off x="1872" y="2632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03200" imgH="203200" progId="Equation.3">
                    <p:embed/>
                  </p:oleObj>
                </mc:Choice>
                <mc:Fallback>
                  <p:oleObj r:id="rId12" imgW="203200" imgH="203200" progId="Equation.3">
                    <p:embed/>
                    <p:pic>
                      <p:nvPicPr>
                        <p:cNvPr id="0" name="图片 3535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872" y="2632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82" name="直接连接符 184351"/>
            <p:cNvSpPr/>
            <p:nvPr/>
          </p:nvSpPr>
          <p:spPr>
            <a:xfrm>
              <a:off x="3072" y="283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0383" name="直接连接符 184352"/>
            <p:cNvSpPr/>
            <p:nvPr/>
          </p:nvSpPr>
          <p:spPr>
            <a:xfrm>
              <a:off x="2832" y="283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00384" name="对象 184353"/>
            <p:cNvGraphicFramePr/>
            <p:nvPr/>
          </p:nvGraphicFramePr>
          <p:xfrm>
            <a:off x="2400" y="2640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03200" imgH="203200" progId="Equation.3">
                    <p:embed/>
                  </p:oleObj>
                </mc:Choice>
                <mc:Fallback>
                  <p:oleObj r:id="rId16" imgW="203200" imgH="203200" progId="Equation.3">
                    <p:embed/>
                    <p:pic>
                      <p:nvPicPr>
                        <p:cNvPr id="0" name="图片 354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400" y="2640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85" name="椭圆 184354"/>
            <p:cNvSpPr/>
            <p:nvPr/>
          </p:nvSpPr>
          <p:spPr>
            <a:xfrm>
              <a:off x="3312" y="2784"/>
              <a:ext cx="96" cy="9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0386" name="直接连接符 184355"/>
            <p:cNvSpPr/>
            <p:nvPr/>
          </p:nvSpPr>
          <p:spPr>
            <a:xfrm>
              <a:off x="2736" y="2496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00387" name="对象 184356"/>
            <p:cNvGraphicFramePr/>
            <p:nvPr/>
          </p:nvGraphicFramePr>
          <p:xfrm>
            <a:off x="3018" y="2613"/>
            <a:ext cx="14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127000" imgH="164465" progId="Equation.3">
                    <p:embed/>
                  </p:oleObj>
                </mc:Choice>
                <mc:Fallback>
                  <p:oleObj r:id="rId17" imgW="127000" imgH="164465" progId="Equation.3">
                    <p:embed/>
                    <p:pic>
                      <p:nvPicPr>
                        <p:cNvPr id="0" name="图片 354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018" y="2613"/>
                          <a:ext cx="142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88" name="对象 184357"/>
            <p:cNvGraphicFramePr/>
            <p:nvPr/>
          </p:nvGraphicFramePr>
          <p:xfrm>
            <a:off x="2736" y="2256"/>
            <a:ext cx="14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127000" imgH="164465" progId="Equation.3">
                    <p:embed/>
                  </p:oleObj>
                </mc:Choice>
                <mc:Fallback>
                  <p:oleObj r:id="rId19" imgW="127000" imgH="164465" progId="Equation.3">
                    <p:embed/>
                    <p:pic>
                      <p:nvPicPr>
                        <p:cNvPr id="0" name="图片 354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736" y="2256"/>
                          <a:ext cx="142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89" name="直接连接符 184358"/>
            <p:cNvSpPr/>
            <p:nvPr/>
          </p:nvSpPr>
          <p:spPr>
            <a:xfrm>
              <a:off x="3408" y="283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00390" name="直接连接符 184359"/>
            <p:cNvSpPr/>
            <p:nvPr/>
          </p:nvSpPr>
          <p:spPr>
            <a:xfrm>
              <a:off x="3648" y="283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0391" name="椭圆 184360"/>
            <p:cNvSpPr/>
            <p:nvPr/>
          </p:nvSpPr>
          <p:spPr>
            <a:xfrm>
              <a:off x="3888" y="2784"/>
              <a:ext cx="96" cy="96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00392" name="任意多边形 184361"/>
            <p:cNvSpPr/>
            <p:nvPr/>
          </p:nvSpPr>
          <p:spPr>
            <a:xfrm flipV="1">
              <a:off x="1152" y="2832"/>
              <a:ext cx="1632" cy="624"/>
            </a:xfrm>
            <a:custGeom>
              <a:avLst/>
              <a:gdLst/>
              <a:ahLst/>
              <a:cxnLst>
                <a:cxn ang="0">
                  <a:pos x="0" y="541"/>
                </a:cxn>
                <a:cxn ang="0">
                  <a:pos x="813" y="0"/>
                </a:cxn>
                <a:cxn ang="0">
                  <a:pos x="1632" y="588"/>
                </a:cxn>
                <a:cxn ang="0">
                  <a:pos x="0" y="541"/>
                </a:cxn>
                <a:cxn ang="0">
                  <a:pos x="813" y="0"/>
                </a:cxn>
                <a:cxn ang="0">
                  <a:pos x="1632" y="588"/>
                </a:cxn>
                <a:cxn ang="0">
                  <a:pos x="813" y="624"/>
                </a:cxn>
              </a:cxnLst>
              <a:rect l="0" t="0" r="0" b="0"/>
              <a:pathLst>
                <a:path w="42971" h="21600" fill="none">
                  <a:moveTo>
                    <a:pt x="0" y="18716"/>
                  </a:moveTo>
                  <a:cubicBezTo>
                    <a:pt x="1413" y="8145"/>
                    <a:pt x="10459" y="0"/>
                    <a:pt x="21407" y="0"/>
                  </a:cubicBezTo>
                  <a:cubicBezTo>
                    <a:pt x="32917" y="0"/>
                    <a:pt x="42324" y="9002"/>
                    <a:pt x="42971" y="20345"/>
                  </a:cubicBezTo>
                </a:path>
                <a:path w="42971" h="21600" stroke="0">
                  <a:moveTo>
                    <a:pt x="0" y="18716"/>
                  </a:moveTo>
                  <a:cubicBezTo>
                    <a:pt x="1413" y="8145"/>
                    <a:pt x="10459" y="0"/>
                    <a:pt x="21407" y="0"/>
                  </a:cubicBezTo>
                  <a:cubicBezTo>
                    <a:pt x="32917" y="0"/>
                    <a:pt x="42324" y="9002"/>
                    <a:pt x="42971" y="20345"/>
                  </a:cubicBezTo>
                  <a:lnTo>
                    <a:pt x="21407" y="21600"/>
                  </a:lnTo>
                  <a:lnTo>
                    <a:pt x="0" y="18716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93" name="直接连接符 184362"/>
            <p:cNvSpPr/>
            <p:nvPr/>
          </p:nvSpPr>
          <p:spPr>
            <a:xfrm flipH="1">
              <a:off x="2016" y="3456"/>
              <a:ext cx="4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aphicFrame>
          <p:nvGraphicFramePr>
            <p:cNvPr id="100394" name="对象 184363"/>
            <p:cNvGraphicFramePr/>
            <p:nvPr/>
          </p:nvGraphicFramePr>
          <p:xfrm>
            <a:off x="2016" y="3168"/>
            <a:ext cx="31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227965" imgH="177800" progId="Equation.3">
                    <p:embed/>
                  </p:oleObj>
                </mc:Choice>
                <mc:Fallback>
                  <p:oleObj r:id="rId21" imgW="227965" imgH="177800" progId="Equation.3">
                    <p:embed/>
                    <p:pic>
                      <p:nvPicPr>
                        <p:cNvPr id="0" name="图片 354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016" y="3168"/>
                          <a:ext cx="313" cy="2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48" grpId="0" build="p"/>
      <p:bldP spid="176149" grpId="0"/>
      <p:bldP spid="1761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2" name="Group 16"/>
          <p:cNvGrpSpPr/>
          <p:nvPr/>
        </p:nvGrpSpPr>
        <p:grpSpPr>
          <a:xfrm>
            <a:off x="914400" y="1019175"/>
            <a:ext cx="7675563" cy="903288"/>
            <a:chOff x="576" y="642"/>
            <a:chExt cx="4835" cy="569"/>
          </a:xfrm>
        </p:grpSpPr>
        <p:sp>
          <p:nvSpPr>
            <p:cNvPr id="26633" name="Text Box 6"/>
            <p:cNvSpPr txBox="1"/>
            <p:nvPr/>
          </p:nvSpPr>
          <p:spPr>
            <a:xfrm>
              <a:off x="576" y="720"/>
              <a:ext cx="45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dirty="0">
                  <a:solidFill>
                    <a:srgbClr val="000066"/>
                  </a:solidFill>
                  <a:latin typeface="Times New Roman" panose="02020603050405020304" pitchFamily="18" charset="0"/>
                </a:rPr>
                <a:t>2.</a:t>
              </a:r>
            </a:p>
          </p:txBody>
        </p:sp>
        <p:graphicFrame>
          <p:nvGraphicFramePr>
            <p:cNvPr id="26630" name="Object 7"/>
            <p:cNvGraphicFramePr/>
            <p:nvPr/>
          </p:nvGraphicFramePr>
          <p:xfrm>
            <a:off x="1104" y="642"/>
            <a:ext cx="2023" cy="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269365" imgH="419100" progId="Equation.DSMT4">
                    <p:embed/>
                  </p:oleObj>
                </mc:Choice>
                <mc:Fallback>
                  <p:oleObj r:id="rId2" imgW="1269365" imgH="419100" progId="Equation.DSMT4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04" y="642"/>
                          <a:ext cx="2023" cy="5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1" name="Object 8"/>
            <p:cNvGraphicFramePr/>
            <p:nvPr/>
          </p:nvGraphicFramePr>
          <p:xfrm>
            <a:off x="3374" y="816"/>
            <a:ext cx="203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408430" imgH="203200" progId="Equation.DSMT4">
                    <p:embed/>
                  </p:oleObj>
                </mc:Choice>
                <mc:Fallback>
                  <p:oleObj r:id="rId4" imgW="1408430" imgH="203200" progId="Equation.DSMT4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74" y="816"/>
                          <a:ext cx="2037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21" name="Object 9"/>
          <p:cNvGraphicFramePr/>
          <p:nvPr/>
        </p:nvGraphicFramePr>
        <p:xfrm>
          <a:off x="1676400" y="2057400"/>
          <a:ext cx="3544888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218565" imgH="393700" progId="Equation.DSMT4">
                  <p:embed/>
                </p:oleObj>
              </mc:Choice>
              <mc:Fallback>
                <p:oleObj r:id="rId6" imgW="1218565" imgH="3937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76400" y="2057400"/>
                        <a:ext cx="3544888" cy="938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10"/>
          <p:cNvGraphicFramePr/>
          <p:nvPr/>
        </p:nvGraphicFramePr>
        <p:xfrm>
          <a:off x="1503363" y="3200400"/>
          <a:ext cx="59912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411730" imgH="393700" progId="Equation.DSMT4">
                  <p:embed/>
                </p:oleObj>
              </mc:Choice>
              <mc:Fallback>
                <p:oleObj r:id="rId8" imgW="2411730" imgH="3937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03363" y="3200400"/>
                        <a:ext cx="5991225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11"/>
          <p:cNvGraphicFramePr/>
          <p:nvPr/>
        </p:nvGraphicFramePr>
        <p:xfrm>
          <a:off x="1676400" y="4191000"/>
          <a:ext cx="59499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284730" imgH="393700" progId="Equation.DSMT4">
                  <p:embed/>
                </p:oleObj>
              </mc:Choice>
              <mc:Fallback>
                <p:oleObj r:id="rId10" imgW="2284730" imgH="3937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76400" y="4191000"/>
                        <a:ext cx="5949950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3"/>
          <p:cNvGraphicFramePr/>
          <p:nvPr/>
        </p:nvGraphicFramePr>
        <p:xfrm>
          <a:off x="1446213" y="5486400"/>
          <a:ext cx="46513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727200" imgH="228600" progId="Equation.DSMT4">
                  <p:embed/>
                </p:oleObj>
              </mc:Choice>
              <mc:Fallback>
                <p:oleObj r:id="rId12" imgW="1727200" imgH="2286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46213" y="5486400"/>
                        <a:ext cx="4651375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14"/>
          <p:cNvSpPr/>
          <p:nvPr/>
        </p:nvSpPr>
        <p:spPr>
          <a:xfrm>
            <a:off x="545284" y="458689"/>
            <a:ext cx="2656496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二、级联实现</a:t>
            </a:r>
            <a:endParaRPr lang="zh-CN" altLang="en-US" sz="3200" b="1" dirty="0">
              <a:solidFill>
                <a:srgbClr val="3333CC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77167" name="Rectangle 15"/>
          <p:cNvSpPr/>
          <p:nvPr/>
        </p:nvSpPr>
        <p:spPr>
          <a:xfrm>
            <a:off x="545284" y="1143001"/>
            <a:ext cx="8263156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将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分解为若干简单（一阶或二阶子系统）的系统函数的乘积，即    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H=H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…H</a:t>
            </a:r>
            <a:r>
              <a:rPr lang="en-US" altLang="zh-CN" sz="2800" b="1" baseline="-30000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77168" name="Rectangle 16"/>
          <p:cNvSpPr/>
          <p:nvPr/>
        </p:nvSpPr>
        <p:spPr>
          <a:xfrm>
            <a:off x="1328082" y="2114439"/>
            <a:ext cx="3520516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一、二阶子系统函数 </a:t>
            </a:r>
          </a:p>
        </p:txBody>
      </p:sp>
      <p:graphicFrame>
        <p:nvGraphicFramePr>
          <p:cNvPr id="177169" name="Object 17"/>
          <p:cNvGraphicFramePr/>
          <p:nvPr/>
        </p:nvGraphicFramePr>
        <p:xfrm>
          <a:off x="1485901" y="2637659"/>
          <a:ext cx="1784747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3000" imgH="457200" progId="Equation.3">
                  <p:embed/>
                </p:oleObj>
              </mc:Choice>
              <mc:Fallback>
                <p:oleObj r:id="rId2" imgW="1143000" imgH="457200" progId="Equation.3">
                  <p:embed/>
                  <p:pic>
                    <p:nvPicPr>
                      <p:cNvPr id="0" name="图片 350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5901" y="2637659"/>
                        <a:ext cx="1784747" cy="957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71" name="Object 19"/>
          <p:cNvGraphicFramePr/>
          <p:nvPr/>
        </p:nvGraphicFramePr>
        <p:xfrm>
          <a:off x="3700364" y="2637659"/>
          <a:ext cx="264914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51000" imgH="457200" progId="Equation.3">
                  <p:embed/>
                </p:oleObj>
              </mc:Choice>
              <mc:Fallback>
                <p:oleObj r:id="rId4" imgW="1651000" imgH="457200" progId="Equation.3">
                  <p:embed/>
                  <p:pic>
                    <p:nvPicPr>
                      <p:cNvPr id="0" name="图片 349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0364" y="2637659"/>
                        <a:ext cx="2649140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73" name="Rectangle 21"/>
          <p:cNvSpPr/>
          <p:nvPr/>
        </p:nvSpPr>
        <p:spPr>
          <a:xfrm>
            <a:off x="539516" y="3581400"/>
            <a:ext cx="2656496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三、并联实现</a:t>
            </a:r>
            <a:endParaRPr lang="zh-CN" altLang="en-US" sz="3200" b="1" dirty="0">
              <a:solidFill>
                <a:srgbClr val="3333CC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77174" name="Rectangle 22"/>
          <p:cNvSpPr/>
          <p:nvPr/>
        </p:nvSpPr>
        <p:spPr>
          <a:xfrm>
            <a:off x="545284" y="4183939"/>
            <a:ext cx="8162488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将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展开成部分分式，将每个分式分别进行模拟，然后将它们并联起来。 </a:t>
            </a:r>
          </a:p>
        </p:txBody>
      </p:sp>
      <p:graphicFrame>
        <p:nvGraphicFramePr>
          <p:cNvPr id="177175" name="Object 23"/>
          <p:cNvGraphicFramePr/>
          <p:nvPr/>
        </p:nvGraphicFramePr>
        <p:xfrm>
          <a:off x="1769105" y="5399715"/>
          <a:ext cx="435649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05100" imgH="419100" progId="Equation.3">
                  <p:embed/>
                </p:oleObj>
              </mc:Choice>
              <mc:Fallback>
                <p:oleObj r:id="rId6" imgW="2705100" imgH="419100" progId="Equation.3">
                  <p:embed/>
                  <p:pic>
                    <p:nvPicPr>
                      <p:cNvPr id="0" name="图片 350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9105" y="5399715"/>
                        <a:ext cx="4356497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7" grpId="0"/>
      <p:bldP spid="177168" grpId="0"/>
      <p:bldP spid="177173" grpId="0"/>
      <p:bldP spid="17717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65" y="421640"/>
            <a:ext cx="7653063" cy="5580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" y="153035"/>
            <a:ext cx="7853680" cy="631952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" y="235585"/>
            <a:ext cx="7712710" cy="601218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88265"/>
            <a:ext cx="8301355" cy="619252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文本框 203777"/>
          <p:cNvSpPr txBox="1"/>
          <p:nvPr/>
        </p:nvSpPr>
        <p:spPr>
          <a:xfrm>
            <a:off x="343949" y="476251"/>
            <a:ext cx="8456102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例：已知系统函数如下，试分别用一阶系统的级联与并联模拟实现系统。</a:t>
            </a:r>
          </a:p>
        </p:txBody>
      </p:sp>
      <p:graphicFrame>
        <p:nvGraphicFramePr>
          <p:cNvPr id="203779" name="对象 203778"/>
          <p:cNvGraphicFramePr/>
          <p:nvPr/>
        </p:nvGraphicFramePr>
        <p:xfrm>
          <a:off x="2184702" y="891223"/>
          <a:ext cx="140374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55065" imgH="393700" progId="Equation.3">
                  <p:embed/>
                </p:oleObj>
              </mc:Choice>
              <mc:Fallback>
                <p:oleObj r:id="rId2" imgW="1155065" imgH="393700" progId="Equation.3">
                  <p:embed/>
                  <p:pic>
                    <p:nvPicPr>
                      <p:cNvPr id="0" name="图片 351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84702" y="891223"/>
                        <a:ext cx="1403747" cy="63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1" name="文本框 203780"/>
          <p:cNvSpPr txBox="1"/>
          <p:nvPr/>
        </p:nvSpPr>
        <p:spPr>
          <a:xfrm>
            <a:off x="485300" y="1636079"/>
            <a:ext cx="6858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解：将系统函数分子分母分别因式分解。于是</a:t>
            </a:r>
          </a:p>
        </p:txBody>
      </p:sp>
      <p:graphicFrame>
        <p:nvGraphicFramePr>
          <p:cNvPr id="203782" name="对象 203781"/>
          <p:cNvGraphicFramePr/>
          <p:nvPr/>
        </p:nvGraphicFramePr>
        <p:xfrm>
          <a:off x="1617107" y="2135189"/>
          <a:ext cx="140374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55065" imgH="393700" progId="Equation.3">
                  <p:embed/>
                </p:oleObj>
              </mc:Choice>
              <mc:Fallback>
                <p:oleObj r:id="rId4" imgW="1155065" imgH="393700" progId="Equation.3">
                  <p:embed/>
                  <p:pic>
                    <p:nvPicPr>
                      <p:cNvPr id="0" name="图片 35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7107" y="2135189"/>
                        <a:ext cx="1403747" cy="63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3" name="对象 203782"/>
          <p:cNvGraphicFramePr/>
          <p:nvPr/>
        </p:nvGraphicFramePr>
        <p:xfrm>
          <a:off x="3059669" y="2135188"/>
          <a:ext cx="112514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27100" imgH="419100" progId="Equation.3">
                  <p:embed/>
                </p:oleObj>
              </mc:Choice>
              <mc:Fallback>
                <p:oleObj r:id="rId6" imgW="927100" imgH="419100" progId="Equation.3">
                  <p:embed/>
                  <p:pic>
                    <p:nvPicPr>
                      <p:cNvPr id="0" name="图片 35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59669" y="2135188"/>
                        <a:ext cx="1125140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4" name="对象 203783"/>
          <p:cNvGraphicFramePr/>
          <p:nvPr/>
        </p:nvGraphicFramePr>
        <p:xfrm>
          <a:off x="4184571" y="2134871"/>
          <a:ext cx="124777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28700" imgH="419100" progId="Equation.3">
                  <p:embed/>
                </p:oleObj>
              </mc:Choice>
              <mc:Fallback>
                <p:oleObj r:id="rId8" imgW="1028700" imgH="419100" progId="Equation.3">
                  <p:embed/>
                  <p:pic>
                    <p:nvPicPr>
                      <p:cNvPr id="0" name="图片 35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84571" y="2134871"/>
                        <a:ext cx="1247775" cy="677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5" name="对象 203784"/>
          <p:cNvGraphicFramePr/>
          <p:nvPr/>
        </p:nvGraphicFramePr>
        <p:xfrm>
          <a:off x="5565697" y="2134871"/>
          <a:ext cx="140136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55700" imgH="419100" progId="Equation.3">
                  <p:embed/>
                </p:oleObj>
              </mc:Choice>
              <mc:Fallback>
                <p:oleObj r:id="rId10" imgW="1155700" imgH="419100" progId="Equation.3">
                  <p:embed/>
                  <p:pic>
                    <p:nvPicPr>
                      <p:cNvPr id="0" name="图片 35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65697" y="2134871"/>
                        <a:ext cx="1401365" cy="677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6" name="对象 203785"/>
          <p:cNvGraphicFramePr/>
          <p:nvPr/>
        </p:nvGraphicFramePr>
        <p:xfrm>
          <a:off x="7091125" y="2176145"/>
          <a:ext cx="106203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875665" imgH="393700" progId="Equation.3">
                  <p:embed/>
                </p:oleObj>
              </mc:Choice>
              <mc:Fallback>
                <p:oleObj r:id="rId12" imgW="875665" imgH="393700" progId="Equation.3">
                  <p:embed/>
                  <p:pic>
                    <p:nvPicPr>
                      <p:cNvPr id="0" name="图片 351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091125" y="2176145"/>
                        <a:ext cx="1062038" cy="636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7" name="文本框 203786"/>
          <p:cNvSpPr txBox="1"/>
          <p:nvPr/>
        </p:nvSpPr>
        <p:spPr>
          <a:xfrm>
            <a:off x="451724" y="2905126"/>
            <a:ext cx="6858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级联实现</a:t>
            </a:r>
          </a:p>
        </p:txBody>
      </p:sp>
      <p:grpSp>
        <p:nvGrpSpPr>
          <p:cNvPr id="203788" name="组合 203787"/>
          <p:cNvGrpSpPr/>
          <p:nvPr/>
        </p:nvGrpSpPr>
        <p:grpSpPr>
          <a:xfrm>
            <a:off x="2278754" y="3038157"/>
            <a:ext cx="4944665" cy="1136650"/>
            <a:chOff x="521" y="3158"/>
            <a:chExt cx="4153" cy="716"/>
          </a:xfrm>
        </p:grpSpPr>
        <p:sp>
          <p:nvSpPr>
            <p:cNvPr id="98316" name="椭圆 203788"/>
            <p:cNvSpPr/>
            <p:nvPr/>
          </p:nvSpPr>
          <p:spPr>
            <a:xfrm>
              <a:off x="1145" y="3356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8317" name="直接连接符 203789"/>
            <p:cNvSpPr/>
            <p:nvPr/>
          </p:nvSpPr>
          <p:spPr>
            <a:xfrm>
              <a:off x="857" y="3452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8318" name="直接连接符 203790"/>
            <p:cNvSpPr/>
            <p:nvPr/>
          </p:nvSpPr>
          <p:spPr>
            <a:xfrm flipH="1" flipV="1">
              <a:off x="1241" y="3548"/>
              <a:ext cx="9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8319" name="直接连接符 203791"/>
            <p:cNvSpPr/>
            <p:nvPr/>
          </p:nvSpPr>
          <p:spPr>
            <a:xfrm>
              <a:off x="1337" y="345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8320" name="文本框 203792"/>
            <p:cNvSpPr txBox="1"/>
            <p:nvPr/>
          </p:nvSpPr>
          <p:spPr>
            <a:xfrm>
              <a:off x="1145" y="3356"/>
              <a:ext cx="192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</a:rPr>
                <a:t>∑</a:t>
              </a:r>
            </a:p>
          </p:txBody>
        </p:sp>
        <p:sp>
          <p:nvSpPr>
            <p:cNvPr id="98321" name="矩形 203793"/>
            <p:cNvSpPr/>
            <p:nvPr/>
          </p:nvSpPr>
          <p:spPr>
            <a:xfrm>
              <a:off x="1577" y="3356"/>
              <a:ext cx="288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8322" name="直接连接符 203794"/>
            <p:cNvSpPr/>
            <p:nvPr/>
          </p:nvSpPr>
          <p:spPr>
            <a:xfrm>
              <a:off x="1865" y="3452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8323" name="文本框 203795"/>
            <p:cNvSpPr txBox="1"/>
            <p:nvPr/>
          </p:nvSpPr>
          <p:spPr>
            <a:xfrm>
              <a:off x="1577" y="3356"/>
              <a:ext cx="28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600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1600" baseline="30000" dirty="0">
                  <a:latin typeface="Times New Roman" panose="02020603050405020304" pitchFamily="18" charset="0"/>
                </a:rPr>
                <a:t>-1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98324" name="矩形 203796"/>
            <p:cNvSpPr/>
            <p:nvPr/>
          </p:nvSpPr>
          <p:spPr>
            <a:xfrm>
              <a:off x="1577" y="3682"/>
              <a:ext cx="288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8325" name="直接连接符 203797"/>
            <p:cNvSpPr/>
            <p:nvPr/>
          </p:nvSpPr>
          <p:spPr>
            <a:xfrm>
              <a:off x="1337" y="377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26" name="直接连接符 203798"/>
            <p:cNvSpPr/>
            <p:nvPr/>
          </p:nvSpPr>
          <p:spPr>
            <a:xfrm>
              <a:off x="1865" y="3788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98327" name="直接连接符 203799"/>
            <p:cNvSpPr/>
            <p:nvPr/>
          </p:nvSpPr>
          <p:spPr>
            <a:xfrm>
              <a:off x="2057" y="3452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98328" name="对象 203800"/>
            <p:cNvGraphicFramePr/>
            <p:nvPr/>
          </p:nvGraphicFramePr>
          <p:xfrm>
            <a:off x="521" y="3356"/>
            <a:ext cx="35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55600" imgH="203200" progId="Equation.3">
                    <p:embed/>
                  </p:oleObj>
                </mc:Choice>
                <mc:Fallback>
                  <p:oleObj r:id="rId14" imgW="355600" imgH="203200" progId="Equation.3">
                    <p:embed/>
                    <p:pic>
                      <p:nvPicPr>
                        <p:cNvPr id="0" name="图片 351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21" y="3356"/>
                          <a:ext cx="352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29" name="对象 203801"/>
            <p:cNvGraphicFramePr/>
            <p:nvPr/>
          </p:nvGraphicFramePr>
          <p:xfrm>
            <a:off x="1610" y="3702"/>
            <a:ext cx="20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03200" imgH="165100" progId="Equation.3">
                    <p:embed/>
                  </p:oleObj>
                </mc:Choice>
                <mc:Fallback>
                  <p:oleObj r:id="rId16" imgW="203200" imgH="165100" progId="Equation.3">
                    <p:embed/>
                    <p:pic>
                      <p:nvPicPr>
                        <p:cNvPr id="0" name="图片 3515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610" y="3702"/>
                          <a:ext cx="200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30" name="椭圆 203802"/>
            <p:cNvSpPr/>
            <p:nvPr/>
          </p:nvSpPr>
          <p:spPr>
            <a:xfrm>
              <a:off x="2245" y="3347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8331" name="直接连接符 203803"/>
            <p:cNvSpPr/>
            <p:nvPr/>
          </p:nvSpPr>
          <p:spPr>
            <a:xfrm flipH="1" flipV="1">
              <a:off x="2341" y="3539"/>
              <a:ext cx="9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8332" name="直接连接符 203804"/>
            <p:cNvSpPr/>
            <p:nvPr/>
          </p:nvSpPr>
          <p:spPr>
            <a:xfrm>
              <a:off x="2437" y="3443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8333" name="文本框 203805"/>
            <p:cNvSpPr txBox="1"/>
            <p:nvPr/>
          </p:nvSpPr>
          <p:spPr>
            <a:xfrm>
              <a:off x="2245" y="3347"/>
              <a:ext cx="192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</a:rPr>
                <a:t>∑</a:t>
              </a:r>
            </a:p>
          </p:txBody>
        </p:sp>
        <p:sp>
          <p:nvSpPr>
            <p:cNvPr id="98334" name="矩形 203806"/>
            <p:cNvSpPr/>
            <p:nvPr/>
          </p:nvSpPr>
          <p:spPr>
            <a:xfrm>
              <a:off x="2677" y="3347"/>
              <a:ext cx="288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8335" name="直接连接符 203807"/>
            <p:cNvSpPr/>
            <p:nvPr/>
          </p:nvSpPr>
          <p:spPr>
            <a:xfrm>
              <a:off x="2965" y="3443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8336" name="文本框 203808"/>
            <p:cNvSpPr txBox="1"/>
            <p:nvPr/>
          </p:nvSpPr>
          <p:spPr>
            <a:xfrm>
              <a:off x="2677" y="3347"/>
              <a:ext cx="28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600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1600" baseline="30000" dirty="0">
                  <a:latin typeface="Times New Roman" panose="02020603050405020304" pitchFamily="18" charset="0"/>
                </a:rPr>
                <a:t>-1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98337" name="矩形 203809"/>
            <p:cNvSpPr/>
            <p:nvPr/>
          </p:nvSpPr>
          <p:spPr>
            <a:xfrm>
              <a:off x="2677" y="3673"/>
              <a:ext cx="288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8338" name="直接连接符 203810"/>
            <p:cNvSpPr/>
            <p:nvPr/>
          </p:nvSpPr>
          <p:spPr>
            <a:xfrm>
              <a:off x="2437" y="3769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39" name="直接连接符 203811"/>
            <p:cNvSpPr/>
            <p:nvPr/>
          </p:nvSpPr>
          <p:spPr>
            <a:xfrm>
              <a:off x="2965" y="3779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98340" name="直接连接符 203812"/>
            <p:cNvSpPr/>
            <p:nvPr/>
          </p:nvSpPr>
          <p:spPr>
            <a:xfrm>
              <a:off x="3157" y="3443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8341" name="矩形 203813"/>
            <p:cNvSpPr/>
            <p:nvPr/>
          </p:nvSpPr>
          <p:spPr>
            <a:xfrm>
              <a:off x="3349" y="3347"/>
              <a:ext cx="288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8342" name="椭圆 203814"/>
            <p:cNvSpPr/>
            <p:nvPr/>
          </p:nvSpPr>
          <p:spPr>
            <a:xfrm>
              <a:off x="3925" y="3347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8343" name="直接连接符 203815"/>
            <p:cNvSpPr/>
            <p:nvPr/>
          </p:nvSpPr>
          <p:spPr>
            <a:xfrm>
              <a:off x="3637" y="3443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8344" name="直接连接符 203816"/>
            <p:cNvSpPr/>
            <p:nvPr/>
          </p:nvSpPr>
          <p:spPr>
            <a:xfrm>
              <a:off x="4117" y="3443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8345" name="文本框 203817"/>
            <p:cNvSpPr txBox="1"/>
            <p:nvPr/>
          </p:nvSpPr>
          <p:spPr>
            <a:xfrm>
              <a:off x="3925" y="3347"/>
              <a:ext cx="192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</a:rPr>
                <a:t>∑</a:t>
              </a:r>
            </a:p>
          </p:txBody>
        </p:sp>
        <p:sp>
          <p:nvSpPr>
            <p:cNvPr id="98346" name="任意多边形 203818"/>
            <p:cNvSpPr/>
            <p:nvPr/>
          </p:nvSpPr>
          <p:spPr>
            <a:xfrm>
              <a:off x="2497" y="3168"/>
              <a:ext cx="1476" cy="19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3" y="0"/>
                </a:cxn>
                <a:cxn ang="0">
                  <a:pos x="1476" y="197"/>
                </a:cxn>
              </a:cxnLst>
              <a:rect l="0" t="0" r="0" b="0"/>
              <a:pathLst>
                <a:path w="336" h="192">
                  <a:moveTo>
                    <a:pt x="0" y="0"/>
                  </a:moveTo>
                  <a:lnTo>
                    <a:pt x="192" y="0"/>
                  </a:lnTo>
                  <a:lnTo>
                    <a:pt x="336" y="192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8347" name="对象 203819"/>
            <p:cNvGraphicFramePr/>
            <p:nvPr/>
          </p:nvGraphicFramePr>
          <p:xfrm>
            <a:off x="4359" y="3338"/>
            <a:ext cx="315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317500" imgH="203200" progId="Equation.3">
                    <p:embed/>
                  </p:oleObj>
                </mc:Choice>
                <mc:Fallback>
                  <p:oleObj r:id="rId18" imgW="317500" imgH="203200" progId="Equation.3">
                    <p:embed/>
                    <p:pic>
                      <p:nvPicPr>
                        <p:cNvPr id="0" name="图片 3519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359" y="3338"/>
                          <a:ext cx="315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48" name="对象 203820"/>
            <p:cNvGraphicFramePr/>
            <p:nvPr/>
          </p:nvGraphicFramePr>
          <p:xfrm>
            <a:off x="2724" y="3694"/>
            <a:ext cx="208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228600" imgH="165100" progId="Equation.3">
                    <p:embed/>
                  </p:oleObj>
                </mc:Choice>
                <mc:Fallback>
                  <p:oleObj r:id="rId20" imgW="228600" imgH="165100" progId="Equation.3">
                    <p:embed/>
                    <p:pic>
                      <p:nvPicPr>
                        <p:cNvPr id="0" name="图片 3520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724" y="3694"/>
                          <a:ext cx="208" cy="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49" name="对象 203821"/>
            <p:cNvGraphicFramePr/>
            <p:nvPr/>
          </p:nvGraphicFramePr>
          <p:xfrm>
            <a:off x="3382" y="3376"/>
            <a:ext cx="24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14300" imgH="177800" progId="Equation.3">
                    <p:embed/>
                  </p:oleObj>
                </mc:Choice>
                <mc:Fallback>
                  <p:oleObj r:id="rId22" imgW="114300" imgH="177800" progId="Equation.3">
                    <p:embed/>
                    <p:pic>
                      <p:nvPicPr>
                        <p:cNvPr id="0" name="图片 3521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382" y="3376"/>
                          <a:ext cx="249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50" name="直接连接符 203822"/>
            <p:cNvSpPr/>
            <p:nvPr/>
          </p:nvSpPr>
          <p:spPr>
            <a:xfrm>
              <a:off x="2497" y="3158"/>
              <a:ext cx="0" cy="2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4839" name="文本框 204838"/>
          <p:cNvSpPr txBox="1"/>
          <p:nvPr/>
        </p:nvSpPr>
        <p:spPr>
          <a:xfrm>
            <a:off x="343949" y="3944620"/>
            <a:ext cx="6858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并联实现</a:t>
            </a:r>
          </a:p>
        </p:txBody>
      </p:sp>
      <p:grpSp>
        <p:nvGrpSpPr>
          <p:cNvPr id="204840" name="组合 204839"/>
          <p:cNvGrpSpPr/>
          <p:nvPr/>
        </p:nvGrpSpPr>
        <p:grpSpPr>
          <a:xfrm>
            <a:off x="3644028" y="4510724"/>
            <a:ext cx="3821906" cy="2217737"/>
            <a:chOff x="385" y="2169"/>
            <a:chExt cx="3210" cy="1397"/>
          </a:xfrm>
        </p:grpSpPr>
        <p:sp>
          <p:nvSpPr>
            <p:cNvPr id="99334" name="椭圆 204840"/>
            <p:cNvSpPr/>
            <p:nvPr/>
          </p:nvSpPr>
          <p:spPr>
            <a:xfrm>
              <a:off x="1145" y="2186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9335" name="直接连接符 204841"/>
            <p:cNvSpPr/>
            <p:nvPr/>
          </p:nvSpPr>
          <p:spPr>
            <a:xfrm>
              <a:off x="857" y="2282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9336" name="直接连接符 204842"/>
            <p:cNvSpPr/>
            <p:nvPr/>
          </p:nvSpPr>
          <p:spPr>
            <a:xfrm flipH="1" flipV="1">
              <a:off x="1241" y="2378"/>
              <a:ext cx="9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9337" name="直接连接符 204843"/>
            <p:cNvSpPr/>
            <p:nvPr/>
          </p:nvSpPr>
          <p:spPr>
            <a:xfrm>
              <a:off x="1337" y="2282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9338" name="文本框 204844"/>
            <p:cNvSpPr txBox="1"/>
            <p:nvPr/>
          </p:nvSpPr>
          <p:spPr>
            <a:xfrm>
              <a:off x="1145" y="2186"/>
              <a:ext cx="192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</a:rPr>
                <a:t>∑</a:t>
              </a:r>
            </a:p>
          </p:txBody>
        </p:sp>
        <p:sp>
          <p:nvSpPr>
            <p:cNvPr id="99339" name="矩形 204845"/>
            <p:cNvSpPr/>
            <p:nvPr/>
          </p:nvSpPr>
          <p:spPr>
            <a:xfrm>
              <a:off x="1577" y="2186"/>
              <a:ext cx="288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9340" name="直接连接符 204846"/>
            <p:cNvSpPr/>
            <p:nvPr/>
          </p:nvSpPr>
          <p:spPr>
            <a:xfrm>
              <a:off x="1865" y="2282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9341" name="文本框 204847"/>
            <p:cNvSpPr txBox="1"/>
            <p:nvPr/>
          </p:nvSpPr>
          <p:spPr>
            <a:xfrm>
              <a:off x="1577" y="2186"/>
              <a:ext cx="28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600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1600" baseline="30000" dirty="0">
                  <a:latin typeface="Times New Roman" panose="02020603050405020304" pitchFamily="18" charset="0"/>
                </a:rPr>
                <a:t>-1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99342" name="矩形 204848"/>
            <p:cNvSpPr/>
            <p:nvPr/>
          </p:nvSpPr>
          <p:spPr>
            <a:xfrm>
              <a:off x="1577" y="2512"/>
              <a:ext cx="288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9343" name="直接连接符 204849"/>
            <p:cNvSpPr/>
            <p:nvPr/>
          </p:nvSpPr>
          <p:spPr>
            <a:xfrm>
              <a:off x="1337" y="2608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44" name="直接连接符 204850"/>
            <p:cNvSpPr/>
            <p:nvPr/>
          </p:nvSpPr>
          <p:spPr>
            <a:xfrm>
              <a:off x="1865" y="2618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99345" name="直接连接符 204851"/>
            <p:cNvSpPr/>
            <p:nvPr/>
          </p:nvSpPr>
          <p:spPr>
            <a:xfrm>
              <a:off x="2057" y="2282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99346" name="对象 204852"/>
            <p:cNvGraphicFramePr/>
            <p:nvPr/>
          </p:nvGraphicFramePr>
          <p:xfrm>
            <a:off x="385" y="2523"/>
            <a:ext cx="35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55600" imgH="203200" progId="Equation.3">
                    <p:embed/>
                  </p:oleObj>
                </mc:Choice>
                <mc:Fallback>
                  <p:oleObj r:id="rId14" imgW="355600" imgH="203200" progId="Equation.3">
                    <p:embed/>
                    <p:pic>
                      <p:nvPicPr>
                        <p:cNvPr id="0" name="图片 353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85" y="2523"/>
                          <a:ext cx="352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47" name="对象 204853"/>
            <p:cNvGraphicFramePr/>
            <p:nvPr/>
          </p:nvGraphicFramePr>
          <p:xfrm>
            <a:off x="1610" y="2532"/>
            <a:ext cx="20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203200" imgH="165100" progId="Equation.3">
                    <p:embed/>
                  </p:oleObj>
                </mc:Choice>
                <mc:Fallback>
                  <p:oleObj r:id="rId24" imgW="203200" imgH="165100" progId="Equation.3">
                    <p:embed/>
                    <p:pic>
                      <p:nvPicPr>
                        <p:cNvPr id="0" name="图片 3527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610" y="2532"/>
                          <a:ext cx="200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8" name="矩形 204854"/>
            <p:cNvSpPr/>
            <p:nvPr/>
          </p:nvSpPr>
          <p:spPr>
            <a:xfrm>
              <a:off x="2238" y="2169"/>
              <a:ext cx="288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9349" name="对象 204855"/>
            <p:cNvGraphicFramePr/>
            <p:nvPr/>
          </p:nvGraphicFramePr>
          <p:xfrm>
            <a:off x="2308" y="2189"/>
            <a:ext cx="125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27000" imgH="164465" progId="Equation.3">
                    <p:embed/>
                  </p:oleObj>
                </mc:Choice>
                <mc:Fallback>
                  <p:oleObj r:id="rId26" imgW="127000" imgH="164465" progId="Equation.3">
                    <p:embed/>
                    <p:pic>
                      <p:nvPicPr>
                        <p:cNvPr id="0" name="图片 3529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2308" y="2189"/>
                          <a:ext cx="125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0" name="椭圆 204856"/>
            <p:cNvSpPr/>
            <p:nvPr/>
          </p:nvSpPr>
          <p:spPr>
            <a:xfrm>
              <a:off x="1145" y="3048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9351" name="直接连接符 204857"/>
            <p:cNvSpPr/>
            <p:nvPr/>
          </p:nvSpPr>
          <p:spPr>
            <a:xfrm>
              <a:off x="857" y="314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9352" name="直接连接符 204858"/>
            <p:cNvSpPr/>
            <p:nvPr/>
          </p:nvSpPr>
          <p:spPr>
            <a:xfrm flipH="1" flipV="1">
              <a:off x="1241" y="3240"/>
              <a:ext cx="9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9353" name="直接连接符 204859"/>
            <p:cNvSpPr/>
            <p:nvPr/>
          </p:nvSpPr>
          <p:spPr>
            <a:xfrm>
              <a:off x="1337" y="3144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9354" name="文本框 204860"/>
            <p:cNvSpPr txBox="1"/>
            <p:nvPr/>
          </p:nvSpPr>
          <p:spPr>
            <a:xfrm>
              <a:off x="1145" y="3048"/>
              <a:ext cx="192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</a:rPr>
                <a:t>∑</a:t>
              </a:r>
            </a:p>
          </p:txBody>
        </p:sp>
        <p:sp>
          <p:nvSpPr>
            <p:cNvPr id="99355" name="矩形 204861"/>
            <p:cNvSpPr/>
            <p:nvPr/>
          </p:nvSpPr>
          <p:spPr>
            <a:xfrm>
              <a:off x="1577" y="3048"/>
              <a:ext cx="288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9356" name="直接连接符 204862"/>
            <p:cNvSpPr/>
            <p:nvPr/>
          </p:nvSpPr>
          <p:spPr>
            <a:xfrm>
              <a:off x="1865" y="314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9357" name="文本框 204863"/>
            <p:cNvSpPr txBox="1"/>
            <p:nvPr/>
          </p:nvSpPr>
          <p:spPr>
            <a:xfrm>
              <a:off x="1577" y="3048"/>
              <a:ext cx="288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 i="1" dirty="0">
                  <a:latin typeface="Times New Roman" panose="02020603050405020304" pitchFamily="18" charset="0"/>
                </a:rPr>
                <a:t>S</a:t>
              </a:r>
              <a:r>
                <a:rPr lang="en-US" altLang="zh-CN" sz="1600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1600" baseline="30000" dirty="0">
                  <a:latin typeface="Times New Roman" panose="02020603050405020304" pitchFamily="18" charset="0"/>
                </a:rPr>
                <a:t>-1</a:t>
              </a:r>
              <a:endParaRPr lang="en-US" altLang="zh-CN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99358" name="矩形 204864"/>
            <p:cNvSpPr/>
            <p:nvPr/>
          </p:nvSpPr>
          <p:spPr>
            <a:xfrm>
              <a:off x="1577" y="3374"/>
              <a:ext cx="288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9359" name="直接连接符 204865"/>
            <p:cNvSpPr/>
            <p:nvPr/>
          </p:nvSpPr>
          <p:spPr>
            <a:xfrm>
              <a:off x="1337" y="3470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60" name="直接连接符 204866"/>
            <p:cNvSpPr/>
            <p:nvPr/>
          </p:nvSpPr>
          <p:spPr>
            <a:xfrm>
              <a:off x="1865" y="3480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99361" name="直接连接符 204867"/>
            <p:cNvSpPr/>
            <p:nvPr/>
          </p:nvSpPr>
          <p:spPr>
            <a:xfrm>
              <a:off x="2057" y="314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99362" name="对象 204868"/>
            <p:cNvGraphicFramePr/>
            <p:nvPr/>
          </p:nvGraphicFramePr>
          <p:xfrm>
            <a:off x="3243" y="2568"/>
            <a:ext cx="35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355600" imgH="203200" progId="Equation.3">
                    <p:embed/>
                  </p:oleObj>
                </mc:Choice>
                <mc:Fallback>
                  <p:oleObj r:id="rId14" imgW="355600" imgH="203200" progId="Equation.3">
                    <p:embed/>
                    <p:pic>
                      <p:nvPicPr>
                        <p:cNvPr id="0" name="图片 353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243" y="2568"/>
                          <a:ext cx="352" cy="2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63" name="对象 204869"/>
            <p:cNvGraphicFramePr/>
            <p:nvPr/>
          </p:nvGraphicFramePr>
          <p:xfrm>
            <a:off x="1598" y="3394"/>
            <a:ext cx="225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228600" imgH="165100" progId="Equation.3">
                    <p:embed/>
                  </p:oleObj>
                </mc:Choice>
                <mc:Fallback>
                  <p:oleObj r:id="rId28" imgW="228600" imgH="165100" progId="Equation.3">
                    <p:embed/>
                    <p:pic>
                      <p:nvPicPr>
                        <p:cNvPr id="0" name="图片 3531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598" y="3394"/>
                          <a:ext cx="225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64" name="矩形 204870"/>
            <p:cNvSpPr/>
            <p:nvPr/>
          </p:nvSpPr>
          <p:spPr>
            <a:xfrm>
              <a:off x="2238" y="3031"/>
              <a:ext cx="288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9365" name="对象 204871"/>
            <p:cNvGraphicFramePr/>
            <p:nvPr/>
          </p:nvGraphicFramePr>
          <p:xfrm>
            <a:off x="2271" y="3051"/>
            <a:ext cx="200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203200" imgH="165100" progId="Equation.3">
                    <p:embed/>
                  </p:oleObj>
                </mc:Choice>
                <mc:Fallback>
                  <p:oleObj r:id="rId30" imgW="203200" imgH="165100" progId="Equation.3">
                    <p:embed/>
                    <p:pic>
                      <p:nvPicPr>
                        <p:cNvPr id="0" name="图片 3528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271" y="3051"/>
                          <a:ext cx="200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66" name="椭圆 204872"/>
            <p:cNvSpPr/>
            <p:nvPr/>
          </p:nvSpPr>
          <p:spPr>
            <a:xfrm>
              <a:off x="2824" y="2603"/>
              <a:ext cx="192" cy="192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99367" name="文本框 204873"/>
            <p:cNvSpPr txBox="1"/>
            <p:nvPr/>
          </p:nvSpPr>
          <p:spPr>
            <a:xfrm>
              <a:off x="2824" y="2603"/>
              <a:ext cx="192" cy="1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</a:rPr>
                <a:t>∑</a:t>
              </a:r>
            </a:p>
          </p:txBody>
        </p:sp>
        <p:sp>
          <p:nvSpPr>
            <p:cNvPr id="99368" name="直接连接符 204874"/>
            <p:cNvSpPr/>
            <p:nvPr/>
          </p:nvSpPr>
          <p:spPr>
            <a:xfrm>
              <a:off x="3016" y="2704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9369" name="任意多边形 204875"/>
            <p:cNvSpPr/>
            <p:nvPr/>
          </p:nvSpPr>
          <p:spPr>
            <a:xfrm>
              <a:off x="2517" y="2251"/>
              <a:ext cx="408" cy="3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2" y="0"/>
                </a:cxn>
                <a:cxn ang="0">
                  <a:pos x="408" y="363"/>
                </a:cxn>
              </a:cxnLst>
              <a:rect l="0" t="0" r="0" b="0"/>
              <a:pathLst>
                <a:path w="408" h="363">
                  <a:moveTo>
                    <a:pt x="0" y="0"/>
                  </a:moveTo>
                  <a:lnTo>
                    <a:pt x="182" y="0"/>
                  </a:lnTo>
                  <a:lnTo>
                    <a:pt x="408" y="363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0" name="任意多边形 204876"/>
            <p:cNvSpPr/>
            <p:nvPr/>
          </p:nvSpPr>
          <p:spPr>
            <a:xfrm>
              <a:off x="2517" y="2795"/>
              <a:ext cx="363" cy="318"/>
            </a:xfrm>
            <a:custGeom>
              <a:avLst/>
              <a:gdLst/>
              <a:ahLst/>
              <a:cxnLst>
                <a:cxn ang="0">
                  <a:pos x="0" y="318"/>
                </a:cxn>
                <a:cxn ang="0">
                  <a:pos x="227" y="318"/>
                </a:cxn>
                <a:cxn ang="0">
                  <a:pos x="363" y="0"/>
                </a:cxn>
              </a:cxnLst>
              <a:rect l="0" t="0" r="0" b="0"/>
              <a:pathLst>
                <a:path w="363" h="318">
                  <a:moveTo>
                    <a:pt x="0" y="318"/>
                  </a:moveTo>
                  <a:lnTo>
                    <a:pt x="227" y="318"/>
                  </a:lnTo>
                  <a:lnTo>
                    <a:pt x="363" y="0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371" name="直接连接符 204877"/>
            <p:cNvSpPr/>
            <p:nvPr/>
          </p:nvSpPr>
          <p:spPr>
            <a:xfrm>
              <a:off x="839" y="2278"/>
              <a:ext cx="0" cy="8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9372" name="直接连接符 204878"/>
            <p:cNvSpPr/>
            <p:nvPr/>
          </p:nvSpPr>
          <p:spPr>
            <a:xfrm>
              <a:off x="612" y="2704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3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/>
      <p:bldP spid="203787" grpId="0"/>
      <p:bldP spid="2048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309682" y="390535"/>
            <a:ext cx="8437245" cy="869950"/>
            <a:chOff x="539552" y="2708920"/>
            <a:chExt cx="8437245" cy="869950"/>
          </a:xfrm>
        </p:grpSpPr>
        <p:sp>
          <p:nvSpPr>
            <p:cNvPr id="117796" name="矩形 117795"/>
            <p:cNvSpPr/>
            <p:nvPr/>
          </p:nvSpPr>
          <p:spPr>
            <a:xfrm>
              <a:off x="539552" y="2875925"/>
              <a:ext cx="8437245" cy="5143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32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例</a:t>
              </a:r>
              <a:r>
                <a:rPr lang="en-US" altLang="zh-CN" sz="32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1:</a:t>
              </a:r>
              <a:r>
                <a:rPr lang="zh-CN" altLang="en-US" sz="32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已知                   ，</a:t>
              </a:r>
              <a:r>
                <a:rPr lang="en-US" altLang="zh-CN" sz="32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Re[s]&gt;0,</a:t>
              </a:r>
              <a:r>
                <a:rPr lang="zh-CN" altLang="en-US" sz="32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求其逆变换。</a:t>
              </a:r>
              <a:endParaRPr lang="en-US" altLang="zh-CN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17797" name="对象 117796"/>
            <p:cNvGraphicFramePr/>
            <p:nvPr/>
          </p:nvGraphicFramePr>
          <p:xfrm>
            <a:off x="2281839" y="2708920"/>
            <a:ext cx="2185987" cy="869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2555200" imgH="10058400" progId="Equation.DSMT4">
                    <p:embed/>
                  </p:oleObj>
                </mc:Choice>
                <mc:Fallback>
                  <p:oleObj name="Equation" r:id="rId2" imgW="22555200" imgH="10058400" progId="Equation.DSMT4">
                    <p:embed/>
                    <p:pic>
                      <p:nvPicPr>
                        <p:cNvPr id="0" name="图片 1852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281839" y="2708920"/>
                          <a:ext cx="2185987" cy="8699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7798" name="对象 117797"/>
          <p:cNvGraphicFramePr/>
          <p:nvPr/>
        </p:nvGraphicFramePr>
        <p:xfrm>
          <a:off x="5350242" y="1257979"/>
          <a:ext cx="22558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993600" imgH="9448800" progId="Equation.DSMT4">
                  <p:embed/>
                </p:oleObj>
              </mc:Choice>
              <mc:Fallback>
                <p:oleObj name="Equation" r:id="rId4" imgW="24993600" imgH="9448800" progId="Equation.DSMT4">
                  <p:embed/>
                  <p:pic>
                    <p:nvPicPr>
                      <p:cNvPr id="0" name="图片 185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50242" y="1257979"/>
                        <a:ext cx="2255837" cy="84137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9" name="对象 117798"/>
          <p:cNvGraphicFramePr/>
          <p:nvPr/>
        </p:nvGraphicFramePr>
        <p:xfrm>
          <a:off x="1245786" y="1935842"/>
          <a:ext cx="4896544" cy="913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634400" imgH="11277600" progId="Equation.DSMT4">
                  <p:embed/>
                </p:oleObj>
              </mc:Choice>
              <mc:Fallback>
                <p:oleObj name="Equation" r:id="rId6" imgW="46634400" imgH="11277600" progId="Equation.DSMT4">
                  <p:embed/>
                  <p:pic>
                    <p:nvPicPr>
                      <p:cNvPr id="0" name="图片 1853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5786" y="1935842"/>
                        <a:ext cx="4896544" cy="91325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309682" y="1421492"/>
            <a:ext cx="7920880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解：真分式有两个单根，则</a:t>
            </a:r>
            <a:endParaRPr lang="en-US" altLang="zh-CN" sz="32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210110" y="2838807"/>
          <a:ext cx="6533915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922400" imgH="11277600" progId="Equation.DSMT4">
                  <p:embed/>
                </p:oleObj>
              </mc:Choice>
              <mc:Fallback>
                <p:oleObj name="Equation" r:id="rId8" imgW="64922400" imgH="11277600" progId="Equation.DSMT4">
                  <p:embed/>
                  <p:pic>
                    <p:nvPicPr>
                      <p:cNvPr id="0" name="对象 117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0110" y="2838807"/>
                        <a:ext cx="6533915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29762" y="3558887"/>
          <a:ext cx="242093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822400" imgH="9448800" progId="Equation.DSMT4">
                  <p:embed/>
                </p:oleObj>
              </mc:Choice>
              <mc:Fallback>
                <p:oleObj name="Equation" r:id="rId10" imgW="26822400" imgH="9448800" progId="Equation.DSMT4">
                  <p:embed/>
                  <p:pic>
                    <p:nvPicPr>
                      <p:cNvPr id="0" name="对象 117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9762" y="3558887"/>
                        <a:ext cx="2420938" cy="84137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40460" y="4808855"/>
          <a:ext cx="3501999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08100" imgH="228600" progId="Equation.KSEE3">
                  <p:embed/>
                </p:oleObj>
              </mc:Choice>
              <mc:Fallback>
                <p:oleObj r:id="rId12" imgW="1308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40460" y="4808855"/>
                        <a:ext cx="3501999" cy="6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/>
          <p:nvPr/>
        </p:nvGraphicFramePr>
        <p:xfrm>
          <a:off x="5508104" y="1272108"/>
          <a:ext cx="31623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52000" imgH="9448800" progId="Equation.DSMT4">
                  <p:embed/>
                </p:oleObj>
              </mc:Choice>
              <mc:Fallback>
                <p:oleObj name="Equation" r:id="rId2" imgW="35052000" imgH="9448800" progId="Equation.DSMT4">
                  <p:embed/>
                  <p:pic>
                    <p:nvPicPr>
                      <p:cNvPr id="0" name="图片 19510"/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272108"/>
                        <a:ext cx="3162300" cy="841375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00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1187624" y="2276873"/>
          <a:ext cx="6408712" cy="936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740800" imgH="11277600" progId="Equation.DSMT4">
                  <p:embed/>
                </p:oleObj>
              </mc:Choice>
              <mc:Fallback>
                <p:oleObj name="Equation" r:id="rId4" imgW="59740800" imgH="11277600" progId="Equation.DSMT4">
                  <p:embed/>
                  <p:pic>
                    <p:nvPicPr>
                      <p:cNvPr id="0" name="图片 19511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276873"/>
                        <a:ext cx="6408712" cy="9361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32847" y="238443"/>
            <a:ext cx="7920880" cy="869950"/>
            <a:chOff x="539552" y="2709069"/>
            <a:chExt cx="7920880" cy="869950"/>
          </a:xfrm>
        </p:grpSpPr>
        <p:sp>
          <p:nvSpPr>
            <p:cNvPr id="7" name="矩形 6"/>
            <p:cNvSpPr/>
            <p:nvPr/>
          </p:nvSpPr>
          <p:spPr>
            <a:xfrm>
              <a:off x="539552" y="2875781"/>
              <a:ext cx="7920880" cy="51435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32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例</a:t>
              </a:r>
              <a:r>
                <a:rPr lang="en-US" altLang="zh-CN" sz="32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2: </a:t>
              </a:r>
              <a:r>
                <a:rPr lang="zh-CN" altLang="en-US" sz="32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已知                            ，</a:t>
              </a:r>
              <a:r>
                <a:rPr lang="en-US" altLang="zh-CN" sz="32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Re[s]&gt;0,</a:t>
              </a:r>
              <a:r>
                <a:rPr lang="zh-CN" altLang="en-US" sz="3200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求其逆变换。</a:t>
              </a:r>
              <a:endParaRPr lang="en-US" altLang="zh-CN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8" name="对象 7"/>
            <p:cNvGraphicFramePr/>
            <p:nvPr/>
          </p:nvGraphicFramePr>
          <p:xfrm>
            <a:off x="2373933" y="2709069"/>
            <a:ext cx="3278187" cy="869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832800" imgH="10058400" progId="Equation.DSMT4">
                    <p:embed/>
                  </p:oleObj>
                </mc:Choice>
                <mc:Fallback>
                  <p:oleObj name="Equation" r:id="rId6" imgW="33832800" imgH="10058400" progId="Equation.DSMT4">
                    <p:embed/>
                    <p:pic>
                      <p:nvPicPr>
                        <p:cNvPr id="0" name="图片 1951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373933" y="2709069"/>
                          <a:ext cx="3278187" cy="8699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539552" y="1435621"/>
            <a:ext cx="7920880" cy="5143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解：真分式有三个单根，则</a:t>
            </a:r>
            <a:endParaRPr lang="en-US" altLang="zh-CN" sz="32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115616" y="3140968"/>
          <a:ext cx="7840836" cy="965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494400" imgH="11277600" progId="Equation.DSMT4">
                  <p:embed/>
                </p:oleObj>
              </mc:Choice>
              <mc:Fallback>
                <p:oleObj name="Equation" r:id="rId8" imgW="69494400" imgH="11277600" progId="Equation.DSMT4">
                  <p:embed/>
                  <p:pic>
                    <p:nvPicPr>
                      <p:cNvPr id="0" name="对象 172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140968"/>
                        <a:ext cx="7840836" cy="965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163588" y="4005064"/>
          <a:ext cx="6672808" cy="986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0713600" imgH="11277600" progId="Equation.DSMT4">
                  <p:embed/>
                </p:oleObj>
              </mc:Choice>
              <mc:Fallback>
                <p:oleObj name="Equation" r:id="rId10" imgW="70713600" imgH="11277600" progId="Equation.DSMT4">
                  <p:embed/>
                  <p:pic>
                    <p:nvPicPr>
                      <p:cNvPr id="0" name="对象 172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588" y="4005064"/>
                        <a:ext cx="6672808" cy="986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115616" y="4869160"/>
          <a:ext cx="497223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500800" imgH="10058400" progId="Equation.DSMT4">
                  <p:embed/>
                </p:oleObj>
              </mc:Choice>
              <mc:Fallback>
                <p:oleObj name="Equation" r:id="rId12" imgW="44500800" imgH="10058400" progId="Equation.DSMT4">
                  <p:embed/>
                  <p:pic>
                    <p:nvPicPr>
                      <p:cNvPr id="0" name="对象 17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869160"/>
                        <a:ext cx="4972238" cy="864096"/>
                      </a:xfrm>
                      <a:prstGeom prst="rect">
                        <a:avLst/>
                      </a:prstGeom>
                      <a:solidFill>
                        <a:srgbClr val="FFFF99">
                          <a:alpha val="50195"/>
                        </a:srgb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51920" y="5726391"/>
          <a:ext cx="533590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184400" imgH="431800" progId="Equation.3">
                  <p:embed/>
                </p:oleObj>
              </mc:Choice>
              <mc:Fallback>
                <p:oleObj r:id="rId14" imgW="2184400" imgH="431800" progId="Equation.3">
                  <p:embed/>
                  <p:pic>
                    <p:nvPicPr>
                      <p:cNvPr id="0" name="对象 17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920" y="5726391"/>
                        <a:ext cx="5335905" cy="1047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2.87496062992132,&quot;left&quot;:29.565905511811025,&quot;top&quot;:327.5097637795276,&quot;width&quot;:692.4029921259842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2.87496062992132,&quot;left&quot;:29.565905511811025,&quot;top&quot;:327.5097637795276,&quot;width&quot;:692.4029921259842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2.87496062992132,&quot;left&quot;:29.565905511811025,&quot;top&quot;:327.5097637795276,&quot;width&quot;:692.4029921259842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2.87496062992132,&quot;left&quot;:29.565905511811025,&quot;top&quot;:327.5097637795276,&quot;width&quot;:692.4029921259842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2.87496062992132,&quot;left&quot;:29.565905511811025,&quot;top&quot;:327.5097637795276,&quot;width&quot;:692.4029921259842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2.87496062992132,&quot;left&quot;:29.565905511811025,&quot;top&quot;:327.5097637795276,&quot;width&quot;:692.4029921259842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2.87496062992132,&quot;left&quot;:29.565905511811025,&quot;top&quot;:327.5097637795276,&quot;width&quot;:692.402992125984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2.87496062992132,&quot;left&quot;:29.565905511811025,&quot;top&quot;:327.5097637795276,&quot;width&quot;:692.4029921259842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,&quot;left&quot;:32.05,&quot;top&quot;:22.95,&quot;width&quot;:555.4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,&quot;left&quot;:32.05,&quot;top&quot;:22.95,&quot;width&quot;:555.4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,&quot;left&quot;:32.05,&quot;top&quot;:22.95,&quot;width&quot;:555.4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,&quot;left&quot;:32.05,&quot;top&quot;:22.95,&quot;width&quot;:555.4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,&quot;left&quot;:32.05,&quot;top&quot;:22.95,&quot;width&quot;:555.4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,&quot;left&quot;:32.05,&quot;top&quot;:22.95,&quot;width&quot;:555.4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,&quot;left&quot;:32.05,&quot;top&quot;:22.95,&quot;width&quot;:555.4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,&quot;left&quot;:32.05,&quot;top&quot;:22.95,&quot;width&quot;:555.4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,&quot;left&quot;:32.05,&quot;top&quot;:22.95,&quot;width&quot;:555.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,&quot;left&quot;:32.05,&quot;top&quot;:22.95,&quot;width&quot;:555.4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,&quot;left&quot;:32.05,&quot;top&quot;:22.95,&quot;width&quot;:555.4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,&quot;left&quot;:32.05,&quot;top&quot;:22.95,&quot;width&quot;:555.4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90,&quot;width&quot;:5130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090,&quot;width&quot;:8010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3262</Words>
  <Application>Microsoft Office PowerPoint</Application>
  <PresentationFormat>全屏显示(4:3)</PresentationFormat>
  <Paragraphs>363</Paragraphs>
  <Slides>75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75</vt:i4>
      </vt:variant>
    </vt:vector>
  </HeadingPairs>
  <TitlesOfParts>
    <vt:vector size="93" baseType="lpstr">
      <vt:lpstr>Arial Unicode MS</vt:lpstr>
      <vt:lpstr>黑体</vt:lpstr>
      <vt:lpstr>华文行楷</vt:lpstr>
      <vt:lpstr>楷体_GB2312</vt:lpstr>
      <vt:lpstr>微软雅黑</vt:lpstr>
      <vt:lpstr>Arial</vt:lpstr>
      <vt:lpstr>Calibri</vt:lpstr>
      <vt:lpstr>Symbol</vt:lpstr>
      <vt:lpstr>Times New Roman</vt:lpstr>
      <vt:lpstr>Wingdings</vt:lpstr>
      <vt:lpstr>WPS</vt:lpstr>
      <vt:lpstr>1_Office 主题</vt:lpstr>
      <vt:lpstr>Equation.3</vt:lpstr>
      <vt:lpstr>Equation.DSMT4</vt:lpstr>
      <vt:lpstr>Equation</vt:lpstr>
      <vt:lpstr>WPS 公式 3.0</vt:lpstr>
      <vt:lpstr>Bitmap Image</vt:lpstr>
      <vt:lpstr>Visio.Drawing.5</vt:lpstr>
      <vt:lpstr>PowerPoint 演示文稿</vt:lpstr>
      <vt:lpstr>The Inverse Laplace Transform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练习---配对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Administrator</cp:lastModifiedBy>
  <cp:revision>164</cp:revision>
  <dcterms:created xsi:type="dcterms:W3CDTF">2019-06-19T02:08:00Z</dcterms:created>
  <dcterms:modified xsi:type="dcterms:W3CDTF">2025-05-29T10:13:53Z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5DBBF385B1C64AE2BC96F6AD88B9F79B_11</vt:lpwstr>
  </property>
</Properties>
</file>