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1d2359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1d2359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1d9165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1d9165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430e6bdd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430e6bdd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3814197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3814197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3814197d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3814197d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6ee7dff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6ee7dff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37878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 Performance</a:t>
            </a:r>
            <a:endParaRPr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729600" y="2921750"/>
            <a:ext cx="3787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data-driven approach to adjusting our ticket prices to reflect the value we bring to customers</a:t>
            </a:r>
            <a:endParaRPr/>
          </a:p>
        </p:txBody>
      </p:sp>
      <p:pic>
        <p:nvPicPr>
          <p:cNvPr descr="man skiing on land"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2040" r="-2039" t="0"/>
          <a:stretch/>
        </p:blipFill>
        <p:spPr>
          <a:xfrm>
            <a:off x="5272250" y="481050"/>
            <a:ext cx="2927750" cy="46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sz="3000"/>
          </a:p>
        </p:txBody>
      </p:sp>
      <p:sp>
        <p:nvSpPr>
          <p:cNvPr id="143" name="Google Shape;143;p18"/>
          <p:cNvSpPr txBox="1"/>
          <p:nvPr>
            <p:ph idx="2" type="body"/>
          </p:nvPr>
        </p:nvSpPr>
        <p:spPr>
          <a:xfrm>
            <a:off x="4995475" y="1352625"/>
            <a:ext cx="38262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Currently we base our price model off of simplified market averages.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We are </a:t>
            </a:r>
            <a:r>
              <a:rPr b="1" i="1" lang="en" sz="1600">
                <a:solidFill>
                  <a:schemeClr val="dk1"/>
                </a:solidFill>
              </a:rPr>
              <a:t>not</a:t>
            </a:r>
            <a:r>
              <a:rPr b="1" lang="en" sz="1600">
                <a:solidFill>
                  <a:schemeClr val="dk1"/>
                </a:solidFill>
              </a:rPr>
              <a:t> an average resort.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How can Big Mountain Resorts generate more profits by restructuring our price model to be based off of operational costs, facilities, and other competitive features?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Prices</a:t>
            </a:r>
            <a:endParaRPr b="0" sz="3000"/>
          </a:p>
        </p:txBody>
      </p:sp>
      <p:sp>
        <p:nvSpPr>
          <p:cNvPr id="150" name="Google Shape;150;p19"/>
          <p:cNvSpPr txBox="1"/>
          <p:nvPr>
            <p:ph idx="1" type="subTitle"/>
          </p:nvPr>
        </p:nvSpPr>
        <p:spPr>
          <a:xfrm>
            <a:off x="730000" y="24858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Market data is brought down by a substantial number of $45 and $55 ticket prices.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/>
              <a:t>There are better ways to predict value!</a:t>
            </a:r>
            <a:endParaRPr sz="1300"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212" y="1169325"/>
            <a:ext cx="4318425" cy="248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Prices, Commensurate To Our Services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7" name="Google Shape;157;p20"/>
          <p:cNvSpPr txBox="1"/>
          <p:nvPr>
            <p:ph idx="2" type="body"/>
          </p:nvPr>
        </p:nvSpPr>
        <p:spPr>
          <a:xfrm>
            <a:off x="5166825" y="84937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We can increase our ticket prices by $8.61, to $89.61 by...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Adding a run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Increasing vertical drop by 150 feet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Installing an additional chairlift (which we already prepared to do)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By making three changes, we’ll gain an additional $15,065,471 over our operating season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This alone covers the operational costs of a new chairlift (~$1.54 million)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730000" y="2571750"/>
            <a:ext cx="3068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Customers will pay a premium for better features. Using random forest </a:t>
            </a:r>
            <a:r>
              <a:rPr lang="en" sz="1300"/>
              <a:t>regression</a:t>
            </a:r>
            <a:r>
              <a:rPr lang="en" sz="1300"/>
              <a:t> analysis, we’ve identified these four: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Number of fast quads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Number of runs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Area covered by snow making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Vertical drop</a:t>
            </a:r>
            <a:endParaRPr sz="1300"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650" y="749026"/>
            <a:ext cx="4306951" cy="332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730000" y="1318650"/>
            <a:ext cx="33009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Run</a:t>
            </a:r>
            <a:endParaRPr sz="3000"/>
          </a:p>
        </p:txBody>
      </p:sp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730000" y="23962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We’re already ahead of the market in total number of runs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/>
              <a:t>Number of runs accounts for nearly a quarter of ticket price variance. So adding just a single run increases our value substantially.</a:t>
            </a:r>
            <a:endParaRPr sz="1300"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050" y="1036763"/>
            <a:ext cx="4425351" cy="23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730000" y="1318650"/>
            <a:ext cx="33009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 Drop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730000" y="25072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We’re clearly doing well with vertical drop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/>
              <a:t>A few resorts are ahead of us, so it wouldn’t take much to nudge our vertical drop to a more competitive level and increase our price accordingly</a:t>
            </a:r>
            <a:endParaRPr sz="1300"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650" y="1477987"/>
            <a:ext cx="4047926" cy="21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730000" y="1318650"/>
            <a:ext cx="33009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Chair Lifts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4" name="Google Shape;184;p24"/>
          <p:cNvSpPr txBox="1"/>
          <p:nvPr>
            <p:ph idx="1" type="subTitle"/>
          </p:nvPr>
        </p:nvSpPr>
        <p:spPr>
          <a:xfrm>
            <a:off x="730000" y="25072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currently have plans to add an additional chair lift.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As with these other features, we already are ahead of most other resorts. But adding just one will push us from “great” to “superior.”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/>
              <a:t>Our proposed increase to ticket prices (+$8.61) more than covers our expected increase to operating costs (~$1.54 mil).</a:t>
            </a:r>
            <a:endParaRPr sz="1300"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875" y="1437688"/>
            <a:ext cx="4225525" cy="22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Our current price model underestimates how much customers value different resort features.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We can increase our prices to $89.61 (+$8.61) by making these small changes: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Adding a single run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Increasing our vertical drop by 150 feet</a:t>
            </a:r>
            <a:endParaRPr sz="1200"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Adding a new chairlift (which we already have plans to do)</a:t>
            </a:r>
            <a:endParaRPr sz="12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These changes to prices will yield an additional </a:t>
            </a:r>
            <a:r>
              <a:rPr lang="en"/>
              <a:t>$15,065,471 during our operating season.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This will more than pay for operating costs of our new chairlift (~$1.54 mil.) and ensure we’re making our prices commensurate with the features our customers value.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