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D33EEF-4FE4-4A9E-9201-FA8E5F8FFE82}">
  <a:tblStyle styleId="{23D33EEF-4FE4-4A9E-9201-FA8E5F8FFE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64e7d56f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64e7d56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64e7d56f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64e7d56f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4e7d56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64e7d56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64e7d56f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64e7d56f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64e7d56f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64e7d56f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64e7d56f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64e7d56f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4e7d56f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64e7d56f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64e7d56f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64e7d56f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4e7d56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4e7d56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64e7d56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64e7d56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4e7d56f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64e7d56f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4e7d56f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64e7d56f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4e7d56f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4e7d56f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4e7d56f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4e7d56f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64e7d56f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64e7d56f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4e7d56f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64e7d56f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69" y="726550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64" y="401575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400"/>
              <a:buNone/>
              <a:defRPr sz="54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eronika.biegowska@etu.sorbonne-universite.fr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80">
                <a:solidFill>
                  <a:srgbClr val="1C4587"/>
                </a:solidFill>
              </a:rPr>
              <a:t>Extraction d'Entités Nommées au format BIO avec spaCy dans différentes versions du texte</a:t>
            </a:r>
            <a:endParaRPr sz="3680">
              <a:solidFill>
                <a:srgbClr val="1C4587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28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Weronika BIEGOWSKA 21211975</a:t>
            </a:r>
            <a:endParaRPr sz="228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sp>
        <p:nvSpPr>
          <p:cNvPr id="68" name="Google Shape;68;p13"/>
          <p:cNvSpPr txBox="1"/>
          <p:nvPr/>
        </p:nvSpPr>
        <p:spPr>
          <a:xfrm>
            <a:off x="2478000" y="3205500"/>
            <a:ext cx="4188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u="sng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weronika.biegowska@etu.sorbonne-universite.fr</a:t>
            </a:r>
            <a:endParaRPr sz="1600">
              <a:solidFill>
                <a:srgbClr val="A4C2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394950" y="3557450"/>
            <a:ext cx="2354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04/04/2025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175" y="4313200"/>
            <a:ext cx="1451660" cy="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0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intersections entre les sorties de REN et les sorties de POS tagging.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0" name="Google Shape;140;p22" title="venn_Kraken-base_DAUD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0" y="1229025"/>
            <a:ext cx="3762075" cy="37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venn_TesseractFra-PNG_DAUD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225" y="1212400"/>
            <a:ext cx="3762075" cy="3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7" name="Google Shape;147;p23" title="venn_Kraken-base_MAUPASSA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venn_TesseractFra-PNG_MAUPASSA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4" title="venn_Kraken-base_D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 title="venn_TesseractFra-PNG_DAS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1" name="Google Shape;161;p25" title="venn_Kraken-base_NOAIL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venn_TesseractFra-PNG_NOAILL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8" name="Google Shape;168;p26" title="venn_Kraken-base_FLAUBE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 title="venn_TesseractFra-PNG_FLAUBE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Cette étude a exploré l’extraction d’entités nommées au format BIO avec spaCy sur différentes versions d’un texte, y compris des versions OCR.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résultats ont montré que la qualité du texte influence fortement la précision du REN, les erreurs OCR perturbant la détection des entités.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L’analyse via POS tagging a mis en évidence certaines confusions entre entités nommées et noms propres.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l’utilisation de modèles entraînés sur des textes OCR bruyés, ainsi que des post-traitements linguistiques ou automatiques, pourrait réduire ces erreurs.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Une comparaison avec des modèles transformers comme BERT pourrait également offrir des résultats plus précis.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 travail souligne les défis du REN sur des textes de qualité variable et ouvre des perspectives pour des approches plus robustes.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31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Récapitulation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02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73763"/>
                </a:solidFill>
              </a:rPr>
              <a:t>L</a:t>
            </a:r>
            <a:r>
              <a:rPr lang="fr" sz="1600">
                <a:solidFill>
                  <a:srgbClr val="073763"/>
                </a:solidFill>
              </a:rPr>
              <a:t>'objectif: Cette étude a examiné l'extraction d'entités nommées (REN) avec spaCy sur des textes originaux et des versions issues de la reconnaissance optique de caractères (OCR).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Principaux résultats: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La qualité du texte est un facteur déterminant de la précision de la REN.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Les erreurs introduites par l'OCR ont un impact négatif sur l'identification des entités nommées.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Tesseract a démontré une meilleure performance globale comparé à Kraken.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73763"/>
                </a:solidFill>
              </a:rPr>
              <a:t>L'analyse morphosyntaxique (POS tagging) a révélé des chevauchements et des distinctions entre les entités nommées et les noms propres.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73763"/>
                </a:solidFill>
              </a:rPr>
              <a:t>Des stratégies d'amélioration, telles que l'entraînement sur des données OCR bruitées, peuvent améliorer la robustesse des modèles.</a:t>
            </a:r>
            <a:endParaRPr sz="1600">
              <a:solidFill>
                <a:srgbClr val="073763"/>
              </a:solidFill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</a:t>
            </a:r>
            <a:r>
              <a:rPr lang="fr" sz="2000"/>
              <a:t>a </a:t>
            </a:r>
            <a:r>
              <a:rPr b="1" lang="fr" sz="2000"/>
              <a:t>reconnaissance des entités nommées</a:t>
            </a:r>
            <a:r>
              <a:rPr lang="fr" sz="2000"/>
              <a:t> (REN) et son importance dans le traitement automatique du langage (TAL).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La </a:t>
            </a:r>
            <a:r>
              <a:rPr b="1" lang="fr" sz="2000"/>
              <a:t>reconnaissance optique de caractères </a:t>
            </a:r>
            <a:r>
              <a:rPr lang="fr" sz="2000"/>
              <a:t>(OCR):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Karken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Tesseract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Constitution des Corpus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44861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OCR utilisés : </a:t>
            </a:r>
            <a:r>
              <a:rPr b="1" lang="fr"/>
              <a:t>Tesseract</a:t>
            </a:r>
            <a:r>
              <a:rPr lang="fr"/>
              <a:t> (open-source, généraliste) et </a:t>
            </a:r>
            <a:r>
              <a:rPr b="1" lang="fr"/>
              <a:t>Kraken</a:t>
            </a:r>
            <a:r>
              <a:rPr lang="fr"/>
              <a:t> (spécialisé pour les documents historiques)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177087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{23D33EEF-4FE4-4A9E-9201-FA8E5F8FFE82}</a:tableStyleId>
              </a:tblPr>
              <a:tblGrid>
                <a:gridCol w="1363625"/>
                <a:gridCol w="1375000"/>
                <a:gridCol w="1363625"/>
                <a:gridCol w="1500000"/>
              </a:tblGrid>
              <a:tr h="2574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Tab.1: Corpus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Auteur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Nom du fichier de référence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Nom du fichier de OCR: Kraken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Nom du fichier de OCR: Tesseract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DASH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DAUDET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FLAUBERT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MAUPASSANT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NOAILLES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d'analyse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Utilisation de </a:t>
            </a:r>
            <a:r>
              <a:rPr b="1" lang="fr" sz="1900"/>
              <a:t>spaCy</a:t>
            </a:r>
            <a:r>
              <a:rPr lang="fr" sz="1900"/>
              <a:t> pour la reconnaissance d'entités.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00"/>
              <a:buChar char="●"/>
            </a:pPr>
            <a:r>
              <a:rPr lang="fr" sz="1900">
                <a:solidFill>
                  <a:srgbClr val="666666"/>
                </a:solidFill>
              </a:rPr>
              <a:t>Format </a:t>
            </a:r>
            <a:r>
              <a:rPr b="1" lang="fr" sz="1900">
                <a:solidFill>
                  <a:srgbClr val="666666"/>
                </a:solidFill>
              </a:rPr>
              <a:t>BIO</a:t>
            </a:r>
            <a:r>
              <a:rPr lang="fr" sz="1900">
                <a:solidFill>
                  <a:srgbClr val="666666"/>
                </a:solidFill>
              </a:rPr>
              <a:t> pour l'annotation des entités.</a:t>
            </a:r>
            <a:endParaRPr sz="1900">
              <a:solidFill>
                <a:srgbClr val="666666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Reconnaissance d'entités et </a:t>
            </a:r>
            <a:r>
              <a:rPr b="1" lang="fr" sz="1900"/>
              <a:t>POS tagging</a:t>
            </a:r>
            <a:r>
              <a:rPr lang="fr" sz="1900"/>
              <a:t> (étiquetage de la partie du discours).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" sz="1900"/>
              <a:t>Récupération des tokens avec le label "</a:t>
            </a:r>
            <a:r>
              <a:rPr b="1" lang="fr" sz="1900"/>
              <a:t>PROPN</a:t>
            </a:r>
            <a:r>
              <a:rPr lang="fr" sz="1900"/>
              <a:t>" (Proper Noun).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proportion d’entités pour chaque label sémantique selon les différentes versions des textes.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7" title="proportions_DAUD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" y="1860000"/>
            <a:ext cx="4450325" cy="26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proportions_MAUPASSA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860000"/>
            <a:ext cx="4450369" cy="2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8" title="proportions_D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95300" cy="2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proportions_NOAILL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100" y="152400"/>
            <a:ext cx="4491500" cy="2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 title="proportions_FLAUBE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50" y="2745175"/>
            <a:ext cx="3615208" cy="21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057650" y="2752300"/>
            <a:ext cx="4933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Résultats clés :</a:t>
            </a:r>
            <a:endParaRPr b="1" sz="18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Plus d'entités nommées ont été retrouvées dans les textes OCR que dans la version de référence.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label sémantique "MISC" est le plus fréquent dans tous les textes et toutes les versions.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506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Précision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19" title="Comparaison_Précision_OCRetAute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91" y="627350"/>
            <a:ext cx="5908222" cy="3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50650" y="4200775"/>
            <a:ext cx="793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La précision mesure la proportion d'entités identifiées par le modèle qui sont correctes.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Formule</a:t>
            </a:r>
            <a:r>
              <a:rPr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:Précision = Vrai Positifs / (Vrai Positifs + Faux Positifs)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et F-score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4" name="Google Shape;124;p20" title="Comparaison_Rappel_OCRetAute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7400"/>
            <a:ext cx="37909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Comparaison_F-score_OCRetAuteu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00" y="707400"/>
            <a:ext cx="37909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512875" y="3968750"/>
            <a:ext cx="7791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rappel</a:t>
            </a: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mesure la proportion des entités correctes qui ont été effectivement trouvées par le modèle.  Rappel = Vrai Positifs / (Vrai Positifs + Faux Négatifs)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score F1</a:t>
            </a: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est la moyenne harmonique entre la précision et le rappel. Il donne une mesure équilibrée des deux.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Proportions de VP, FP, VN, FN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3" name="Google Shape;133;p21" title="proportions_glob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20" y="707400"/>
            <a:ext cx="4708480" cy="4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