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5143500" cx="9144000"/>
  <p:notesSz cx="6858000" cy="9144000"/>
  <p:embeddedFontLst>
    <p:embeddedFont>
      <p:font typeface="PT Sans Narrow"/>
      <p:regular r:id="rId24"/>
      <p:bold r:id="rId25"/>
    </p:embeddedFont>
    <p:embeddedFont>
      <p:font typeface="Open Sans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E0CA1EB-1C4A-44F8-AEFC-BCD3948D93EE}">
  <a:tblStyle styleId="{7E0CA1EB-1C4A-44F8-AEFC-BCD3948D93EE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PTSansNarrow-regular.fntdata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OpenSans-regular.fntdata"/><Relationship Id="rId25" Type="http://schemas.openxmlformats.org/officeDocument/2006/relationships/font" Target="fonts/PTSansNarrow-bold.fntdata"/><Relationship Id="rId28" Type="http://schemas.openxmlformats.org/officeDocument/2006/relationships/font" Target="fonts/OpenSans-italic.fntdata"/><Relationship Id="rId27" Type="http://schemas.openxmlformats.org/officeDocument/2006/relationships/font" Target="fonts/OpenSans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OpenSans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464e7d56f9_0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464e7d56f9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464e7d56f9_0_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464e7d56f9_0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464e7d56f9_0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464e7d56f9_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464e7d56f9_0_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464e7d56f9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464e7d56f9_0_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464e7d56f9_0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464e7d56f9_0_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464e7d56f9_0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464e7d56f9_0_3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464e7d56f9_0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464e7d56f9_0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464e7d56f9_0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464e7d56f9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464e7d56f9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464e7d56f9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464e7d56f9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464e7d56f9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464e7d56f9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464e7d56f9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464e7d56f9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464e7d56f9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464e7d56f9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464e7d56f9_0_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464e7d56f9_0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464e7d56f9_0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464e7d56f9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464e7d56f9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464e7d56f9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rgbClr val="A4C2F4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rgbClr val="A4C2F4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69" y="726550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rgbClr val="07376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rgbClr val="07376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64" y="401575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rgbClr val="07376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rgbClr val="07376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5400"/>
              <a:buNone/>
              <a:defRPr sz="5400">
                <a:solidFill>
                  <a:srgbClr val="07376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3600"/>
              <a:buNone/>
              <a:defRPr>
                <a:solidFill>
                  <a:srgbClr val="07376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weronika.biegowska@etu.sorbonne-universite.fr" TargetMode="External"/><Relationship Id="rId4" Type="http://schemas.openxmlformats.org/officeDocument/2006/relationships/image" Target="../media/image1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Relationship Id="rId4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9.png"/><Relationship Id="rId4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0.png"/><Relationship Id="rId4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Relationship Id="rId4" Type="http://schemas.openxmlformats.org/officeDocument/2006/relationships/image" Target="../media/image11.png"/><Relationship Id="rId5" Type="http://schemas.openxmlformats.org/officeDocument/2006/relationships/image" Target="../media/image1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3680">
                <a:solidFill>
                  <a:srgbClr val="1C4587"/>
                </a:solidFill>
              </a:rPr>
              <a:t>Extraction d'Entités Nommées au format BIO avec spaCy dans différentes versions du texte</a:t>
            </a:r>
            <a:endParaRPr sz="3680">
              <a:solidFill>
                <a:srgbClr val="1C4587"/>
              </a:solidFill>
            </a:endParaRPr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fr" sz="2280">
                <a:solidFill>
                  <a:srgbClr val="07376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Weronika BIEGOWSKA 21211975</a:t>
            </a:r>
            <a:endParaRPr sz="2280">
              <a:solidFill>
                <a:srgbClr val="07376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2380"/>
          </a:p>
        </p:txBody>
      </p:sp>
      <p:sp>
        <p:nvSpPr>
          <p:cNvPr id="68" name="Google Shape;68;p13"/>
          <p:cNvSpPr txBox="1"/>
          <p:nvPr/>
        </p:nvSpPr>
        <p:spPr>
          <a:xfrm>
            <a:off x="2478000" y="3205500"/>
            <a:ext cx="4188000" cy="5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600" u="sng">
                <a:solidFill>
                  <a:srgbClr val="A4C2F4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weronika.biegowska@etu.sorbonne-universite.fr</a:t>
            </a:r>
            <a:endParaRPr sz="1600">
              <a:solidFill>
                <a:srgbClr val="A4C2F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69" name="Google Shape;69;p13"/>
          <p:cNvSpPr txBox="1"/>
          <p:nvPr/>
        </p:nvSpPr>
        <p:spPr>
          <a:xfrm>
            <a:off x="3394950" y="3557450"/>
            <a:ext cx="23541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>
                <a:solidFill>
                  <a:srgbClr val="07376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Date: 04/04/2025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70" name="Google Shape;70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46175" y="4313200"/>
            <a:ext cx="1451660" cy="58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/>
          <p:nvPr>
            <p:ph type="title"/>
          </p:nvPr>
        </p:nvSpPr>
        <p:spPr>
          <a:xfrm>
            <a:off x="311700" y="10705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intersections entre les sorties de REN et les sorties de POS tagging.</a:t>
            </a:r>
            <a:endParaRPr/>
          </a:p>
        </p:txBody>
      </p:sp>
      <p:sp>
        <p:nvSpPr>
          <p:cNvPr id="140" name="Google Shape;140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41" name="Google Shape;141;p22" title="venn_Kraken-base_DAUDET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1100" y="1229025"/>
            <a:ext cx="3762075" cy="3762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2" title="venn_TesseractFra-PNG_DAUDET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70225" y="1212400"/>
            <a:ext cx="3762075" cy="376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48" name="Google Shape;148;p23" title="venn_Kraken-base_MAUPASSANT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750" y="514350"/>
            <a:ext cx="4114800" cy="411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3" title="venn_TesseractFra-PNG_MAUPASSANT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06350" y="514350"/>
            <a:ext cx="4114800" cy="411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55" name="Google Shape;155;p24" title="venn_Kraken-base_DASH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514350"/>
            <a:ext cx="4114800" cy="411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4" title="venn_TesseractFra-PNG_DASH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1500" y="514350"/>
            <a:ext cx="4114800" cy="411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62" name="Google Shape;162;p25" title="venn_Kraken-base_NOAILLES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14350"/>
            <a:ext cx="4114800" cy="411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5" title="venn_TesseractFra-PNG_NOAILLES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514350"/>
            <a:ext cx="4114800" cy="411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69" name="Google Shape;169;p26" title="venn_Kraken-base_FLAUBERT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750" y="514350"/>
            <a:ext cx="4114800" cy="411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6" title="venn_TesseractFra-PNG_FLAUBERT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514350"/>
            <a:ext cx="4114800" cy="411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Conclusions</a:t>
            </a:r>
            <a:endParaRPr/>
          </a:p>
        </p:txBody>
      </p:sp>
      <p:sp>
        <p:nvSpPr>
          <p:cNvPr id="176" name="Google Shape;176;p2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Cette étude a exploré l’extraction d’entités nommées au format BIO avec spaCy sur différentes versions d’un texte, y compris des versions OCR.  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Les résultats ont montré que la qualité du texte influence fortement la précision du REN, les erreurs OCR perturbant la détection des entités.  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L’analyse via POS tagging a mis en évidence certaines confusions entre entités nommées et noms propres.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Perspectives</a:t>
            </a:r>
            <a:endParaRPr/>
          </a:p>
        </p:txBody>
      </p:sp>
      <p:sp>
        <p:nvSpPr>
          <p:cNvPr id="183" name="Google Shape;183;p2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fr">
                <a:solidFill>
                  <a:srgbClr val="666666"/>
                </a:solidFill>
              </a:rPr>
              <a:t>Entraîner un </a:t>
            </a:r>
            <a:r>
              <a:rPr b="1" lang="fr">
                <a:solidFill>
                  <a:srgbClr val="666666"/>
                </a:solidFill>
              </a:rPr>
              <a:t>modèle spécifique </a:t>
            </a:r>
            <a:r>
              <a:rPr lang="fr">
                <a:solidFill>
                  <a:srgbClr val="666666"/>
                </a:solidFill>
              </a:rPr>
              <a:t>sur des données bruitées: </a:t>
            </a:r>
            <a:endParaRPr>
              <a:solidFill>
                <a:srgbClr val="666666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fr">
                <a:solidFill>
                  <a:srgbClr val="666666"/>
                </a:solidFill>
              </a:rPr>
              <a:t>Ajouter une étape de </a:t>
            </a:r>
            <a:r>
              <a:rPr b="1" lang="fr">
                <a:solidFill>
                  <a:srgbClr val="666666"/>
                </a:solidFill>
              </a:rPr>
              <a:t>prétraitement</a:t>
            </a:r>
            <a:r>
              <a:rPr lang="fr">
                <a:solidFill>
                  <a:srgbClr val="666666"/>
                </a:solidFill>
              </a:rPr>
              <a:t> (correction OCR):  une sorte de "nettoyage" du texte qui réduit les fautes typographiques.</a:t>
            </a:r>
            <a:endParaRPr>
              <a:solidFill>
                <a:srgbClr val="666666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fr">
                <a:solidFill>
                  <a:srgbClr val="666666"/>
                </a:solidFill>
              </a:rPr>
              <a:t>Utiliser des </a:t>
            </a:r>
            <a:r>
              <a:rPr b="1" lang="fr">
                <a:solidFill>
                  <a:srgbClr val="666666"/>
                </a:solidFill>
              </a:rPr>
              <a:t>modèles plus puissants</a:t>
            </a:r>
            <a:r>
              <a:rPr lang="fr">
                <a:solidFill>
                  <a:srgbClr val="666666"/>
                </a:solidFill>
              </a:rPr>
              <a:t> (type BERT) : peuvent </a:t>
            </a:r>
            <a:r>
              <a:rPr lang="fr">
                <a:solidFill>
                  <a:srgbClr val="666666"/>
                </a:solidFill>
              </a:rPr>
              <a:t>être plus robustes et plus précis que les modèles classiques de spaCy.</a:t>
            </a:r>
            <a:r>
              <a:rPr lang="fr">
                <a:solidFill>
                  <a:srgbClr val="666666"/>
                </a:solidFill>
              </a:rPr>
              <a:t> </a:t>
            </a:r>
            <a:endParaRPr>
              <a:solidFill>
                <a:srgbClr val="666666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fr">
                <a:solidFill>
                  <a:srgbClr val="666666"/>
                </a:solidFill>
              </a:rPr>
              <a:t>Ce travail souligne les défis du REN sur des textes de qualité variable et ouvre des perspectives pour des approches plus robustes.   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184" name="Google Shape;184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9"/>
          <p:cNvSpPr txBox="1"/>
          <p:nvPr>
            <p:ph type="title"/>
          </p:nvPr>
        </p:nvSpPr>
        <p:spPr>
          <a:xfrm>
            <a:off x="311700" y="3131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Récapitulation</a:t>
            </a:r>
            <a:endParaRPr/>
          </a:p>
        </p:txBody>
      </p:sp>
      <p:sp>
        <p:nvSpPr>
          <p:cNvPr id="190" name="Google Shape;190;p29"/>
          <p:cNvSpPr txBox="1"/>
          <p:nvPr>
            <p:ph idx="1" type="body"/>
          </p:nvPr>
        </p:nvSpPr>
        <p:spPr>
          <a:xfrm>
            <a:off x="311700" y="10205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073763"/>
                </a:solidFill>
              </a:rPr>
              <a:t>L</a:t>
            </a:r>
            <a:r>
              <a:rPr lang="fr" sz="1600">
                <a:solidFill>
                  <a:srgbClr val="073763"/>
                </a:solidFill>
              </a:rPr>
              <a:t>'objectif: Cette étude a examiné l'extraction d'entités nommées (REN) avec spaCy sur des textes originaux et des versions issues de la reconnaissance optique de caractères (OCR).</a:t>
            </a:r>
            <a:endParaRPr sz="1600">
              <a:solidFill>
                <a:srgbClr val="07376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 sz="1600">
                <a:solidFill>
                  <a:srgbClr val="073763"/>
                </a:solidFill>
              </a:rPr>
              <a:t>Principaux résultats:</a:t>
            </a:r>
            <a:endParaRPr b="1" sz="1600">
              <a:solidFill>
                <a:srgbClr val="073763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rgbClr val="073763"/>
              </a:buClr>
              <a:buSzPts val="1600"/>
              <a:buFont typeface="Open Sans"/>
              <a:buChar char="●"/>
            </a:pPr>
            <a:r>
              <a:rPr lang="fr" sz="1600">
                <a:solidFill>
                  <a:srgbClr val="073763"/>
                </a:solidFill>
              </a:rPr>
              <a:t>La qualité du texte est un facteur déterminant de la précision de la REN.</a:t>
            </a:r>
            <a:endParaRPr sz="1600">
              <a:solidFill>
                <a:srgbClr val="073763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600"/>
              <a:buFont typeface="Open Sans"/>
              <a:buChar char="●"/>
            </a:pPr>
            <a:r>
              <a:rPr lang="fr" sz="1600">
                <a:solidFill>
                  <a:srgbClr val="073763"/>
                </a:solidFill>
              </a:rPr>
              <a:t>Les erreurs introduites par l'OCR ont un impact négatif sur l'identification des entités nommées.</a:t>
            </a:r>
            <a:endParaRPr sz="1600">
              <a:solidFill>
                <a:srgbClr val="073763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600"/>
              <a:buFont typeface="Open Sans"/>
              <a:buChar char="●"/>
            </a:pPr>
            <a:r>
              <a:rPr lang="fr" sz="1600">
                <a:solidFill>
                  <a:srgbClr val="073763"/>
                </a:solidFill>
              </a:rPr>
              <a:t>Tesseract a démontré une meilleure performance globale comparé à Kraken.</a:t>
            </a:r>
            <a:endParaRPr sz="1600">
              <a:solidFill>
                <a:srgbClr val="073763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600"/>
              <a:buFont typeface="Arial"/>
              <a:buChar char="●"/>
            </a:pPr>
            <a:r>
              <a:rPr lang="fr" sz="1600">
                <a:solidFill>
                  <a:srgbClr val="073763"/>
                </a:solidFill>
              </a:rPr>
              <a:t>L'analyse morphosyntaxique (POS tagging) a révélé des chevauchements et des distinctions entre les entités nommées et les noms propres.</a:t>
            </a:r>
            <a:endParaRPr sz="1600">
              <a:solidFill>
                <a:srgbClr val="07376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 sz="1600">
                <a:solidFill>
                  <a:srgbClr val="073763"/>
                </a:solidFill>
              </a:rPr>
              <a:t>Des stratégies d'amélioration, telles que l'entraînement sur des données OCR bruitées, peuvent améliorer la robustesse des modèles.</a:t>
            </a:r>
            <a:endParaRPr sz="1600">
              <a:solidFill>
                <a:srgbClr val="073763"/>
              </a:solidFill>
            </a:endParaRPr>
          </a:p>
        </p:txBody>
      </p:sp>
      <p:sp>
        <p:nvSpPr>
          <p:cNvPr id="191" name="Google Shape;191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Problématique</a:t>
            </a:r>
            <a:endParaRPr/>
          </a:p>
        </p:txBody>
      </p:sp>
      <p:sp>
        <p:nvSpPr>
          <p:cNvPr id="76" name="Google Shape;76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fr" sz="2000"/>
              <a:t>L</a:t>
            </a:r>
            <a:r>
              <a:rPr lang="fr" sz="2000"/>
              <a:t>a </a:t>
            </a:r>
            <a:r>
              <a:rPr b="1" lang="fr" sz="2000"/>
              <a:t>reconnaissance des entités nommées</a:t>
            </a:r>
            <a:r>
              <a:rPr lang="fr" sz="2000"/>
              <a:t> (REN) et son importance dans le traitement automatique du langage (TAL).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fr" sz="2000"/>
              <a:t>La </a:t>
            </a:r>
            <a:r>
              <a:rPr b="1" lang="fr" sz="2000"/>
              <a:t>reconnaissance optique de caractères </a:t>
            </a:r>
            <a:r>
              <a:rPr lang="fr" sz="2000"/>
              <a:t>(OCR):</a:t>
            </a:r>
            <a:endParaRPr sz="20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fr" sz="1600"/>
              <a:t>Karken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fr" sz="1600"/>
              <a:t>Tesseract 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Constitution des Corpus</a:t>
            </a:r>
            <a:endParaRPr/>
          </a:p>
        </p:txBody>
      </p:sp>
      <p:sp>
        <p:nvSpPr>
          <p:cNvPr id="83" name="Google Shape;83;p15"/>
          <p:cNvSpPr txBox="1"/>
          <p:nvPr>
            <p:ph idx="1" type="body"/>
          </p:nvPr>
        </p:nvSpPr>
        <p:spPr>
          <a:xfrm>
            <a:off x="311700" y="4486175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fr"/>
              <a:t>OCR utilisés : </a:t>
            </a:r>
            <a:r>
              <a:rPr b="1" lang="fr"/>
              <a:t>Tesseract</a:t>
            </a:r>
            <a:r>
              <a:rPr lang="fr"/>
              <a:t> (open-source, généraliste) et </a:t>
            </a:r>
            <a:r>
              <a:rPr b="1" lang="fr"/>
              <a:t>Kraken</a:t>
            </a:r>
            <a:r>
              <a:rPr lang="fr"/>
              <a:t> (spécialisé pour les documents historiques)</a:t>
            </a:r>
            <a:endParaRPr/>
          </a:p>
        </p:txBody>
      </p:sp>
      <p:graphicFrame>
        <p:nvGraphicFramePr>
          <p:cNvPr id="84" name="Google Shape;84;p15"/>
          <p:cNvGraphicFramePr/>
          <p:nvPr/>
        </p:nvGraphicFramePr>
        <p:xfrm>
          <a:off x="1770875" y="11524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{7E0CA1EB-1C4A-44F8-AEFC-BCD3948D93EE}</a:tableStyleId>
              </a:tblPr>
              <a:tblGrid>
                <a:gridCol w="1363625"/>
                <a:gridCol w="1375000"/>
                <a:gridCol w="1363625"/>
                <a:gridCol w="1500000"/>
              </a:tblGrid>
              <a:tr h="257475">
                <a:tc gridSpan="4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750"/>
                        <a:t>Tab.1: Corpus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  <a:tc hMerge="1"/>
                <a:tc hMerge="1"/>
              </a:tr>
              <a:tr h="4213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950">
                          <a:solidFill>
                            <a:srgbClr val="1C4587"/>
                          </a:solidFill>
                        </a:rPr>
                        <a:t>Auteur</a:t>
                      </a:r>
                      <a:endParaRPr b="1" sz="950">
                        <a:solidFill>
                          <a:srgbClr val="1C4587"/>
                        </a:solidFill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950">
                          <a:solidFill>
                            <a:srgbClr val="1C4587"/>
                          </a:solidFill>
                        </a:rPr>
                        <a:t>Nom du fichier de référence</a:t>
                      </a:r>
                      <a:endParaRPr b="1" sz="950">
                        <a:solidFill>
                          <a:srgbClr val="1C4587"/>
                        </a:solidFill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950">
                          <a:solidFill>
                            <a:srgbClr val="1C4587"/>
                          </a:solidFill>
                        </a:rPr>
                        <a:t>Nom du fichier de OCR: Kraken</a:t>
                      </a:r>
                      <a:endParaRPr b="1" sz="950">
                        <a:solidFill>
                          <a:srgbClr val="1C4587"/>
                        </a:solidFill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950">
                          <a:solidFill>
                            <a:srgbClr val="1C4587"/>
                          </a:solidFill>
                        </a:rPr>
                        <a:t>Nom du fichier de OCR: Tesseract</a:t>
                      </a:r>
                      <a:endParaRPr b="1" sz="950">
                        <a:solidFill>
                          <a:srgbClr val="1C4587"/>
                        </a:solidFill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0B3B2"/>
                    </a:solidFill>
                  </a:tcPr>
                </a:tc>
              </a:tr>
              <a:tr h="4213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750">
                          <a:solidFill>
                            <a:srgbClr val="1C4587"/>
                          </a:solidFill>
                        </a:rPr>
                        <a:t>DASH</a:t>
                      </a:r>
                      <a:endParaRPr b="1" sz="750">
                        <a:solidFill>
                          <a:srgbClr val="1C4587"/>
                        </a:solidFill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750"/>
                        <a:t>DASH_chateau-de-Pinon-V1_PP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750"/>
                        <a:t>DASH_chateau-de-Pinon-V1_Kraken-base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750"/>
                        <a:t>DASH_chateau-de-Pinon-V1_TesseractFra-PNG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13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750">
                          <a:solidFill>
                            <a:srgbClr val="1C4587"/>
                          </a:solidFill>
                        </a:rPr>
                        <a:t>DAUDET</a:t>
                      </a:r>
                      <a:endParaRPr b="1" sz="750">
                        <a:solidFill>
                          <a:srgbClr val="1C4587"/>
                        </a:solidFill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750"/>
                        <a:t>DAUDET_petit-chose_PP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750"/>
                        <a:t>DAUDET_petit-chose_Kraken-base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750"/>
                        <a:t>DAUDET_petit-chose_TesseractFra-PNG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5851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750">
                          <a:solidFill>
                            <a:srgbClr val="1C4587"/>
                          </a:solidFill>
                        </a:rPr>
                        <a:t>FLAUBERT</a:t>
                      </a:r>
                      <a:endParaRPr b="1" sz="750">
                        <a:solidFill>
                          <a:srgbClr val="1C4587"/>
                        </a:solidFill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750"/>
                        <a:t>FLAUBERT_education-sentimentale_PP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750"/>
                        <a:t>FLAUBERT_education-sentimentale_Kraken-base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750"/>
                        <a:t>FLAUBERT_education-sentimentale_TesseractFra-PNG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13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750">
                          <a:solidFill>
                            <a:srgbClr val="1C4587"/>
                          </a:solidFill>
                        </a:rPr>
                        <a:t>MAUPASSANT</a:t>
                      </a:r>
                      <a:endParaRPr b="1" sz="750">
                        <a:solidFill>
                          <a:srgbClr val="1C4587"/>
                        </a:solidFill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750"/>
                        <a:t>MAUPASSANT_une-vie_PP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750"/>
                        <a:t>MAUPASSANT_une-vie_Kraken-base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750"/>
                        <a:t>MAUPASSANT_une-vie_TesseractFra-PNG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526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750">
                          <a:solidFill>
                            <a:srgbClr val="1C4587"/>
                          </a:solidFill>
                        </a:rPr>
                        <a:t>NOAILLES</a:t>
                      </a:r>
                      <a:endParaRPr b="1" sz="750">
                        <a:solidFill>
                          <a:srgbClr val="1C4587"/>
                        </a:solidFill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750"/>
                        <a:t>NOAILLES_la-nouvelle-esperance_PP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750"/>
                        <a:t>NOAILLES_la-nouvelle-esperance_Kraken-base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750"/>
                        <a:t>NOAILLES_la-nouvelle-esperance_TesseractFra-PNG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85" name="Google Shape;85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Méthodes d'analyse</a:t>
            </a:r>
            <a:endParaRPr/>
          </a:p>
        </p:txBody>
      </p:sp>
      <p:sp>
        <p:nvSpPr>
          <p:cNvPr id="91" name="Google Shape;91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-333374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fr" sz="2129"/>
              <a:t>Utilisation de </a:t>
            </a:r>
            <a:r>
              <a:rPr b="1" lang="fr" sz="2129"/>
              <a:t>spaCy</a:t>
            </a:r>
            <a:r>
              <a:rPr lang="fr" sz="2129"/>
              <a:t> pour la reconnaissance d'entités.</a:t>
            </a:r>
            <a:endParaRPr sz="2129"/>
          </a:p>
          <a:p>
            <a:pPr indent="-333374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Char char="●"/>
            </a:pPr>
            <a:r>
              <a:rPr lang="fr" sz="2129">
                <a:solidFill>
                  <a:srgbClr val="666666"/>
                </a:solidFill>
              </a:rPr>
              <a:t>Format </a:t>
            </a:r>
            <a:r>
              <a:rPr b="1" lang="fr" sz="2129">
                <a:solidFill>
                  <a:srgbClr val="666666"/>
                </a:solidFill>
              </a:rPr>
              <a:t>BIO</a:t>
            </a:r>
            <a:r>
              <a:rPr lang="fr" sz="2129">
                <a:solidFill>
                  <a:srgbClr val="666666"/>
                </a:solidFill>
              </a:rPr>
              <a:t> pour l'annotation des entités.</a:t>
            </a:r>
            <a:endParaRPr sz="2129">
              <a:solidFill>
                <a:srgbClr val="666666"/>
              </a:solidFill>
            </a:endParaRPr>
          </a:p>
          <a:p>
            <a:pPr indent="-333374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fr" sz="2129"/>
              <a:t>Reconnaissance d'entités et </a:t>
            </a:r>
            <a:r>
              <a:rPr b="1" lang="fr" sz="2129"/>
              <a:t>POS tagging</a:t>
            </a:r>
            <a:r>
              <a:rPr lang="fr" sz="2129"/>
              <a:t> (étiquetage de la partie du discours).</a:t>
            </a:r>
            <a:endParaRPr sz="2129"/>
          </a:p>
          <a:p>
            <a:pPr indent="-333374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fr" sz="2129"/>
              <a:t>Récupération des tokens avec le label "</a:t>
            </a:r>
            <a:r>
              <a:rPr b="1" lang="fr" sz="2129"/>
              <a:t>PROPN</a:t>
            </a:r>
            <a:r>
              <a:rPr lang="fr" sz="2129"/>
              <a:t>" (Proper Noun).</a:t>
            </a:r>
            <a:endParaRPr sz="2129"/>
          </a:p>
          <a:p>
            <a:pPr indent="-333374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fr" sz="2129"/>
              <a:t>Analyse des erreurs et évaluation de la performance à l'aide de mesures comme la précision, le rappel et le score F1.</a:t>
            </a:r>
            <a:endParaRPr sz="2129"/>
          </a:p>
          <a:p>
            <a:pPr indent="-333374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fr" sz="2129"/>
              <a:t>Visualisation</a:t>
            </a:r>
            <a:endParaRPr sz="2129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La proportion d’entités pour chaque label sémantique selon les différentes versions des textes.</a:t>
            </a:r>
            <a:endParaRPr/>
          </a:p>
        </p:txBody>
      </p:sp>
      <p:sp>
        <p:nvSpPr>
          <p:cNvPr id="98" name="Google Shape;98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99" name="Google Shape;99;p17" title="proportions_DAUDET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675" y="1860000"/>
            <a:ext cx="4450325" cy="267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7" title="proportions_MAUPASSANT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7" y="1860000"/>
            <a:ext cx="4450369" cy="267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06" name="Google Shape;106;p18" title="proportions_DASH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195300" cy="251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8" title="proportions_NOAILLES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00100" y="152400"/>
            <a:ext cx="4491500" cy="269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8" title="proportions_FLAUBERT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2450" y="2745175"/>
            <a:ext cx="3615208" cy="2169125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8"/>
          <p:cNvSpPr txBox="1"/>
          <p:nvPr/>
        </p:nvSpPr>
        <p:spPr>
          <a:xfrm>
            <a:off x="4057650" y="2752300"/>
            <a:ext cx="4933800" cy="18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solidFill>
                  <a:srgbClr val="073763"/>
                </a:solidFill>
                <a:latin typeface="Open Sans"/>
                <a:ea typeface="Open Sans"/>
                <a:cs typeface="Open Sans"/>
                <a:sym typeface="Open Sans"/>
              </a:rPr>
              <a:t>Résultats clés :</a:t>
            </a:r>
            <a:endParaRPr b="1" sz="1800">
              <a:solidFill>
                <a:srgbClr val="07376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</a:pPr>
            <a:r>
              <a:rPr lang="fr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Plus d'entités nommées ont été retrouvées dans les textes OCR que dans la version de référence.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</a:pPr>
            <a:r>
              <a:rPr lang="fr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Le label sémantique "MISC" est le plus fréquent dans tous les textes et toutes les versions.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 txBox="1"/>
          <p:nvPr>
            <p:ph type="title"/>
          </p:nvPr>
        </p:nvSpPr>
        <p:spPr>
          <a:xfrm>
            <a:off x="250650" y="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Précision</a:t>
            </a:r>
            <a:endParaRPr/>
          </a:p>
        </p:txBody>
      </p:sp>
      <p:sp>
        <p:nvSpPr>
          <p:cNvPr id="115" name="Google Shape;115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16" name="Google Shape;116;p19" title="Comparaison_Précision_OCRetAuteur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41725"/>
            <a:ext cx="4269100" cy="25368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9"/>
          <p:cNvSpPr txBox="1"/>
          <p:nvPr/>
        </p:nvSpPr>
        <p:spPr>
          <a:xfrm>
            <a:off x="250650" y="4200775"/>
            <a:ext cx="79353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La précision mesure la proportion d'entités identifiées par le modèle qui sont correctes.</a:t>
            </a:r>
            <a:endParaRPr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Formule</a:t>
            </a:r>
            <a:r>
              <a:rPr lang="fr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 :Précision = Vrai Positifs / (Vrai Positifs + Faux Positifs)</a:t>
            </a:r>
            <a:endParaRPr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118" name="Google Shape;118;p19"/>
          <p:cNvGraphicFramePr/>
          <p:nvPr/>
        </p:nvGraphicFramePr>
        <p:xfrm>
          <a:off x="4435900" y="1181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{7E0CA1EB-1C4A-44F8-AEFC-BCD3948D93EE}</a:tableStyleId>
              </a:tblPr>
              <a:tblGrid>
                <a:gridCol w="728400"/>
                <a:gridCol w="644375"/>
                <a:gridCol w="635025"/>
                <a:gridCol w="644375"/>
                <a:gridCol w="644375"/>
                <a:gridCol w="644375"/>
                <a:gridCol w="644375"/>
              </a:tblGrid>
              <a:tr h="185975">
                <a:tc gridSpan="7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600">
                          <a:solidFill>
                            <a:srgbClr val="1C4587"/>
                          </a:solidFill>
                        </a:rPr>
                        <a:t>Tab 2: Les résultats des comparison </a:t>
                      </a:r>
                      <a:endParaRPr sz="600">
                        <a:solidFill>
                          <a:srgbClr val="1C4587"/>
                        </a:solidFill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  <a:tr h="2153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750">
                          <a:solidFill>
                            <a:srgbClr val="1C4587"/>
                          </a:solidFill>
                        </a:rPr>
                        <a:t>Auteur</a:t>
                      </a:r>
                      <a:endParaRPr b="1" sz="750">
                        <a:solidFill>
                          <a:srgbClr val="1C4587"/>
                        </a:solidFill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0B3B2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750">
                          <a:solidFill>
                            <a:srgbClr val="1C4587"/>
                          </a:solidFill>
                        </a:rPr>
                        <a:t>Référence vs Kraken</a:t>
                      </a:r>
                      <a:endParaRPr b="1" sz="750">
                        <a:solidFill>
                          <a:srgbClr val="1C4587"/>
                        </a:solidFill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0B3B2"/>
                    </a:solidFill>
                  </a:tcPr>
                </a:tc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750">
                          <a:solidFill>
                            <a:srgbClr val="1C4587"/>
                          </a:solidFill>
                        </a:rPr>
                        <a:t>Référence vs Tesseract </a:t>
                      </a:r>
                      <a:endParaRPr b="1" sz="750">
                        <a:solidFill>
                          <a:srgbClr val="1C4587"/>
                        </a:solidFill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0B3B2"/>
                    </a:solidFill>
                  </a:tcPr>
                </a:tc>
                <a:tc hMerge="1"/>
                <a:tc hMerge="1"/>
              </a:tr>
              <a:tr h="297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solidFill>
                          <a:srgbClr val="1C4587"/>
                        </a:solidFill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750"/>
                        <a:t>Précision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750"/>
                        <a:t>Rappel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750"/>
                        <a:t>F-score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750"/>
                        <a:t>Précision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750"/>
                        <a:t>Rappel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750"/>
                        <a:t>F-score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53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650">
                          <a:solidFill>
                            <a:srgbClr val="1C4587"/>
                          </a:solidFill>
                        </a:rPr>
                        <a:t>DASH</a:t>
                      </a:r>
                      <a:endParaRPr b="1" sz="650">
                        <a:solidFill>
                          <a:srgbClr val="1C4587"/>
                        </a:solidFill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750"/>
                        <a:t>0.75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750"/>
                        <a:t>0.37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750"/>
                        <a:t>0.5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750"/>
                        <a:t>0.81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750"/>
                        <a:t>0.67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750"/>
                        <a:t>0.74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2153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650">
                          <a:solidFill>
                            <a:srgbClr val="1C4587"/>
                          </a:solidFill>
                        </a:rPr>
                        <a:t>DAUDET</a:t>
                      </a:r>
                      <a:endParaRPr b="1" sz="650">
                        <a:solidFill>
                          <a:srgbClr val="1C4587"/>
                        </a:solidFill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750"/>
                        <a:t>0.78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750"/>
                        <a:t>0.48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750"/>
                        <a:t>0.59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750"/>
                        <a:t>0.82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750"/>
                        <a:t>0.75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750"/>
                        <a:t>0.78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53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650">
                          <a:solidFill>
                            <a:srgbClr val="1C4587"/>
                          </a:solidFill>
                        </a:rPr>
                        <a:t>FLAUBERT</a:t>
                      </a:r>
                      <a:endParaRPr b="1" sz="650">
                        <a:solidFill>
                          <a:srgbClr val="1C4587"/>
                        </a:solidFill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750"/>
                        <a:t>0.75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750"/>
                        <a:t>0.41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750"/>
                        <a:t>0.53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750"/>
                        <a:t>0.81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750"/>
                        <a:t>0.69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750"/>
                        <a:t>0.74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3523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650">
                          <a:solidFill>
                            <a:srgbClr val="1C4587"/>
                          </a:solidFill>
                        </a:rPr>
                        <a:t>MAUPASSANT</a:t>
                      </a:r>
                      <a:endParaRPr b="1" sz="650">
                        <a:solidFill>
                          <a:srgbClr val="1C4587"/>
                        </a:solidFill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750"/>
                        <a:t>0.7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750"/>
                        <a:t>0.37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750"/>
                        <a:t>0.49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750"/>
                        <a:t>0.73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750"/>
                        <a:t>0.57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750"/>
                        <a:t>0.64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53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650">
                          <a:solidFill>
                            <a:srgbClr val="1C4587"/>
                          </a:solidFill>
                        </a:rPr>
                        <a:t>NOAILLES</a:t>
                      </a:r>
                      <a:endParaRPr b="1" sz="650">
                        <a:solidFill>
                          <a:srgbClr val="1C4587"/>
                        </a:solidFill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750"/>
                        <a:t>0.75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750"/>
                        <a:t>0.47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750"/>
                        <a:t>0.57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750"/>
                        <a:t>0.77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750"/>
                        <a:t>0.73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750"/>
                        <a:t>0.75</a:t>
                      </a:r>
                      <a:endParaRPr sz="750"/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/>
          <p:nvPr>
            <p:ph type="title"/>
          </p:nvPr>
        </p:nvSpPr>
        <p:spPr>
          <a:xfrm>
            <a:off x="311700" y="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Rappel et F-score</a:t>
            </a:r>
            <a:endParaRPr/>
          </a:p>
        </p:txBody>
      </p:sp>
      <p:sp>
        <p:nvSpPr>
          <p:cNvPr id="124" name="Google Shape;124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25" name="Google Shape;125;p20" title="Comparaison_Rappel_OCRetAuteur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707400"/>
            <a:ext cx="3790950" cy="308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0" title="Comparaison_F-score_OCRetAuteur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1500" y="707400"/>
            <a:ext cx="3790950" cy="30861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0"/>
          <p:cNvSpPr txBox="1"/>
          <p:nvPr/>
        </p:nvSpPr>
        <p:spPr>
          <a:xfrm>
            <a:off x="512875" y="3968750"/>
            <a:ext cx="7791000" cy="9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Le </a:t>
            </a:r>
            <a:r>
              <a:rPr b="1" lang="fr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rappel</a:t>
            </a:r>
            <a:r>
              <a:rPr lang="fr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mesure la proportion des entités correctes qui ont été effectivement trouvées par le modèle.  Rappel = Vrai Positifs / (Vrai Positifs + Faux Négatifs)</a:t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Le </a:t>
            </a:r>
            <a:r>
              <a:rPr b="1" lang="fr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score F1</a:t>
            </a:r>
            <a:r>
              <a:rPr lang="fr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est la moyenne harmonique entre la précision et le rappel. Il donne une mesure équilibrée des deux.</a:t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/>
          <p:nvPr>
            <p:ph type="title"/>
          </p:nvPr>
        </p:nvSpPr>
        <p:spPr>
          <a:xfrm>
            <a:off x="311700" y="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Proportions de VP, FP, VN, FN</a:t>
            </a:r>
            <a:endParaRPr/>
          </a:p>
        </p:txBody>
      </p:sp>
      <p:sp>
        <p:nvSpPr>
          <p:cNvPr id="133" name="Google Shape;133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34" name="Google Shape;134;p21" title="proportions_globales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9020" y="707400"/>
            <a:ext cx="4708480" cy="427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