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65" r:id="rId4"/>
    <p:sldId id="284" r:id="rId5"/>
    <p:sldId id="268" r:id="rId6"/>
    <p:sldId id="336" r:id="rId7"/>
    <p:sldId id="337" r:id="rId8"/>
    <p:sldId id="338" r:id="rId9"/>
    <p:sldId id="339" r:id="rId10"/>
    <p:sldId id="354" r:id="rId11"/>
    <p:sldId id="352" r:id="rId12"/>
    <p:sldId id="353" r:id="rId13"/>
    <p:sldId id="355" r:id="rId14"/>
    <p:sldId id="340" r:id="rId15"/>
    <p:sldId id="341" r:id="rId16"/>
    <p:sldId id="342" r:id="rId17"/>
    <p:sldId id="343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3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D5D5D5"/>
    <a:srgbClr val="EF7398"/>
    <a:srgbClr val="3D9DE4"/>
    <a:srgbClr val="93C9EB"/>
    <a:srgbClr val="F7BDCF"/>
    <a:srgbClr val="404040"/>
    <a:srgbClr val="258CC5"/>
    <a:srgbClr val="185A82"/>
    <a:srgbClr val="340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88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9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09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17FC0-B062-4A79-9E0F-A61A39656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08497F-D051-487B-9817-12C68C29D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5031C-774C-4724-88BB-99709ED7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65223-6EC7-4B44-BA2C-23583F04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39524-7481-4E97-96CA-1B468AC5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45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5">
            <a:extLst>
              <a:ext uri="{FF2B5EF4-FFF2-40B4-BE49-F238E27FC236}">
                <a16:creationId xmlns:a16="http://schemas.microsoft.com/office/drawing/2014/main" id="{978B0B98-AD96-4F4D-A1D3-E344E7E3ADFB}"/>
              </a:ext>
            </a:extLst>
          </p:cNvPr>
          <p:cNvSpPr/>
          <p:nvPr userDrawn="1"/>
        </p:nvSpPr>
        <p:spPr>
          <a:xfrm>
            <a:off x="222421" y="252036"/>
            <a:ext cx="11747157" cy="635392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000" kern="0" dirty="0">
              <a:solidFill>
                <a:prstClr val="white">
                  <a:lumMod val="7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392FB-E089-42E1-9172-0A8E3815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19C14-8CBA-490B-A3FE-7CCAD7EB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 userDrawn="1"/>
        </p:nvSpPr>
        <p:spPr>
          <a:xfrm rot="16200000" flipV="1">
            <a:off x="74957" y="823176"/>
            <a:ext cx="118800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47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FE845-47B0-4624-8581-EF81DF9B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885F6-E947-43C4-B0F6-8ACD2119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978DB-ADD9-4348-AA6D-7D2043AC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33A91-A012-46EE-847A-D0AB7E55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308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A75B6-BD52-4E62-9A5F-F6CC6EC9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DC102-F8BA-40F2-B6C1-004C5D22A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997544-CC67-402F-A726-A6963D48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EA74E9-B59C-467C-8D0A-0F5900F0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813541-BD82-4C41-B52C-32CF64C2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F14D0B-5CFD-4118-95CF-2DC60E1B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10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CC431-28BF-422C-A574-6A2EB165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55273-C432-4CFC-A9DE-7DB901CA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DD251C-2057-4D75-AF81-4AF76538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1BB896-7E80-409A-A400-84ED11FEC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E242FA-974B-400E-9878-202EB7E01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16A956-4F44-44C2-9A58-7F18952D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D333B5-10CB-4216-A05C-BAABB56F5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C2DC03-7377-484C-A4D6-5050C208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29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E15E4-60A8-40FC-891F-18EF89F1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D75418-6721-4055-93B9-2B7C681C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7CDF39-3724-441D-A7F5-58EF648C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EF9F90-B7BB-4CBF-9303-977F35D6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033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079818-9171-411D-ABDC-4551F9F2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7E9E05-1DBA-4B38-B200-48470469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02E3F6-B3ED-487E-8E61-02A7F716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163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0B377-6D1D-452E-968B-2FE82C10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292A39-1193-43A4-BA8F-5BF4E1EA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03162D-EB3C-4274-8C24-97C1793AF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C5493F-13DD-44AB-B904-6F5D5EDC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463539-03B2-4297-8446-E68EA9B3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5B45F-299A-46D3-B52A-EA82895F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93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85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2DB6E-52DF-43F4-90B5-70659C48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DD68FA-4255-4660-9642-3A077219C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DAEA23-1284-4E41-93FE-C4E4B73AD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3DC69-4B31-471F-AAC2-3F844882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36D06C-A590-440B-894F-631BF51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9651F8-446D-48C6-8564-2923CE8B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18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D36AE-0DD9-4221-A422-65C5A858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00439-8BEE-4CD6-968D-5145BF932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5A840-C2C1-441E-89C6-811E174B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AEE154-4562-4216-9F68-4F457C4A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146CC-1337-4FCB-8424-9BE65D36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63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1FFBC3-4A34-4EA5-A00B-54E43075B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40BB0-22B0-487E-951B-146CBDD3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C5020-C573-4CCF-9D13-5A62C184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395E1-A2F7-48AA-8DB0-BA322201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81562-D337-4A06-8E86-3219151A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30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28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17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22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8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81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0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9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D9EFDA-76EC-4A1C-8CF8-2E6D6796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26798-377E-41B6-8F9C-9FAB74E7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887C8-10F6-45D7-93A2-E1948EABB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3974-0DE6-4A8F-BB69-E31F6973F98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C6137-D46D-476B-BA52-D15629B17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B312D-712D-41C2-8417-E2B830BEE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1EDF1-DC2E-4AC1-883D-DCC45391C38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5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56994" y="1240322"/>
            <a:ext cx="8478013" cy="2080393"/>
          </a:xfrm>
          <a:prstGeom prst="rect">
            <a:avLst/>
          </a:prstGeom>
          <a:noFill/>
          <a:ln w="38100"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i="1" dirty="0">
                <a:solidFill>
                  <a:srgbClr val="40404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빅데이터 분석 프로젝트</a:t>
            </a:r>
            <a:endParaRPr lang="en-US" altLang="ko-KR" sz="4000" i="1" dirty="0">
              <a:solidFill>
                <a:srgbClr val="40404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40404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400" dirty="0">
                <a:solidFill>
                  <a:srgbClr val="40404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버스 이용자 수와 관련된 요인 분석</a:t>
            </a:r>
            <a:r>
              <a:rPr lang="en-US" altLang="ko-KR" sz="2400" dirty="0">
                <a:solidFill>
                  <a:srgbClr val="40404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- </a:t>
            </a:r>
            <a:endParaRPr lang="ko-KR" altLang="en-US" sz="2400" dirty="0">
              <a:solidFill>
                <a:srgbClr val="40404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098631" y="4069224"/>
            <a:ext cx="3994738" cy="1792562"/>
            <a:chOff x="4155540" y="3444303"/>
            <a:chExt cx="4677933" cy="2099131"/>
          </a:xfrm>
        </p:grpSpPr>
        <p:grpSp>
          <p:nvGrpSpPr>
            <p:cNvPr id="20" name="그룹 19"/>
            <p:cNvGrpSpPr/>
            <p:nvPr/>
          </p:nvGrpSpPr>
          <p:grpSpPr>
            <a:xfrm>
              <a:off x="4155540" y="3444303"/>
              <a:ext cx="4677933" cy="2099131"/>
              <a:chOff x="488950" y="4659084"/>
              <a:chExt cx="5448554" cy="2099131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88950" y="4659084"/>
                <a:ext cx="5448554" cy="19830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63500" dir="16200000" rotWithShape="0">
                  <a:srgbClr val="BEE2FC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직각 삼각형 6"/>
              <p:cNvSpPr/>
              <p:nvPr/>
            </p:nvSpPr>
            <p:spPr>
              <a:xfrm flipV="1">
                <a:off x="651933" y="6656615"/>
                <a:ext cx="1917700" cy="101600"/>
              </a:xfrm>
              <a:prstGeom prst="rtTriangle">
                <a:avLst/>
              </a:prstGeom>
              <a:solidFill>
                <a:schemeClr val="tx1"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 flipH="1" flipV="1">
                <a:off x="3867786" y="6645272"/>
                <a:ext cx="1917700" cy="101600"/>
              </a:xfrm>
              <a:prstGeom prst="rtTriangle">
                <a:avLst/>
              </a:prstGeom>
              <a:solidFill>
                <a:schemeClr val="tx1"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908972" y="3699179"/>
              <a:ext cx="3171069" cy="1445555"/>
              <a:chOff x="4933396" y="3699179"/>
              <a:chExt cx="3171069" cy="144555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6509156" y="3977568"/>
                <a:ext cx="1595309" cy="931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박우빈</a:t>
                </a:r>
                <a:endParaRPr lang="en-US" altLang="ko-KR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20171413</a:t>
                </a:r>
              </a:p>
              <a:p>
                <a:r>
                  <a:rPr lang="ko-KR" altLang="en-US" sz="1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정보통계보험수리학과</a:t>
                </a:r>
                <a:endParaRPr lang="en-US" altLang="ko-KR" sz="110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4" name="그룹 3"/>
              <p:cNvGrpSpPr/>
              <p:nvPr/>
            </p:nvGrpSpPr>
            <p:grpSpPr>
              <a:xfrm>
                <a:off x="4933396" y="3699179"/>
                <a:ext cx="1403308" cy="1445555"/>
                <a:chOff x="6025596" y="3737279"/>
                <a:chExt cx="1403308" cy="1445555"/>
              </a:xfrm>
            </p:grpSpPr>
            <p:sp>
              <p:nvSpPr>
                <p:cNvPr id="38" name="타원 37"/>
                <p:cNvSpPr/>
                <p:nvPr/>
              </p:nvSpPr>
              <p:spPr>
                <a:xfrm>
                  <a:off x="6025596" y="3779526"/>
                  <a:ext cx="1403308" cy="1403308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5875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en-US" altLang="ko-KR" sz="1100" dirty="0">
                    <a:solidFill>
                      <a:srgbClr val="E7E6E6">
                        <a:lumMod val="50000"/>
                      </a:srgbClr>
                    </a:solidFill>
                  </a:endParaRPr>
                </a:p>
              </p:txBody>
            </p:sp>
            <p:pic>
              <p:nvPicPr>
                <p:cNvPr id="3" name="그림 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9739" b="92874" l="9739" r="89549">
                              <a14:foregroundMark x1="58907" y1="49406" x2="58907" y2="49406"/>
                              <a14:foregroundMark x1="35867" y1="47268" x2="37767" y2="48456"/>
                              <a14:foregroundMark x1="36817" y1="47981" x2="36817" y2="47981"/>
                              <a14:foregroundMark x1="35629" y1="46556" x2="48219" y2="55344"/>
                              <a14:foregroundMark x1="46793" y1="47031" x2="67458" y2="53207"/>
                              <a14:foregroundMark x1="73397" y1="81235" x2="81948" y2="87648"/>
                              <a14:foregroundMark x1="28741" y1="83610" x2="18765" y2="90024"/>
                              <a14:foregroundMark x1="46793" y1="91211" x2="46081" y2="92874"/>
                              <a14:foregroundMark x1="40618" y1="47981" x2="37292" y2="54157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64505" y="3737279"/>
                  <a:ext cx="1325492" cy="132549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48667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757E66-0678-2119-7723-55D886D11ADF}"/>
              </a:ext>
            </a:extLst>
          </p:cNvPr>
          <p:cNvSpPr txBox="1"/>
          <p:nvPr/>
        </p:nvSpPr>
        <p:spPr>
          <a:xfrm>
            <a:off x="832761" y="3066128"/>
            <a:ext cx="5656554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2015~2020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버스노선별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정류장별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시간대별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승하차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 데이터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20220429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서울시 정류소 리스트 데이터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특별시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 데이터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소상공인시장진흥공단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 데이터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서울시 주민등록인구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통계 데이터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서울시 건축허가 통계 데이터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지하철 역 위도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경도 데이터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2FDFA-93E3-BCFD-948F-9CF4CC4573AC}"/>
              </a:ext>
            </a:extLst>
          </p:cNvPr>
          <p:cNvSpPr txBox="1"/>
          <p:nvPr/>
        </p:nvSpPr>
        <p:spPr>
          <a:xfrm>
            <a:off x="832761" y="815804"/>
            <a:ext cx="3597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데이터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875DA4-7393-9A2C-CBDF-A99DC117F554}"/>
              </a:ext>
            </a:extLst>
          </p:cNvPr>
          <p:cNvSpPr txBox="1"/>
          <p:nvPr/>
        </p:nvSpPr>
        <p:spPr>
          <a:xfrm>
            <a:off x="832761" y="2270864"/>
            <a:ext cx="2878105" cy="442674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데이터</a:t>
            </a:r>
          </a:p>
        </p:txBody>
      </p:sp>
    </p:spTree>
    <p:extLst>
      <p:ext uri="{BB962C8B-B14F-4D97-AF65-F5344CB8AC3E}">
        <p14:creationId xmlns:p14="http://schemas.microsoft.com/office/powerpoint/2010/main" val="306149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방법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3597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방법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757E66-0678-2119-7723-55D886D11ADF}"/>
              </a:ext>
            </a:extLst>
          </p:cNvPr>
          <p:cNvSpPr txBox="1"/>
          <p:nvPr/>
        </p:nvSpPr>
        <p:spPr>
          <a:xfrm>
            <a:off x="6770703" y="3117085"/>
            <a:ext cx="5656554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데이터 필요 변수 병합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카카오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통한 버스 정류장 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행정구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역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지오코딩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Folium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반경 거리 위치 정보 수집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상관관계 분석과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anova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8E418-2402-AE12-B1C6-9111A1233DDF}"/>
              </a:ext>
            </a:extLst>
          </p:cNvPr>
          <p:cNvSpPr txBox="1"/>
          <p:nvPr/>
        </p:nvSpPr>
        <p:spPr>
          <a:xfrm>
            <a:off x="832761" y="2270864"/>
            <a:ext cx="2878105" cy="442674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A0127B-081C-6A60-E6CA-AAA5F4695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08" y="3052675"/>
            <a:ext cx="6248714" cy="257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46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7423842" y="-1"/>
            <a:ext cx="4768158" cy="6949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442763" y="1705482"/>
            <a:ext cx="4527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40404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 flipV="1">
            <a:off x="0" y="2434562"/>
            <a:ext cx="347472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pic>
        <p:nvPicPr>
          <p:cNvPr id="10" name="그래픽 9" descr="버스">
            <a:extLst>
              <a:ext uri="{FF2B5EF4-FFF2-40B4-BE49-F238E27FC236}">
                <a16:creationId xmlns:a16="http://schemas.microsoft.com/office/drawing/2014/main" id="{F17C29E8-9CF5-F3F5-0B16-6F0B4AF77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3675" y="3474719"/>
            <a:ext cx="2168492" cy="216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1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3597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E39039-7EFB-EB26-F070-5353293F2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83" y="3122022"/>
            <a:ext cx="3787274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757E66-0678-2119-7723-55D886D11ADF}"/>
              </a:ext>
            </a:extLst>
          </p:cNvPr>
          <p:cNvSpPr txBox="1"/>
          <p:nvPr/>
        </p:nvSpPr>
        <p:spPr>
          <a:xfrm>
            <a:off x="5120938" y="4613756"/>
            <a:ext cx="565655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피어슨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상관계수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0.40298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약한 상관관계가 있음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인구 수로 정규화해 분석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09C42-D4CF-7E96-0FF1-9B4D53350559}"/>
              </a:ext>
            </a:extLst>
          </p:cNvPr>
          <p:cNvSpPr txBox="1"/>
          <p:nvPr/>
        </p:nvSpPr>
        <p:spPr>
          <a:xfrm>
            <a:off x="1480" y="18919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인구 수와 버스 </a:t>
            </a:r>
            <a:r>
              <a:rPr lang="ko-KR" altLang="en-US" sz="1800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탑승량과</a:t>
            </a:r>
            <a:r>
              <a:rPr lang="ko-KR" altLang="en-US" sz="18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관련이 있을까</a:t>
            </a:r>
            <a:r>
              <a:rPr lang="en-US" altLang="ko-KR" sz="18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800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1DFE69-57E2-4C72-B1CC-06F3BB2E0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492" y="3279697"/>
            <a:ext cx="62579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1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2761" y="815804"/>
            <a:ext cx="3597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757E66-0678-2119-7723-55D886D11ADF}"/>
              </a:ext>
            </a:extLst>
          </p:cNvPr>
          <p:cNvSpPr txBox="1"/>
          <p:nvPr/>
        </p:nvSpPr>
        <p:spPr>
          <a:xfrm>
            <a:off x="5431657" y="2895914"/>
            <a:ext cx="5656554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년을 제외하고는 연도 별 탑승인원 비슷함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있어도 등분산성 만족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anova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p-value = 0.31 &gt; 0.05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연도별로 버스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탑승량은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유의한 차이가 없음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09C42-D4CF-7E96-0FF1-9B4D53350559}"/>
              </a:ext>
            </a:extLst>
          </p:cNvPr>
          <p:cNvSpPr txBox="1"/>
          <p:nvPr/>
        </p:nvSpPr>
        <p:spPr>
          <a:xfrm>
            <a:off x="1480" y="18919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연도 별로 버스 </a:t>
            </a:r>
            <a:r>
              <a:rPr lang="ko-KR" altLang="en-US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탑승량과</a:t>
            </a:r>
            <a:r>
              <a:rPr lang="ko-KR" altLang="en-US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관련이 있을까</a:t>
            </a:r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800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B78128-B83D-2F86-2A8D-958E2CAC4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29" y="2752689"/>
            <a:ext cx="3429100" cy="232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20E085-C9A9-6BAB-C6DF-400EDB329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54" y="4907058"/>
            <a:ext cx="6029325" cy="1647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8AFBD4-3ACD-7E48-9684-3E35DD905A85}"/>
              </a:ext>
            </a:extLst>
          </p:cNvPr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</p:spTree>
    <p:extLst>
      <p:ext uri="{BB962C8B-B14F-4D97-AF65-F5344CB8AC3E}">
        <p14:creationId xmlns:p14="http://schemas.microsoft.com/office/powerpoint/2010/main" val="21020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3597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757E66-0678-2119-7723-55D886D11ADF}"/>
              </a:ext>
            </a:extLst>
          </p:cNvPr>
          <p:cNvSpPr txBox="1"/>
          <p:nvPr/>
        </p:nvSpPr>
        <p:spPr>
          <a:xfrm>
            <a:off x="5431657" y="2895914"/>
            <a:ext cx="5656554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년을 제외하고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anova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P-value = 0.9019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P-value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년이 영향을 미치는 것으로 보임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09C42-D4CF-7E96-0FF1-9B4D53350559}"/>
              </a:ext>
            </a:extLst>
          </p:cNvPr>
          <p:cNvSpPr txBox="1"/>
          <p:nvPr/>
        </p:nvSpPr>
        <p:spPr>
          <a:xfrm>
            <a:off x="1480" y="18919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연도 별로 버스 </a:t>
            </a:r>
            <a:r>
              <a:rPr lang="ko-KR" altLang="en-US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탑승량과</a:t>
            </a:r>
            <a:r>
              <a:rPr lang="ko-KR" altLang="en-US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관련이 있을까</a:t>
            </a:r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800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B78128-B83D-2F86-2A8D-958E2CAC4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29" y="2752689"/>
            <a:ext cx="3429100" cy="232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0B05E2-1A81-7550-35F3-5EFB1CCC0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29" y="5089066"/>
            <a:ext cx="5433134" cy="145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81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3597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757E66-0678-2119-7723-55D886D11ADF}"/>
              </a:ext>
            </a:extLst>
          </p:cNvPr>
          <p:cNvSpPr txBox="1"/>
          <p:nvPr/>
        </p:nvSpPr>
        <p:spPr>
          <a:xfrm>
            <a:off x="5431657" y="2895914"/>
            <a:ext cx="5656554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Levene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시 등분산성 만족함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Anova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p-value &lt;0.05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자치구 별 버스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탑승량은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유의한 차이가 있음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09C42-D4CF-7E96-0FF1-9B4D53350559}"/>
              </a:ext>
            </a:extLst>
          </p:cNvPr>
          <p:cNvSpPr txBox="1"/>
          <p:nvPr/>
        </p:nvSpPr>
        <p:spPr>
          <a:xfrm>
            <a:off x="1480" y="18919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자치구 별 버스 </a:t>
            </a:r>
            <a:r>
              <a:rPr lang="ko-KR" altLang="en-US" sz="1800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탑승량이</a:t>
            </a:r>
            <a:r>
              <a:rPr lang="ko-KR" altLang="en-US" sz="18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관련이 있을까</a:t>
            </a:r>
            <a:r>
              <a:rPr lang="en-US" altLang="ko-KR" sz="18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800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1697A80-A154-CBEE-1E13-205F9BDFC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24" y="2472918"/>
            <a:ext cx="4000870" cy="274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0E0E00-9E9D-7AC8-53C1-C574C18D1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64" y="5145389"/>
            <a:ext cx="5971712" cy="141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11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3597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757E66-0678-2119-7723-55D886D11ADF}"/>
              </a:ext>
            </a:extLst>
          </p:cNvPr>
          <p:cNvSpPr txBox="1"/>
          <p:nvPr/>
        </p:nvSpPr>
        <p:spPr>
          <a:xfrm>
            <a:off x="5431657" y="2895914"/>
            <a:ext cx="5656554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등분산성 만족함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P-value 0.972 &gt; 0.05.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월별 버스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탑승량은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유의한 차이가 없음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09C42-D4CF-7E96-0FF1-9B4D53350559}"/>
              </a:ext>
            </a:extLst>
          </p:cNvPr>
          <p:cNvSpPr txBox="1"/>
          <p:nvPr/>
        </p:nvSpPr>
        <p:spPr>
          <a:xfrm>
            <a:off x="1480" y="18919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월별로 버스 </a:t>
            </a:r>
            <a:r>
              <a:rPr lang="ko-KR" altLang="en-US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탑승량과</a:t>
            </a:r>
            <a:r>
              <a:rPr lang="ko-KR" altLang="en-US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관련이 있을까</a:t>
            </a:r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800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C234AF0-1F1B-A184-7EFD-6CFBF0DFA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61" y="2571657"/>
            <a:ext cx="3135900" cy="246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C5C933-47AD-FA10-20ED-B5207789A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66" y="5035211"/>
            <a:ext cx="5368034" cy="13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83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3597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757E66-0678-2119-7723-55D886D11ADF}"/>
              </a:ext>
            </a:extLst>
          </p:cNvPr>
          <p:cNvSpPr txBox="1"/>
          <p:nvPr/>
        </p:nvSpPr>
        <p:spPr>
          <a:xfrm>
            <a:off x="5431657" y="2895914"/>
            <a:ext cx="5656554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등분산성이 성립하지 않음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등분산성 성립하지 않는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anova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시행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P-value &lt; 0.05.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시간별 버스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탑승량은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유의한 차이가 있음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 퇴근 시간 버스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탑승량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많음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09C42-D4CF-7E96-0FF1-9B4D53350559}"/>
              </a:ext>
            </a:extLst>
          </p:cNvPr>
          <p:cNvSpPr txBox="1"/>
          <p:nvPr/>
        </p:nvSpPr>
        <p:spPr>
          <a:xfrm>
            <a:off x="1480" y="18919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시간별로 버스 </a:t>
            </a:r>
            <a:r>
              <a:rPr lang="ko-KR" altLang="en-US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탑승량과</a:t>
            </a:r>
            <a:r>
              <a:rPr lang="ko-KR" altLang="en-US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관련이 있을까</a:t>
            </a:r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800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34A47A5-9A32-49B5-260A-FD699BC6B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20" y="2363212"/>
            <a:ext cx="3271506" cy="257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555A89-39CA-17ED-C364-E89F7D8E2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61" y="5685008"/>
            <a:ext cx="5353050" cy="714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DD1B65-5BDE-2AF3-421F-4375BEE27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61" y="4889998"/>
            <a:ext cx="2456438" cy="83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94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3597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757E66-0678-2119-7723-55D886D11ADF}"/>
              </a:ext>
            </a:extLst>
          </p:cNvPr>
          <p:cNvSpPr txBox="1"/>
          <p:nvPr/>
        </p:nvSpPr>
        <p:spPr>
          <a:xfrm>
            <a:off x="5431657" y="2895914"/>
            <a:ext cx="5656554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미세먼지와 버스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탑승량은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상관관계가 낮음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미세먼지보다는 초미세먼지가 버스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탑승량과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상관관계가 높음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09C42-D4CF-7E96-0FF1-9B4D53350559}"/>
              </a:ext>
            </a:extLst>
          </p:cNvPr>
          <p:cNvSpPr txBox="1"/>
          <p:nvPr/>
        </p:nvSpPr>
        <p:spPr>
          <a:xfrm>
            <a:off x="1480" y="18919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미세먼지 </a:t>
            </a:r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초미세먼지가 버스 </a:t>
            </a:r>
            <a:r>
              <a:rPr lang="ko-KR" altLang="en-US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탑승량과</a:t>
            </a:r>
            <a:r>
              <a:rPr lang="ko-KR" altLang="en-US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관련이 있을까</a:t>
            </a:r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800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3182DF0-EDC4-6B63-DCFB-EA11E45B9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88" y="3429000"/>
            <a:ext cx="4982169" cy="5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3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7423842" y="-1"/>
            <a:ext cx="4768158" cy="6949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442763" y="1705482"/>
            <a:ext cx="4527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40404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4400" dirty="0">
              <a:solidFill>
                <a:srgbClr val="40404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0188" y="3324011"/>
            <a:ext cx="3224463" cy="257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설계</a:t>
            </a:r>
            <a:endParaRPr lang="en-US" altLang="ko-KR" sz="2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주제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배경 및 필요성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정의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데이터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계획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 flipV="1">
            <a:off x="0" y="2434562"/>
            <a:ext cx="347472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pic>
        <p:nvPicPr>
          <p:cNvPr id="7" name="그래픽 6" descr="버스">
            <a:extLst>
              <a:ext uri="{FF2B5EF4-FFF2-40B4-BE49-F238E27FC236}">
                <a16:creationId xmlns:a16="http://schemas.microsoft.com/office/drawing/2014/main" id="{6822984D-0913-C729-1AD2-499C022C7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3675" y="3474719"/>
            <a:ext cx="2168492" cy="21684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67439C-8076-77F1-9972-16F3214D348D}"/>
              </a:ext>
            </a:extLst>
          </p:cNvPr>
          <p:cNvSpPr txBox="1"/>
          <p:nvPr/>
        </p:nvSpPr>
        <p:spPr>
          <a:xfrm>
            <a:off x="3064420" y="3318653"/>
            <a:ext cx="3224463" cy="1479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방법</a:t>
            </a:r>
            <a:endParaRPr lang="en-US" altLang="ko-KR" sz="2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데이터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방법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2A951-0855-640C-51AA-4F8115F25BB3}"/>
              </a:ext>
            </a:extLst>
          </p:cNvPr>
          <p:cNvSpPr txBox="1"/>
          <p:nvPr/>
        </p:nvSpPr>
        <p:spPr>
          <a:xfrm>
            <a:off x="5489659" y="3318653"/>
            <a:ext cx="3224463" cy="1525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  <a:endParaRPr lang="en-US" altLang="ko-KR" sz="2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-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  - 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요약</a:t>
            </a:r>
            <a:endParaRPr lang="en-US" altLang="ko-KR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871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3597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757E66-0678-2119-7723-55D886D11ADF}"/>
              </a:ext>
            </a:extLst>
          </p:cNvPr>
          <p:cNvSpPr txBox="1"/>
          <p:nvPr/>
        </p:nvSpPr>
        <p:spPr>
          <a:xfrm>
            <a:off x="5431657" y="2895914"/>
            <a:ext cx="565655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버스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탑승량과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운행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버스량은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0.78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상관관계가 높음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버스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탑승량과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운행 노선은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0.03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상관관계가 없음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09C42-D4CF-7E96-0FF1-9B4D53350559}"/>
              </a:ext>
            </a:extLst>
          </p:cNvPr>
          <p:cNvSpPr txBox="1"/>
          <p:nvPr/>
        </p:nvSpPr>
        <p:spPr>
          <a:xfrm>
            <a:off x="446548" y="1891968"/>
            <a:ext cx="6567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버스 운행 대수와 운행 노선의 개수가 버스 </a:t>
            </a:r>
            <a:r>
              <a:rPr lang="ko-KR" altLang="en-US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탑승량과</a:t>
            </a:r>
            <a:r>
              <a:rPr lang="ko-KR" altLang="en-US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관련이 있을까</a:t>
            </a:r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800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B002AD-6737-FC83-34C1-AF3161919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77" y="5688623"/>
            <a:ext cx="4890080" cy="581488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A58E42D-2A4A-5FAE-3651-5F4A75D38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20" y="2752689"/>
            <a:ext cx="3315100" cy="293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886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3597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757E66-0678-2119-7723-55D886D11ADF}"/>
              </a:ext>
            </a:extLst>
          </p:cNvPr>
          <p:cNvSpPr txBox="1"/>
          <p:nvPr/>
        </p:nvSpPr>
        <p:spPr>
          <a:xfrm>
            <a:off x="5431657" y="2895914"/>
            <a:ext cx="5656554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특성상 행정구와 이원분산분석 시행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자치구별 주거지역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상업지역으로 구분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주거지역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상업지역에 따라 버스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탑승량의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차이는 유의하지 않음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09C42-D4CF-7E96-0FF1-9B4D53350559}"/>
              </a:ext>
            </a:extLst>
          </p:cNvPr>
          <p:cNvSpPr txBox="1"/>
          <p:nvPr/>
        </p:nvSpPr>
        <p:spPr>
          <a:xfrm>
            <a:off x="1480" y="18919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 형태와 버스 </a:t>
            </a:r>
            <a:r>
              <a:rPr lang="ko-KR" altLang="en-US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탑승량과</a:t>
            </a:r>
            <a:r>
              <a:rPr lang="ko-KR" altLang="en-US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관련이 있을까</a:t>
            </a:r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800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03926EF1-115C-9000-13F9-B7C7A01F0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42" y="2529409"/>
            <a:ext cx="4517362" cy="333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B69573-DD30-20CF-F32C-70E3AD19E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657" y="4585159"/>
            <a:ext cx="5591262" cy="168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15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3597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757E66-0678-2119-7723-55D886D11ADF}"/>
              </a:ext>
            </a:extLst>
          </p:cNvPr>
          <p:cNvSpPr txBox="1"/>
          <p:nvPr/>
        </p:nvSpPr>
        <p:spPr>
          <a:xfrm>
            <a:off x="5291093" y="2779933"/>
            <a:ext cx="4989251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버스 정류장 근처 스타벅스 개수와 버스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탑승량의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상관계수는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0.5738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약한 상관관계를 가지고 있음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09C42-D4CF-7E96-0FF1-9B4D53350559}"/>
              </a:ext>
            </a:extLst>
          </p:cNvPr>
          <p:cNvSpPr txBox="1"/>
          <p:nvPr/>
        </p:nvSpPr>
        <p:spPr>
          <a:xfrm>
            <a:off x="1479" y="1891968"/>
            <a:ext cx="6843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버스 정류장 근처 스타벅스 개수와 버스 </a:t>
            </a:r>
            <a:r>
              <a:rPr lang="ko-KR" altLang="en-US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탑승량과</a:t>
            </a:r>
            <a:r>
              <a:rPr lang="ko-KR" altLang="en-US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관련이 있을까</a:t>
            </a:r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800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7407D9-0359-5455-C5A7-A7470A6A4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20" y="5868140"/>
            <a:ext cx="4280251" cy="445049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FFA1DB4C-AA72-40D3-7FCA-F06CF9D0F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62" y="2574939"/>
            <a:ext cx="3114926" cy="311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334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3597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757E66-0678-2119-7723-55D886D11ADF}"/>
              </a:ext>
            </a:extLst>
          </p:cNvPr>
          <p:cNvSpPr txBox="1"/>
          <p:nvPr/>
        </p:nvSpPr>
        <p:spPr>
          <a:xfrm>
            <a:off x="5381347" y="2963253"/>
            <a:ext cx="5280733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버스 정류장 근처 지하철 역의 개수와 버스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탑승량의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상관 계수는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0.35.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약한 상관관계를 가짐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09C42-D4CF-7E96-0FF1-9B4D53350559}"/>
              </a:ext>
            </a:extLst>
          </p:cNvPr>
          <p:cNvSpPr txBox="1"/>
          <p:nvPr/>
        </p:nvSpPr>
        <p:spPr>
          <a:xfrm>
            <a:off x="1479" y="1891968"/>
            <a:ext cx="6843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버스 정류장 근처 지하철 역 개수와 버스 </a:t>
            </a:r>
            <a:r>
              <a:rPr lang="ko-KR" altLang="en-US" dirty="0" err="1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탑승량과</a:t>
            </a:r>
            <a:r>
              <a:rPr lang="ko-KR" altLang="en-US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관련이 있을까</a:t>
            </a:r>
            <a:r>
              <a:rPr lang="en-US" altLang="ko-KR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1800" dirty="0">
              <a:solidFill>
                <a:srgbClr val="2D3B4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2773F3-5B95-1037-C471-878B17FA2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20" y="5928840"/>
            <a:ext cx="4786804" cy="369332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A921173F-569F-74EB-4B7F-6E551758D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29" y="2579721"/>
            <a:ext cx="3579476" cy="32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315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1773C2A-84D6-49A6-842A-4BC936474884}"/>
              </a:ext>
            </a:extLst>
          </p:cNvPr>
          <p:cNvSpPr/>
          <p:nvPr/>
        </p:nvSpPr>
        <p:spPr>
          <a:xfrm>
            <a:off x="1856993" y="2207988"/>
            <a:ext cx="8478013" cy="2080393"/>
          </a:xfrm>
          <a:prstGeom prst="rect">
            <a:avLst/>
          </a:prstGeom>
          <a:noFill/>
          <a:ln w="38100">
            <a:solidFill>
              <a:srgbClr val="BEE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i="1" dirty="0">
                <a:solidFill>
                  <a:srgbClr val="40404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000" i="1" dirty="0">
                <a:solidFill>
                  <a:srgbClr val="40404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744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7423842" y="-1"/>
            <a:ext cx="4768158" cy="6949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442763" y="1705482"/>
            <a:ext cx="4527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40404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설계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 flipV="1">
            <a:off x="0" y="2434562"/>
            <a:ext cx="347472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pic>
        <p:nvPicPr>
          <p:cNvPr id="10" name="그래픽 9" descr="버스">
            <a:extLst>
              <a:ext uri="{FF2B5EF4-FFF2-40B4-BE49-F238E27FC236}">
                <a16:creationId xmlns:a16="http://schemas.microsoft.com/office/drawing/2014/main" id="{F17C29E8-9CF5-F3F5-0B16-6F0B4AF77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3675" y="3474719"/>
            <a:ext cx="2168492" cy="216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0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버스">
            <a:extLst>
              <a:ext uri="{FF2B5EF4-FFF2-40B4-BE49-F238E27FC236}">
                <a16:creationId xmlns:a16="http://schemas.microsoft.com/office/drawing/2014/main" id="{0AF0EDDA-ED86-180C-7CB6-385E370F9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149" y="3176089"/>
            <a:ext cx="2168492" cy="2168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27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주제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235204" y="2105561"/>
            <a:ext cx="7876874" cy="2727920"/>
            <a:chOff x="1846961" y="2105561"/>
            <a:chExt cx="7876874" cy="272792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6961" y="3464697"/>
              <a:ext cx="1368784" cy="1368784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5041" y="2808852"/>
              <a:ext cx="1946284" cy="1675528"/>
            </a:xfrm>
            <a:prstGeom prst="rect">
              <a:avLst/>
            </a:prstGeom>
          </p:spPr>
        </p:pic>
        <p:sp>
          <p:nvSpPr>
            <p:cNvPr id="11" name="오른쪽 화살표 10"/>
            <p:cNvSpPr/>
            <p:nvPr/>
          </p:nvSpPr>
          <p:spPr>
            <a:xfrm>
              <a:off x="5242476" y="2977458"/>
              <a:ext cx="1547176" cy="1282877"/>
            </a:xfrm>
            <a:prstGeom prst="rightArrow">
              <a:avLst/>
            </a:prstGeom>
            <a:solidFill>
              <a:srgbClr val="93C9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98783" y="2105561"/>
              <a:ext cx="1925052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600" dirty="0">
                  <a:solidFill>
                    <a:srgbClr val="EF739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?</a:t>
              </a:r>
              <a:endParaRPr lang="ko-KR" altLang="en-US" sz="16600" dirty="0">
                <a:solidFill>
                  <a:srgbClr val="EF739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A006DCC-0557-45DD-88AD-12AD274D320C}"/>
              </a:ext>
            </a:extLst>
          </p:cNvPr>
          <p:cNvSpPr txBox="1"/>
          <p:nvPr/>
        </p:nvSpPr>
        <p:spPr>
          <a:xfrm>
            <a:off x="1253271" y="1624533"/>
            <a:ext cx="7985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버스 탑승인원이 어떤 요인의 영향을 받는지 찾고자 함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34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3597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배경 및 필요성</a:t>
            </a:r>
            <a:endParaRPr lang="ko-KR" altLang="en-US" sz="3200" dirty="0">
              <a:solidFill>
                <a:srgbClr val="4040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06DCC-0557-45DD-88AD-12AD274D320C}"/>
              </a:ext>
            </a:extLst>
          </p:cNvPr>
          <p:cNvSpPr txBox="1"/>
          <p:nvPr/>
        </p:nvSpPr>
        <p:spPr>
          <a:xfrm>
            <a:off x="832761" y="3105834"/>
            <a:ext cx="7985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시기 혹은 장소와 관련될 때 버스 이용자 수가 어떻게 변화하는지 알고자 함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일별 버스 이용자 수가 어떤 요인의 영향을 받는지 이해하고자 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38A0D-0AC2-0E19-5212-AD0E57C593E1}"/>
              </a:ext>
            </a:extLst>
          </p:cNvPr>
          <p:cNvSpPr txBox="1"/>
          <p:nvPr/>
        </p:nvSpPr>
        <p:spPr>
          <a:xfrm>
            <a:off x="832761" y="2270864"/>
            <a:ext cx="2878105" cy="442674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배경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36A22B-A24D-F81F-A89D-19881CD3A160}"/>
              </a:ext>
            </a:extLst>
          </p:cNvPr>
          <p:cNvSpPr txBox="1"/>
          <p:nvPr/>
        </p:nvSpPr>
        <p:spPr>
          <a:xfrm>
            <a:off x="859920" y="4197456"/>
            <a:ext cx="2878105" cy="442674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필요성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B37E03-A7D1-77ED-6607-37B360943036}"/>
              </a:ext>
            </a:extLst>
          </p:cNvPr>
          <p:cNvSpPr txBox="1"/>
          <p:nvPr/>
        </p:nvSpPr>
        <p:spPr>
          <a:xfrm>
            <a:off x="832761" y="4971624"/>
            <a:ext cx="7985322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버스 노선은 빈 버스 운행이 많음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버스 이용자 수와 관련된 요인을 찾고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버스 운행 간격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운행 대수 조정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867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3597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정의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06DCC-0557-45DD-88AD-12AD274D320C}"/>
              </a:ext>
            </a:extLst>
          </p:cNvPr>
          <p:cNvSpPr txBox="1"/>
          <p:nvPr/>
        </p:nvSpPr>
        <p:spPr>
          <a:xfrm>
            <a:off x="832761" y="3105834"/>
            <a:ext cx="7985322" cy="12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오염도 등과 버스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탑승량의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가설을 설정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바람이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불지않고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기온이 높으면 버스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탑승량이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증가한다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가설을 시각화와 검증을 통해 확인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38A0D-0AC2-0E19-5212-AD0E57C593E1}"/>
              </a:ext>
            </a:extLst>
          </p:cNvPr>
          <p:cNvSpPr txBox="1"/>
          <p:nvPr/>
        </p:nvSpPr>
        <p:spPr>
          <a:xfrm>
            <a:off x="832761" y="2270864"/>
            <a:ext cx="2878105" cy="442674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 정의</a:t>
            </a:r>
          </a:p>
        </p:txBody>
      </p:sp>
      <p:sp>
        <p:nvSpPr>
          <p:cNvPr id="8" name="오른쪽 화살표 10">
            <a:extLst>
              <a:ext uri="{FF2B5EF4-FFF2-40B4-BE49-F238E27FC236}">
                <a16:creationId xmlns:a16="http://schemas.microsoft.com/office/drawing/2014/main" id="{1FD1D048-20E4-6C55-664B-3CA073DBC499}"/>
              </a:ext>
            </a:extLst>
          </p:cNvPr>
          <p:cNvSpPr/>
          <p:nvPr/>
        </p:nvSpPr>
        <p:spPr>
          <a:xfrm>
            <a:off x="1174128" y="5223509"/>
            <a:ext cx="1547176" cy="697898"/>
          </a:xfrm>
          <a:prstGeom prst="rightArrow">
            <a:avLst/>
          </a:prstGeom>
          <a:solidFill>
            <a:srgbClr val="93C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6C3026-85F4-FD47-32D6-B35B4B52FE7D}"/>
              </a:ext>
            </a:extLst>
          </p:cNvPr>
          <p:cNvSpPr txBox="1"/>
          <p:nvPr/>
        </p:nvSpPr>
        <p:spPr>
          <a:xfrm>
            <a:off x="3182330" y="5387792"/>
            <a:ext cx="683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버스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탑승량과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관련된 변수를 찾고 버스 운행을 유연하게 조정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61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3597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데이터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38A0D-0AC2-0E19-5212-AD0E57C593E1}"/>
              </a:ext>
            </a:extLst>
          </p:cNvPr>
          <p:cNvSpPr txBox="1"/>
          <p:nvPr/>
        </p:nvSpPr>
        <p:spPr>
          <a:xfrm>
            <a:off x="832761" y="2270864"/>
            <a:ext cx="2878105" cy="442674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데이터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74FE4-33AE-458C-F0D1-CEA3FDFA66CC}"/>
              </a:ext>
            </a:extLst>
          </p:cNvPr>
          <p:cNvSpPr txBox="1"/>
          <p:nvPr/>
        </p:nvSpPr>
        <p:spPr>
          <a:xfrm>
            <a:off x="1091953" y="3329126"/>
            <a:ext cx="649845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 데이터 포털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서울특별시 미세먼지 대피소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 데이터 포털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–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서울특별시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미세먼지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 데이터 포털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소상공인시장진흥공단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_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기상청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종관 기상 관측 자료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서울특별시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서울생활인구 데이터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93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9920" y="383178"/>
            <a:ext cx="2322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0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761" y="815804"/>
            <a:ext cx="3597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계획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038A0D-0AC2-0E19-5212-AD0E57C593E1}"/>
              </a:ext>
            </a:extLst>
          </p:cNvPr>
          <p:cNvSpPr txBox="1"/>
          <p:nvPr/>
        </p:nvSpPr>
        <p:spPr>
          <a:xfrm>
            <a:off x="832761" y="2270864"/>
            <a:ext cx="2878105" cy="442674"/>
          </a:xfrm>
          <a:prstGeom prst="roundRect">
            <a:avLst/>
          </a:prstGeom>
          <a:solidFill>
            <a:srgbClr val="93C9EB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D3B4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74FE4-33AE-458C-F0D1-CEA3FDFA66CC}"/>
              </a:ext>
            </a:extLst>
          </p:cNvPr>
          <p:cNvSpPr txBox="1"/>
          <p:nvPr/>
        </p:nvSpPr>
        <p:spPr>
          <a:xfrm>
            <a:off x="1091953" y="3329126"/>
            <a:ext cx="6498455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Folium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사용한 시각화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필요에 따라 위치 군집 분석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T-test,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Chisquare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가설 검정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758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>
            <a:off x="7423842" y="-1"/>
            <a:ext cx="4768158" cy="6949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442763" y="1705482"/>
            <a:ext cx="4527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40404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방법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A899EA-5290-4466-9CDB-D71C1B2EDCFA}"/>
              </a:ext>
            </a:extLst>
          </p:cNvPr>
          <p:cNvSpPr/>
          <p:nvPr/>
        </p:nvSpPr>
        <p:spPr>
          <a:xfrm flipV="1">
            <a:off x="0" y="2434562"/>
            <a:ext cx="347472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7200" kern="0" dirty="0">
              <a:solidFill>
                <a:prstClr val="white"/>
              </a:solidFill>
            </a:endParaRPr>
          </a:p>
        </p:txBody>
      </p:sp>
      <p:pic>
        <p:nvPicPr>
          <p:cNvPr id="10" name="그래픽 9" descr="버스">
            <a:extLst>
              <a:ext uri="{FF2B5EF4-FFF2-40B4-BE49-F238E27FC236}">
                <a16:creationId xmlns:a16="http://schemas.microsoft.com/office/drawing/2014/main" id="{F17C29E8-9CF5-F3F5-0B16-6F0B4AF77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3675" y="3474719"/>
            <a:ext cx="2168492" cy="216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54628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defRPr dirty="0">
            <a:solidFill>
              <a:srgbClr val="2D3B45"/>
            </a:solidFill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2666</TotalTime>
  <Words>737</Words>
  <Application>Microsoft Office PowerPoint</Application>
  <PresentationFormat>와이드스크린</PresentationFormat>
  <Paragraphs>135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나눔스퀘어 Bold</vt:lpstr>
      <vt:lpstr>나눔스퀘어 ExtraBold</vt:lpstr>
      <vt:lpstr>맑은 고딕</vt:lpstr>
      <vt:lpstr>Arial</vt:lpstr>
      <vt:lpstr>7_Office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 우빈</cp:lastModifiedBy>
  <cp:revision>74</cp:revision>
  <dcterms:created xsi:type="dcterms:W3CDTF">2021-10-12T06:04:13Z</dcterms:created>
  <dcterms:modified xsi:type="dcterms:W3CDTF">2022-06-06T02:18:20Z</dcterms:modified>
</cp:coreProperties>
</file>