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84" r:id="rId5"/>
    <p:sldId id="268" r:id="rId6"/>
    <p:sldId id="272" r:id="rId7"/>
    <p:sldId id="270" r:id="rId8"/>
    <p:sldId id="283" r:id="rId9"/>
    <p:sldId id="279" r:id="rId10"/>
    <p:sldId id="280" r:id="rId11"/>
    <p:sldId id="281" r:id="rId12"/>
    <p:sldId id="282" r:id="rId13"/>
    <p:sldId id="286" r:id="rId14"/>
    <p:sldId id="307" r:id="rId15"/>
    <p:sldId id="308" r:id="rId16"/>
    <p:sldId id="332" r:id="rId17"/>
    <p:sldId id="309" r:id="rId18"/>
    <p:sldId id="310" r:id="rId19"/>
    <p:sldId id="311" r:id="rId20"/>
    <p:sldId id="285" r:id="rId21"/>
    <p:sldId id="287" r:id="rId22"/>
    <p:sldId id="323" r:id="rId23"/>
    <p:sldId id="289" r:id="rId24"/>
    <p:sldId id="296" r:id="rId25"/>
    <p:sldId id="297" r:id="rId26"/>
    <p:sldId id="298" r:id="rId27"/>
    <p:sldId id="299" r:id="rId28"/>
    <p:sldId id="300" r:id="rId29"/>
    <p:sldId id="301" r:id="rId30"/>
    <p:sldId id="325" r:id="rId31"/>
    <p:sldId id="302" r:id="rId32"/>
    <p:sldId id="304" r:id="rId33"/>
    <p:sldId id="305" r:id="rId34"/>
    <p:sldId id="326" r:id="rId35"/>
    <p:sldId id="334" r:id="rId36"/>
    <p:sldId id="327" r:id="rId37"/>
    <p:sldId id="328" r:id="rId38"/>
    <p:sldId id="329" r:id="rId39"/>
    <p:sldId id="330" r:id="rId40"/>
    <p:sldId id="331" r:id="rId41"/>
    <p:sldId id="335" r:id="rId42"/>
    <p:sldId id="317" r:id="rId43"/>
    <p:sldId id="318" r:id="rId44"/>
    <p:sldId id="321" r:id="rId45"/>
    <p:sldId id="33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D5D5D5"/>
    <a:srgbClr val="EF7398"/>
    <a:srgbClr val="3D9DE4"/>
    <a:srgbClr val="93C9EB"/>
    <a:srgbClr val="F7BDCF"/>
    <a:srgbClr val="404040"/>
    <a:srgbClr val="258CC5"/>
    <a:srgbClr val="185A82"/>
    <a:srgbClr val="34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 userDrawn="1"/>
        </p:nvSpPr>
        <p:spPr>
          <a:xfrm>
            <a:off x="222421" y="252036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 userDrawn="1"/>
        </p:nvSpPr>
        <p:spPr>
          <a:xfrm rot="16200000" flipV="1">
            <a:off x="74957" y="823176"/>
            <a:ext cx="118800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56994" y="1240322"/>
            <a:ext cx="8478013" cy="2080393"/>
          </a:xfrm>
          <a:prstGeom prst="rect">
            <a:avLst/>
          </a:prstGeom>
          <a:noFill/>
          <a:ln w="38100"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i="1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Predicting credit card default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신용카드 사용자 대금 연체 정도 예측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98631" y="4069224"/>
            <a:ext cx="3994738" cy="1792562"/>
            <a:chOff x="4155540" y="3444303"/>
            <a:chExt cx="4677933" cy="2099131"/>
          </a:xfrm>
        </p:grpSpPr>
        <p:grpSp>
          <p:nvGrpSpPr>
            <p:cNvPr id="20" name="그룹 19"/>
            <p:cNvGrpSpPr/>
            <p:nvPr/>
          </p:nvGrpSpPr>
          <p:grpSpPr>
            <a:xfrm>
              <a:off x="4155540" y="3444303"/>
              <a:ext cx="4677933" cy="2099131"/>
              <a:chOff x="488950" y="4659084"/>
              <a:chExt cx="5448554" cy="20991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88950" y="4659084"/>
                <a:ext cx="5448554" cy="1983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16200000" rotWithShape="0">
                  <a:srgbClr val="BEE2F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flipV="1">
                <a:off x="651933" y="6656615"/>
                <a:ext cx="1917700" cy="101600"/>
              </a:xfrm>
              <a:prstGeom prst="rtTriangle">
                <a:avLst/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flipH="1" flipV="1">
                <a:off x="3867786" y="6645272"/>
                <a:ext cx="1917700" cy="101600"/>
              </a:xfrm>
              <a:prstGeom prst="rtTriangle">
                <a:avLst/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908972" y="3699179"/>
              <a:ext cx="3171069" cy="1445555"/>
              <a:chOff x="4933396" y="3699179"/>
              <a:chExt cx="3171069" cy="144555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509156" y="3977568"/>
                <a:ext cx="1595309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박우빈</a:t>
                </a: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20171413</a:t>
                </a:r>
              </a:p>
              <a:p>
                <a:r>
                  <a:rPr lang="ko-KR" altLang="en-US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정보통계보험수리학과</a:t>
                </a:r>
                <a:endPara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933396" y="3699179"/>
                <a:ext cx="1403308" cy="1445555"/>
                <a:chOff x="6025596" y="3737279"/>
                <a:chExt cx="1403308" cy="1445555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025596" y="3779526"/>
                  <a:ext cx="1403308" cy="140330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58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100" dirty="0">
                    <a:solidFill>
                      <a:srgbClr val="E7E6E6">
                        <a:lumMod val="50000"/>
                      </a:srgbClr>
                    </a:solidFill>
                  </a:endParaRPr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9739" b="92874" l="9739" r="89549">
                              <a14:foregroundMark x1="58907" y1="49406" x2="58907" y2="49406"/>
                              <a14:foregroundMark x1="35867" y1="47268" x2="37767" y2="48456"/>
                              <a14:foregroundMark x1="36817" y1="47981" x2="36817" y2="47981"/>
                              <a14:foregroundMark x1="35629" y1="46556" x2="48219" y2="55344"/>
                              <a14:foregroundMark x1="46793" y1="47031" x2="67458" y2="53207"/>
                              <a14:foregroundMark x1="73397" y1="81235" x2="81948" y2="87648"/>
                              <a14:foregroundMark x1="28741" y1="83610" x2="18765" y2="90024"/>
                              <a14:foregroundMark x1="46793" y1="91211" x2="46081" y2="92874"/>
                              <a14:foregroundMark x1="40618" y1="47981" x2="37292" y2="541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4505" y="3737279"/>
                  <a:ext cx="1325492" cy="132549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Xgboost vs Catboost | MLJ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72" y="1770442"/>
            <a:ext cx="1001213" cy="4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2811" y="1578438"/>
            <a:ext cx="3427358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XGBClassifier</a:t>
            </a:r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</a:t>
            </a:r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20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7587"/>
              </p:ext>
            </p:extLst>
          </p:nvPr>
        </p:nvGraphicFramePr>
        <p:xfrm>
          <a:off x="2470150" y="2200949"/>
          <a:ext cx="7251156" cy="3086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hyper-parameter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parameter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range setting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best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="0" i="0" baseline="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params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learnig_rate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longuniform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(0.01, 0.3)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0.030019946952402964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n_estimators</a:t>
                      </a:r>
                      <a:endParaRPr lang="en-US" altLang="ko-KR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(1000,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10000)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5669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objective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“multiclass”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“multiclass”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metric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multi_logloss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multi_logloss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reg_alpha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float(1e-8, 3e-5)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2.1093538577266385e-05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reg_lambda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float(1e-8, 9e-2)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0.032726670577840435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max_depth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(1, 20)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num_leaves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(2, 256)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247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144AD0-F196-4966-9F52-D0AF10DE049E}"/>
              </a:ext>
            </a:extLst>
          </p:cNvPr>
          <p:cNvSpPr/>
          <p:nvPr/>
        </p:nvSpPr>
        <p:spPr>
          <a:xfrm>
            <a:off x="7261149" y="2564296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10E853-0CFF-4301-BF5D-23CAC7963647}"/>
              </a:ext>
            </a:extLst>
          </p:cNvPr>
          <p:cNvSpPr/>
          <p:nvPr/>
        </p:nvSpPr>
        <p:spPr>
          <a:xfrm>
            <a:off x="7261148" y="2921017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6A0459-FD11-4015-B8ED-5E6FD4EFA6CB}"/>
              </a:ext>
            </a:extLst>
          </p:cNvPr>
          <p:cNvSpPr/>
          <p:nvPr/>
        </p:nvSpPr>
        <p:spPr>
          <a:xfrm>
            <a:off x="7261147" y="4613982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31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Xgboost vs Catboost | MLJ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72" y="1770442"/>
            <a:ext cx="1001213" cy="4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2811" y="1578438"/>
            <a:ext cx="3427358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XGBClassifier</a:t>
            </a:r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</a:t>
            </a:r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20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9230"/>
              </p:ext>
            </p:extLst>
          </p:nvPr>
        </p:nvGraphicFramePr>
        <p:xfrm>
          <a:off x="2470150" y="2200949"/>
          <a:ext cx="7251156" cy="274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hyper-parameter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parameter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range setting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best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="0" i="0" baseline="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params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colsampe_bytree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uniform(0.5,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1, 0.1)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0.6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nthread</a:t>
                      </a:r>
                      <a:endParaRPr lang="en-US" altLang="ko-KR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lambda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longuniform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(1e-3, 10)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0.09749762207436122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alpha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longuniform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(1e-3, 10)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0.015977662354833867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subsample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categorical(0.6,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0.7, 0.8, 1.0)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0.8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min_child_weight</a:t>
                      </a:r>
                      <a:endParaRPr lang="en-US" altLang="ko-KR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(1, 300)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16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gamma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(1, 3)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0475DE-ABB1-47F2-87DD-4930FA75D267}"/>
              </a:ext>
            </a:extLst>
          </p:cNvPr>
          <p:cNvSpPr/>
          <p:nvPr/>
        </p:nvSpPr>
        <p:spPr>
          <a:xfrm>
            <a:off x="7271090" y="2563209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135B1F-267B-4AA8-ADF9-F38DE2BAEF87}"/>
              </a:ext>
            </a:extLst>
          </p:cNvPr>
          <p:cNvSpPr/>
          <p:nvPr/>
        </p:nvSpPr>
        <p:spPr>
          <a:xfrm>
            <a:off x="7271089" y="3951892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62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설명 변수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65812"/>
              </p:ext>
            </p:extLst>
          </p:nvPr>
        </p:nvGraphicFramePr>
        <p:xfrm>
          <a:off x="733170" y="2363911"/>
          <a:ext cx="5192391" cy="34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gender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여자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남자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car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reality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부동산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child_num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자녀의 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Income_total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총 수입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소득 분류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edu_type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최종학력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가족 구성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family_size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가족 구성원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46279"/>
              </p:ext>
            </p:extLst>
          </p:nvPr>
        </p:nvGraphicFramePr>
        <p:xfrm>
          <a:off x="6325417" y="2363911"/>
          <a:ext cx="5192391" cy="34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house_type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생활방식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DAYS_BIRTH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태어난 일수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DAYS_EMPLOYED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고용일수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FLAG_MOBIL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휴대폰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work_phone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회사 휴대폰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phone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집 전화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email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이메일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occyp_type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직업 유형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begin_month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카드 발급 월수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31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설명 변수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170" y="2363911"/>
          <a:ext cx="5192391" cy="34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gender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여자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남자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car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reality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부동산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child_num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자녀의 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Income_total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총 수입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소득 분류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edu_type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최종학력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가족 구성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family_size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가족 구성원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80881"/>
              </p:ext>
            </p:extLst>
          </p:nvPr>
        </p:nvGraphicFramePr>
        <p:xfrm>
          <a:off x="6325417" y="2363911"/>
          <a:ext cx="5192391" cy="34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house_type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생활방식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DAYS_BIRTH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태어난 일수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DAYS_EMPLOYED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고용일수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FLAG_MOBIL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휴대폰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work_phone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회사 휴대폰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phone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집 전화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email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이메일 소유 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occyp_type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직업 유형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begin_month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카드 발급 월수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82238" y="3743286"/>
            <a:ext cx="279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23918-F02E-4965-8BB4-9670A144E964}"/>
              </a:ext>
            </a:extLst>
          </p:cNvPr>
          <p:cNvSpPr txBox="1"/>
          <p:nvPr/>
        </p:nvSpPr>
        <p:spPr>
          <a:xfrm>
            <a:off x="1740812" y="1913023"/>
            <a:ext cx="7374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값을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갖는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FLAG_MOBIL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변수는 분석에서 제외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55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88601"/>
              </p:ext>
            </p:extLst>
          </p:nvPr>
        </p:nvGraphicFramePr>
        <p:xfrm>
          <a:off x="504809" y="2555297"/>
          <a:ext cx="11182383" cy="244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수식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personal_information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"income_type","edu_type","family_type","house_type","income_total","DAYS_BIRTH","DAYS_EMPLOYED","occyp_type","child_num","work_phone","phone","email","gender","car","reality“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(credit,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begin_month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변수를 제외한 모든 변수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join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신용도와 카드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발급월을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제외한 모든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컬럼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중복 데이터 다수 존재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특정 사람이 여러 신용카드를 발급한 경우로 판단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중복되는 데이터를 동일 인물로 판단하기 위한 개인 정보 변수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card_count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groupby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personal_information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”)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 count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한 사람이 발급한 신용카드 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personal_information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의 중복 데이터 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money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“car” +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1.5 * “reality” + “phone”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개인 재산 관련 변수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차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부동산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휴대푠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변수 통합</a:t>
                      </a:r>
                      <a:endParaRPr lang="en-US" altLang="ko-KR" sz="1200" kern="1200" baseline="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부동산 변수에 가중치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809" y="2053425"/>
            <a:ext cx="2832527" cy="374571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속성 변수</a:t>
            </a:r>
          </a:p>
        </p:txBody>
      </p:sp>
    </p:spTree>
    <p:extLst>
      <p:ext uri="{BB962C8B-B14F-4D97-AF65-F5344CB8AC3E}">
        <p14:creationId xmlns:p14="http://schemas.microsoft.com/office/powerpoint/2010/main" val="56948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15B10C9-9093-49AB-99CB-00445D77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34" y="2126422"/>
            <a:ext cx="9177132" cy="3622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BBFF83-1772-4E85-9577-486821753395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C992A-26E0-4049-8CDB-EE973EFC6116}"/>
              </a:ext>
            </a:extLst>
          </p:cNvPr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5C295-E46D-4A33-B683-1A44E4750C5D}"/>
              </a:ext>
            </a:extLst>
          </p:cNvPr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27FD7-C357-4862-A032-97C3F86821F4}"/>
              </a:ext>
            </a:extLst>
          </p:cNvPr>
          <p:cNvSpPr txBox="1"/>
          <p:nvPr/>
        </p:nvSpPr>
        <p:spPr>
          <a:xfrm>
            <a:off x="5042452" y="5975891"/>
            <a:ext cx="682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중복되는 관측치가 있음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254FDC-A697-4171-9DD0-FDD276E1AF54}"/>
              </a:ext>
            </a:extLst>
          </p:cNvPr>
          <p:cNvSpPr/>
          <p:nvPr/>
        </p:nvSpPr>
        <p:spPr>
          <a:xfrm>
            <a:off x="1507434" y="2299141"/>
            <a:ext cx="9177132" cy="1366558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BF6A8C-BAA8-4FF9-A111-4E0CC16129B2}"/>
              </a:ext>
            </a:extLst>
          </p:cNvPr>
          <p:cNvSpPr/>
          <p:nvPr/>
        </p:nvSpPr>
        <p:spPr>
          <a:xfrm>
            <a:off x="1507434" y="4054306"/>
            <a:ext cx="9177132" cy="1521545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29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06248"/>
              </p:ext>
            </p:extLst>
          </p:nvPr>
        </p:nvGraphicFramePr>
        <p:xfrm>
          <a:off x="504809" y="2555297"/>
          <a:ext cx="11182383" cy="205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수식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income_type_edu_type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 +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edu_type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소득유형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교육수준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family_type_house_type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 +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house_type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결혼여부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생활방식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family_type_edu_type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 + ”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edu_type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결혼여부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교육수준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family_type_income_type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 + ”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결혼여부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소득유형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Income_type_house_type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 +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house_type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소득유형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생활방식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809" y="2053425"/>
            <a:ext cx="2832527" cy="374571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조합</a:t>
            </a:r>
          </a:p>
        </p:txBody>
      </p:sp>
    </p:spTree>
    <p:extLst>
      <p:ext uri="{BB962C8B-B14F-4D97-AF65-F5344CB8AC3E}">
        <p14:creationId xmlns:p14="http://schemas.microsoft.com/office/powerpoint/2010/main" val="293819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2957"/>
              </p:ext>
            </p:extLst>
          </p:nvPr>
        </p:nvGraphicFramePr>
        <p:xfrm>
          <a:off x="504809" y="2555297"/>
          <a:ext cx="11182383" cy="308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수식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birth_division_employed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birth_multiplication_employed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“DAYS_BIRTH” / ” DAYS_EMPLOYED”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“DAYS_BIRTH” * ” DAYS_EMPLOYED”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근무기간 대비 나이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Income_division_employed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income_multiplication_employed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“income” / “DAYS_EMPLOYED”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“income” * “DAYS_EMPLOED”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근무기간 대비 소득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Income_division_birth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income_multiplication_birth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“income” /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DAYS_BIRTH”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“income” * “DAYS_BIRTH”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나이 대비 소득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Income_total_division_family_size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“income” /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family_size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가족구성원 대비 소득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income_total_card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income_total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 /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card_count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카드 수 대비 소득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birth_card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“DAYS_BIRTH” /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card_count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카드 수 대비 나이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employed_card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“DAYS_EMPLOYED” / 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card_count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카드 수 대비 근무기간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809" y="2053425"/>
            <a:ext cx="2832527" cy="374571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조합 </a:t>
            </a:r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78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27931"/>
              </p:ext>
            </p:extLst>
          </p:nvPr>
        </p:nvGraphicFramePr>
        <p:xfrm>
          <a:off x="504809" y="2555296"/>
          <a:ext cx="11182383" cy="277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수식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변수 설명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birth_minus_employed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“DAYS_BIRTH” - 1.5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*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”DAYS_EMPLOYED”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나이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근무기간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birth_employed_squared_minus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("DAYS_BIRTH"])**2 – ("DAYS_EMPLOYED“)**2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비선형 표현 방법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피타고라스 정리를 사용한 변수 정의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(-)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Birth_employed_squared_plus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("DAYS_BIRTH")**2 + ("DAYS_EMPLOYED")**2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비선형 표현 방법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피타고라스 정리를 사용한 변수 정의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(+)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809" y="2053425"/>
            <a:ext cx="2832527" cy="374571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조합 </a:t>
            </a:r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69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185A8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609" r="90000">
                        <a14:foregroundMark x1="32266" y1="49531" x2="21172" y2="64141"/>
                        <a14:foregroundMark x1="11641" y1="60469" x2="42344" y2="78281"/>
                        <a14:foregroundMark x1="24141" y1="57188" x2="54063" y2="73359"/>
                        <a14:foregroundMark x1="42656" y1="78438" x2="43828" y2="78984"/>
                        <a14:foregroundMark x1="11328" y1="60391" x2="9609" y2="59297"/>
                        <a14:foregroundMark x1="39922" y1="43594" x2="51406" y2="51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24" y="1967941"/>
            <a:ext cx="4635572" cy="4981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400" dirty="0">
              <a:solidFill>
                <a:srgbClr val="40404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8879" y="3342564"/>
            <a:ext cx="3224463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주제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변수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185A8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609" r="90000">
                        <a14:foregroundMark x1="32266" y1="49531" x2="21172" y2="64141"/>
                        <a14:foregroundMark x1="11641" y1="60469" x2="42344" y2="78281"/>
                        <a14:foregroundMark x1="24141" y1="57188" x2="54063" y2="73359"/>
                        <a14:foregroundMark x1="42656" y1="78438" x2="43828" y2="78984"/>
                        <a14:foregroundMark x1="11328" y1="60391" x2="9609" y2="59297"/>
                        <a14:foregroundMark x1="39922" y1="43594" x2="51406" y2="51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24" y="1967941"/>
            <a:ext cx="4635572" cy="498149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71447" y="3342564"/>
            <a:ext cx="6096000" cy="29718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정확도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의미 및 활용 방안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9787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651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credit(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신용 등급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t="9236"/>
          <a:stretch/>
        </p:blipFill>
        <p:spPr>
          <a:xfrm>
            <a:off x="1303145" y="2700039"/>
            <a:ext cx="3758371" cy="34571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77417" y="285394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비율</a:t>
            </a:r>
            <a:endParaRPr lang="en-US" altLang="ko-KR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신용도가 좋지 않은 사람</a:t>
            </a: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(2.0)</a:t>
            </a: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비율이 가장 크다</a:t>
            </a: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 신용도가 제일 높은 사람</a:t>
            </a: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(0.0)</a:t>
            </a: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비율이 가장 작다</a:t>
            </a: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776112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2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651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FLAG MOBIL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0" y="2961115"/>
            <a:ext cx="6096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FLAG_MOBIL</a:t>
            </a: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값만 가짐</a:t>
            </a:r>
            <a:r>
              <a:rPr lang="en-US" altLang="ko-KR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776112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6CABC4B-9BFF-4DD4-85EE-3E1A5EFB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62" y="2968109"/>
            <a:ext cx="4190590" cy="27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69" y="2970239"/>
            <a:ext cx="5038159" cy="32332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31" y="2979292"/>
            <a:ext cx="4904635" cy="3602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8784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car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house_type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31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784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reality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occyp_type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0" y="2979292"/>
            <a:ext cx="5132548" cy="32332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23" y="2976037"/>
            <a:ext cx="5325553" cy="32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065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719873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725" y="2044945"/>
            <a:ext cx="2575025" cy="646986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Academic degree</a:t>
            </a:r>
          </a:p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credit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3" y="2935911"/>
            <a:ext cx="4007721" cy="30775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91" y="3350486"/>
            <a:ext cx="3438053" cy="22483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136" y="2975102"/>
            <a:ext cx="2829681" cy="30383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08133" y="2044945"/>
            <a:ext cx="2575025" cy="660618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edu_type</a:t>
            </a:r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en-US" altLang="ko-KR" sz="16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income_total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8484601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 flipV="1">
            <a:off x="4015030" y="5069939"/>
            <a:ext cx="289710" cy="289710"/>
          </a:xfrm>
          <a:prstGeom prst="ellipse">
            <a:avLst/>
          </a:prstGeom>
          <a:ln w="28575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37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784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reality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occyp_type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0" y="2979292"/>
            <a:ext cx="5132548" cy="32332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23" y="2976037"/>
            <a:ext cx="5325553" cy="32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8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784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child_num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income_total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85" y="2976037"/>
            <a:ext cx="4859117" cy="3233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890"/>
          <a:stretch/>
        </p:blipFill>
        <p:spPr>
          <a:xfrm>
            <a:off x="6328214" y="2924269"/>
            <a:ext cx="5076704" cy="33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8784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DAYS_BIRTH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family_size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61" y="2903613"/>
            <a:ext cx="4922637" cy="3339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69" y="2930772"/>
            <a:ext cx="4895478" cy="32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281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DAYS_EMPLOYED &amp; credit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5649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8" y="3032918"/>
            <a:ext cx="3995966" cy="2715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79" y="3419553"/>
            <a:ext cx="3008439" cy="2265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566" y="3419553"/>
            <a:ext cx="3049658" cy="244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52221" y="2044945"/>
            <a:ext cx="2575025" cy="646986"/>
          </a:xfrm>
          <a:prstGeom prst="roundRect">
            <a:avLst/>
          </a:prstGeom>
          <a:solidFill>
            <a:srgbClr val="93C9EB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DAYS_EMPLOYED &lt; 0</a:t>
            </a:r>
          </a:p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credit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3059" y="2044945"/>
            <a:ext cx="2575025" cy="646986"/>
          </a:xfrm>
          <a:prstGeom prst="roundRect">
            <a:avLst/>
          </a:prstGeom>
          <a:solidFill>
            <a:srgbClr val="93C9EB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DAYS_EMPLOYED &gt; 0</a:t>
            </a:r>
          </a:p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DAYS_BIRTH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231099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68721" y="2955807"/>
            <a:ext cx="0" cy="2751631"/>
          </a:xfrm>
          <a:prstGeom prst="line">
            <a:avLst/>
          </a:prstGeom>
          <a:ln w="19050">
            <a:solidFill>
              <a:srgbClr val="EF7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28907" y="5707438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 flipV="1">
            <a:off x="1745970" y="4963096"/>
            <a:ext cx="676278" cy="676278"/>
          </a:xfrm>
          <a:prstGeom prst="ellipse">
            <a:avLst/>
          </a:prstGeom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09537" y="517043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 work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5252221" y="3463906"/>
            <a:ext cx="5261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10577581" y="3463906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 work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5130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FC19AF-D1B4-4B03-907A-17FC21DEAB88}"/>
              </a:ext>
            </a:extLst>
          </p:cNvPr>
          <p:cNvGrpSpPr/>
          <p:nvPr/>
        </p:nvGrpSpPr>
        <p:grpSpPr>
          <a:xfrm>
            <a:off x="1794225" y="2332514"/>
            <a:ext cx="8603547" cy="3431221"/>
            <a:chOff x="560331" y="2000857"/>
            <a:chExt cx="7497253" cy="3431221"/>
          </a:xfrm>
        </p:grpSpPr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2CF32D47-BF3F-4DF0-99EB-40CE810B028F}"/>
                </a:ext>
              </a:extLst>
            </p:cNvPr>
            <p:cNvSpPr/>
            <p:nvPr/>
          </p:nvSpPr>
          <p:spPr>
            <a:xfrm>
              <a:off x="560331" y="2118115"/>
              <a:ext cx="7497253" cy="33139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29707F-5582-4416-81AF-692D9A4FE660}"/>
                </a:ext>
              </a:extLst>
            </p:cNvPr>
            <p:cNvSpPr txBox="1"/>
            <p:nvPr/>
          </p:nvSpPr>
          <p:spPr>
            <a:xfrm>
              <a:off x="1231134" y="2000857"/>
              <a:ext cx="61556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업무 시작일 </a:t>
              </a:r>
              <a:r>
                <a:rPr lang="en-US" altLang="ko-KR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365243 </a:t>
              </a:r>
              <a:r>
                <a: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관측치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DA2A26-4770-4B94-9E16-CA34CDD7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3" y="3487628"/>
            <a:ext cx="8134350" cy="1238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77A79-1FBB-4703-A1D5-DAEC49E3433C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757E6-C56A-4539-A62F-FEC96631527F}"/>
              </a:ext>
            </a:extLst>
          </p:cNvPr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69146A-FBF3-4A3E-9738-DA5F7B7DE43A}"/>
              </a:ext>
            </a:extLst>
          </p:cNvPr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6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185A8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609" r="90000">
                        <a14:foregroundMark x1="32266" y1="49531" x2="21172" y2="64141"/>
                        <a14:foregroundMark x1="11641" y1="60469" x2="42344" y2="78281"/>
                        <a14:foregroundMark x1="24141" y1="57188" x2="54063" y2="73359"/>
                        <a14:foregroundMark x1="42656" y1="78438" x2="43828" y2="78984"/>
                        <a14:foregroundMark x1="11328" y1="60391" x2="9609" y2="59297"/>
                        <a14:foregroundMark x1="39922" y1="43594" x2="51406" y2="51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24" y="1967941"/>
            <a:ext cx="4635572" cy="4981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연속형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 </a:t>
            </a:r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z="20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1792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begin_month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 1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44415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begin_month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credit 2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8" y="3085327"/>
            <a:ext cx="4441460" cy="2910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09" y="3494680"/>
            <a:ext cx="6168102" cy="198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4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상관관계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8784" y="2164127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heatmap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299925"/>
            <a:ext cx="0" cy="3993032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5858" y="2164127"/>
            <a:ext cx="3427358" cy="410400"/>
          </a:xfrm>
          <a:prstGeom prst="roundRect">
            <a:avLst/>
          </a:prstGeom>
          <a:solidFill>
            <a:srgbClr val="93C9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DAYS_BIRTH &amp; DAYS_EMPLOYED</a:t>
            </a:r>
            <a:endParaRPr lang="ko-KR" altLang="en-US" sz="16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33" y="2920808"/>
            <a:ext cx="4153433" cy="3480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92" y="2920808"/>
            <a:ext cx="4679970" cy="3065954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 flipV="1">
            <a:off x="3568702" y="2924611"/>
            <a:ext cx="461906" cy="461906"/>
          </a:xfrm>
          <a:prstGeom prst="ellipse">
            <a:avLst/>
          </a:prstGeom>
          <a:ln w="38100">
            <a:solidFill>
              <a:srgbClr val="3D9DE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 flipV="1">
            <a:off x="3230563" y="3595750"/>
            <a:ext cx="461906" cy="461906"/>
          </a:xfrm>
          <a:prstGeom prst="ellipse">
            <a:avLst/>
          </a:prstGeom>
          <a:ln w="38100">
            <a:solidFill>
              <a:srgbClr val="3D9DE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36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962" y="1400579"/>
            <a:ext cx="279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train/test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 비교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96A10E-DAC9-4EA9-BAC8-0E8E0B28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30" y="2138040"/>
            <a:ext cx="6013142" cy="39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67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BE8A124-F354-4364-BCF2-C49ABEFE621E}"/>
              </a:ext>
            </a:extLst>
          </p:cNvPr>
          <p:cNvSpPr/>
          <p:nvPr/>
        </p:nvSpPr>
        <p:spPr>
          <a:xfrm>
            <a:off x="1794225" y="2449772"/>
            <a:ext cx="8603547" cy="331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3B9EBC-4B1F-48FA-BA6C-585BB77D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88" y="3395967"/>
            <a:ext cx="7388088" cy="7101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2799803" y="4611757"/>
            <a:ext cx="682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시작일의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365243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시작일을 사용한 파생변수를 만들기 때문에 값의 범위를 줄임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45A72-DC9D-4B85-8D8C-A45D893A24EA}"/>
              </a:ext>
            </a:extLst>
          </p:cNvPr>
          <p:cNvSpPr txBox="1"/>
          <p:nvPr/>
        </p:nvSpPr>
        <p:spPr>
          <a:xfrm>
            <a:off x="4170300" y="2229570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 시작일 관련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90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BE8A124-F354-4364-BCF2-C49ABEFE621E}"/>
              </a:ext>
            </a:extLst>
          </p:cNvPr>
          <p:cNvSpPr/>
          <p:nvPr/>
        </p:nvSpPr>
        <p:spPr>
          <a:xfrm>
            <a:off x="1794225" y="2449772"/>
            <a:ext cx="8603547" cy="331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45A72-DC9D-4B85-8D8C-A45D893A24EA}"/>
              </a:ext>
            </a:extLst>
          </p:cNvPr>
          <p:cNvSpPr txBox="1"/>
          <p:nvPr/>
        </p:nvSpPr>
        <p:spPr>
          <a:xfrm>
            <a:off x="4170300" y="2229570"/>
            <a:ext cx="3427358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occyp_type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B00092-3F22-4C23-99A8-C2C944FA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14" y="3301887"/>
            <a:ext cx="3073168" cy="14572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4559414" y="4609989"/>
            <a:ext cx="682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315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BE8A124-F354-4364-BCF2-C49ABEFE621E}"/>
              </a:ext>
            </a:extLst>
          </p:cNvPr>
          <p:cNvSpPr/>
          <p:nvPr/>
        </p:nvSpPr>
        <p:spPr>
          <a:xfrm>
            <a:off x="487017" y="2449772"/>
            <a:ext cx="10863470" cy="331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3856245" y="5102352"/>
            <a:ext cx="682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가족의 규모 보다 자녀수가 큰 관측치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BEDF21D-A132-4A5D-8735-01F8A3E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4" y="3163120"/>
            <a:ext cx="10051774" cy="1454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CB2B5-1AC7-4119-97CB-22876562188A}"/>
              </a:ext>
            </a:extLst>
          </p:cNvPr>
          <p:cNvSpPr txBox="1"/>
          <p:nvPr/>
        </p:nvSpPr>
        <p:spPr>
          <a:xfrm>
            <a:off x="3665423" y="2245460"/>
            <a:ext cx="4253457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family_size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child_num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996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BE8A124-F354-4364-BCF2-C49ABEFE621E}"/>
              </a:ext>
            </a:extLst>
          </p:cNvPr>
          <p:cNvSpPr/>
          <p:nvPr/>
        </p:nvSpPr>
        <p:spPr>
          <a:xfrm>
            <a:off x="460384" y="2449771"/>
            <a:ext cx="10863470" cy="331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3850348" y="5317448"/>
            <a:ext cx="682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family_size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전부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값을 변경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BA2B6F-9AFD-4965-889F-E8646AE9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31" y="2787194"/>
            <a:ext cx="9907576" cy="244490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FCFE5B-0EEF-41E8-8C96-1145EBA4DA8A}"/>
              </a:ext>
            </a:extLst>
          </p:cNvPr>
          <p:cNvSpPr/>
          <p:nvPr/>
        </p:nvSpPr>
        <p:spPr>
          <a:xfrm>
            <a:off x="9547151" y="3039268"/>
            <a:ext cx="382040" cy="219283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EFDC9-C48E-471F-936E-E890C440AB73}"/>
              </a:ext>
            </a:extLst>
          </p:cNvPr>
          <p:cNvSpPr txBox="1"/>
          <p:nvPr/>
        </p:nvSpPr>
        <p:spPr>
          <a:xfrm>
            <a:off x="3765390" y="2220285"/>
            <a:ext cx="4253457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family_size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child_num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796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BE8A124-F354-4364-BCF2-C49ABEFE621E}"/>
              </a:ext>
            </a:extLst>
          </p:cNvPr>
          <p:cNvSpPr/>
          <p:nvPr/>
        </p:nvSpPr>
        <p:spPr>
          <a:xfrm>
            <a:off x="460384" y="2449771"/>
            <a:ext cx="10863470" cy="331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3182330" y="4474731"/>
            <a:ext cx="7071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데이터 분포가 다름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child_num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9 19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축소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family_size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11 20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축소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코드들은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child_num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관측치 제거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값의 범위를 축소시켰을 때 성능이 더 좋음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C92ED3-FB63-41D5-9ED1-1707E636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5" y="3292966"/>
            <a:ext cx="10218147" cy="59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439527-C80A-49DE-853D-3A07CE625E1C}"/>
              </a:ext>
            </a:extLst>
          </p:cNvPr>
          <p:cNvSpPr txBox="1"/>
          <p:nvPr/>
        </p:nvSpPr>
        <p:spPr>
          <a:xfrm>
            <a:off x="3765389" y="2258434"/>
            <a:ext cx="4253457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family_size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child_num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375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74A8AE-857E-48E3-9D52-8AEE8CF1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68" y="1599186"/>
            <a:ext cx="7135174" cy="44430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3182330" y="6175724"/>
            <a:ext cx="7071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주거 형태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직업유형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교육수준에 따라 연간 소득의 차이를 보임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422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C5190-A494-4CF1-B473-0F2B3E9C0418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F249C-8F3A-4C8C-8F31-E5C85956D907}"/>
              </a:ext>
            </a:extLst>
          </p:cNvPr>
          <p:cNvSpPr txBox="1"/>
          <p:nvPr/>
        </p:nvSpPr>
        <p:spPr>
          <a:xfrm>
            <a:off x="832760" y="815804"/>
            <a:ext cx="362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데이터 </a:t>
            </a:r>
            <a:r>
              <a:rPr lang="ko-KR" altLang="en-US" sz="32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F617C01B-2BCA-4C38-B538-D0269E608883}"/>
              </a:ext>
            </a:extLst>
          </p:cNvPr>
          <p:cNvSpPr/>
          <p:nvPr/>
        </p:nvSpPr>
        <p:spPr>
          <a:xfrm>
            <a:off x="500529" y="2264263"/>
            <a:ext cx="10863470" cy="331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FB21DD-338A-4D51-9452-671B95EA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5" y="3362267"/>
            <a:ext cx="10765654" cy="8123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D5298-A26A-4F95-879D-9927B9835017}"/>
              </a:ext>
            </a:extLst>
          </p:cNvPr>
          <p:cNvSpPr txBox="1"/>
          <p:nvPr/>
        </p:nvSpPr>
        <p:spPr>
          <a:xfrm>
            <a:off x="3695280" y="4749435"/>
            <a:ext cx="707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변수는 무작위 숫자로 인코딩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세 변수는 연간 소득에 따라 순서를 부여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BCCF6-9443-42CE-9980-7E8387638914}"/>
              </a:ext>
            </a:extLst>
          </p:cNvPr>
          <p:cNvSpPr txBox="1"/>
          <p:nvPr/>
        </p:nvSpPr>
        <p:spPr>
          <a:xfrm>
            <a:off x="3216254" y="2089960"/>
            <a:ext cx="5529836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house_type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occyp_type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주제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35204" y="2186603"/>
            <a:ext cx="7721592" cy="2898913"/>
            <a:chOff x="1846961" y="2186603"/>
            <a:chExt cx="7721592" cy="28989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961" y="3464697"/>
              <a:ext cx="1368784" cy="13687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041" y="2808852"/>
              <a:ext cx="1946284" cy="167552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5856" y="3122825"/>
              <a:ext cx="1800276" cy="18002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43501" y="2186603"/>
              <a:ext cx="192505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solidFill>
                    <a:srgbClr val="EF739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endParaRPr lang="ko-KR" altLang="en-US" sz="16600" dirty="0">
                <a:solidFill>
                  <a:srgbClr val="EF73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242476" y="2977458"/>
              <a:ext cx="1547176" cy="1282877"/>
            </a:xfrm>
            <a:prstGeom prst="rightArrow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default</a:t>
              </a:r>
              <a:endParaRPr lang="ko-KR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40285" y="4701911"/>
              <a:ext cx="3167934" cy="38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default: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채무 불이행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06DCC-0557-45DD-88AD-12AD274D320C}"/>
              </a:ext>
            </a:extLst>
          </p:cNvPr>
          <p:cNvSpPr txBox="1"/>
          <p:nvPr/>
        </p:nvSpPr>
        <p:spPr>
          <a:xfrm>
            <a:off x="1253271" y="1624533"/>
            <a:ext cx="798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사용자의 개인 정보 그리고 데이터를 활용하여 신용카드 사용자의 연체 정도 예측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49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정확도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2B440A-4220-4FEF-A52F-6F078031B71E}"/>
              </a:ext>
            </a:extLst>
          </p:cNvPr>
          <p:cNvGrpSpPr/>
          <p:nvPr/>
        </p:nvGrpSpPr>
        <p:grpSpPr>
          <a:xfrm>
            <a:off x="2354797" y="2573537"/>
            <a:ext cx="7482406" cy="1657658"/>
            <a:chOff x="2240252" y="2088015"/>
            <a:chExt cx="7482406" cy="1657658"/>
          </a:xfrm>
        </p:grpSpPr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3A8A90A3-1639-4E0D-B3BB-C45D265238FF}"/>
                </a:ext>
              </a:extLst>
            </p:cNvPr>
            <p:cNvSpPr/>
            <p:nvPr/>
          </p:nvSpPr>
          <p:spPr>
            <a:xfrm>
              <a:off x="4380817" y="3112327"/>
              <a:ext cx="259517" cy="633346"/>
            </a:xfrm>
            <a:prstGeom prst="chevron">
              <a:avLst>
                <a:gd name="adj" fmla="val 58481"/>
              </a:avLst>
            </a:prstGeom>
            <a:solidFill>
              <a:srgbClr val="D5D5D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86D23B9-46D1-4BAB-A76C-F9E91D54BE54}"/>
                </a:ext>
              </a:extLst>
            </p:cNvPr>
            <p:cNvGrpSpPr/>
            <p:nvPr/>
          </p:nvGrpSpPr>
          <p:grpSpPr>
            <a:xfrm>
              <a:off x="2240252" y="2088015"/>
              <a:ext cx="1598888" cy="1536981"/>
              <a:chOff x="2240252" y="2188542"/>
              <a:chExt cx="1598888" cy="153698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2AEF4E-72C5-4628-8E95-A750D33ED3A0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XGB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78BD7-C154-4D3B-925F-B64D3C4E2555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0.7091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BCE158-CBCD-4F74-B8A6-D0887F5F9A0E}"/>
                </a:ext>
              </a:extLst>
            </p:cNvPr>
            <p:cNvGrpSpPr/>
            <p:nvPr/>
          </p:nvGrpSpPr>
          <p:grpSpPr>
            <a:xfrm>
              <a:off x="5182011" y="2088015"/>
              <a:ext cx="1598888" cy="1536981"/>
              <a:chOff x="2240252" y="2188542"/>
              <a:chExt cx="1598888" cy="153698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6CF99F-EC97-46F9-B715-7871C2FD8FD8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LGBM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6941B5-26D4-4ACD-A07F-6FD77E8C9C88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0.7281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69892B-0DE4-4877-931D-6122742AC773}"/>
                </a:ext>
              </a:extLst>
            </p:cNvPr>
            <p:cNvGrpSpPr/>
            <p:nvPr/>
          </p:nvGrpSpPr>
          <p:grpSpPr>
            <a:xfrm>
              <a:off x="8123770" y="2088015"/>
              <a:ext cx="1598888" cy="1536981"/>
              <a:chOff x="2240252" y="2188542"/>
              <a:chExt cx="1598888" cy="153698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A1CE0-0E0A-4F1B-B099-7A185E7601B6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Cat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6D4FAA-BCF3-4172-99DF-E61C8B02152A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0.7357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0DACC15A-D2B7-46CC-9413-4D3E534A6894}"/>
                </a:ext>
              </a:extLst>
            </p:cNvPr>
            <p:cNvSpPr/>
            <p:nvPr/>
          </p:nvSpPr>
          <p:spPr>
            <a:xfrm>
              <a:off x="7322576" y="3112327"/>
              <a:ext cx="259517" cy="633346"/>
            </a:xfrm>
            <a:prstGeom prst="chevron">
              <a:avLst>
                <a:gd name="adj" fmla="val 58481"/>
              </a:avLst>
            </a:prstGeom>
            <a:solidFill>
              <a:srgbClr val="D5D5D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73AE13-E1CA-40D8-A0E4-C54FBB400A09}"/>
              </a:ext>
            </a:extLst>
          </p:cNvPr>
          <p:cNvSpPr txBox="1"/>
          <p:nvPr/>
        </p:nvSpPr>
        <p:spPr>
          <a:xfrm>
            <a:off x="4584142" y="4868893"/>
            <a:ext cx="6653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방식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10-Stratified-Fold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Logloss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B9A07-0539-43E3-A21F-B55ACE7D59D0}"/>
              </a:ext>
            </a:extLst>
          </p:cNvPr>
          <p:cNvSpPr txBox="1"/>
          <p:nvPr/>
        </p:nvSpPr>
        <p:spPr>
          <a:xfrm>
            <a:off x="3331082" y="1731527"/>
            <a:ext cx="5529836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 포함하지 않은 베이스 라인 점수</a:t>
            </a:r>
          </a:p>
        </p:txBody>
      </p:sp>
    </p:spTree>
    <p:extLst>
      <p:ext uri="{BB962C8B-B14F-4D97-AF65-F5344CB8AC3E}">
        <p14:creationId xmlns:p14="http://schemas.microsoft.com/office/powerpoint/2010/main" val="2632045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정확도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2B440A-4220-4FEF-A52F-6F078031B71E}"/>
              </a:ext>
            </a:extLst>
          </p:cNvPr>
          <p:cNvGrpSpPr/>
          <p:nvPr/>
        </p:nvGrpSpPr>
        <p:grpSpPr>
          <a:xfrm>
            <a:off x="2354797" y="2573537"/>
            <a:ext cx="7482406" cy="1657658"/>
            <a:chOff x="2240252" y="2088015"/>
            <a:chExt cx="7482406" cy="1657658"/>
          </a:xfrm>
        </p:grpSpPr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3A8A90A3-1639-4E0D-B3BB-C45D265238FF}"/>
                </a:ext>
              </a:extLst>
            </p:cNvPr>
            <p:cNvSpPr/>
            <p:nvPr/>
          </p:nvSpPr>
          <p:spPr>
            <a:xfrm>
              <a:off x="4380817" y="3112327"/>
              <a:ext cx="259517" cy="633346"/>
            </a:xfrm>
            <a:prstGeom prst="chevron">
              <a:avLst>
                <a:gd name="adj" fmla="val 58481"/>
              </a:avLst>
            </a:prstGeom>
            <a:solidFill>
              <a:srgbClr val="D5D5D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86D23B9-46D1-4BAB-A76C-F9E91D54BE54}"/>
                </a:ext>
              </a:extLst>
            </p:cNvPr>
            <p:cNvGrpSpPr/>
            <p:nvPr/>
          </p:nvGrpSpPr>
          <p:grpSpPr>
            <a:xfrm>
              <a:off x="2240252" y="2088015"/>
              <a:ext cx="1598888" cy="1536981"/>
              <a:chOff x="2240252" y="2188542"/>
              <a:chExt cx="1598888" cy="153698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2AEF4E-72C5-4628-8E95-A750D33ED3A0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cat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78BD7-C154-4D3B-925F-B64D3C4E2555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0.6686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BCE158-CBCD-4F74-B8A6-D0887F5F9A0E}"/>
                </a:ext>
              </a:extLst>
            </p:cNvPr>
            <p:cNvGrpSpPr/>
            <p:nvPr/>
          </p:nvGrpSpPr>
          <p:grpSpPr>
            <a:xfrm>
              <a:off x="5182011" y="2088015"/>
              <a:ext cx="1598888" cy="1536981"/>
              <a:chOff x="2240252" y="2188542"/>
              <a:chExt cx="1598888" cy="153698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6CF99F-EC97-46F9-B715-7871C2FD8FD8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XGB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6941B5-26D4-4ACD-A07F-6FD77E8C9C88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0.6848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69892B-0DE4-4877-931D-6122742AC773}"/>
                </a:ext>
              </a:extLst>
            </p:cNvPr>
            <p:cNvGrpSpPr/>
            <p:nvPr/>
          </p:nvGrpSpPr>
          <p:grpSpPr>
            <a:xfrm>
              <a:off x="8123770" y="2088015"/>
              <a:ext cx="1598888" cy="1536981"/>
              <a:chOff x="2240252" y="2188542"/>
              <a:chExt cx="1598888" cy="153698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A1CE0-0E0A-4F1B-B099-7A185E7601B6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LGBM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6D4FAA-BCF3-4172-99DF-E61C8B02152A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0.7584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0DACC15A-D2B7-46CC-9413-4D3E534A6894}"/>
                </a:ext>
              </a:extLst>
            </p:cNvPr>
            <p:cNvSpPr/>
            <p:nvPr/>
          </p:nvSpPr>
          <p:spPr>
            <a:xfrm>
              <a:off x="7322576" y="3112327"/>
              <a:ext cx="259517" cy="633346"/>
            </a:xfrm>
            <a:prstGeom prst="chevron">
              <a:avLst>
                <a:gd name="adj" fmla="val 58481"/>
              </a:avLst>
            </a:prstGeom>
            <a:solidFill>
              <a:srgbClr val="D5D5D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73AE13-E1CA-40D8-A0E4-C54FBB400A09}"/>
              </a:ext>
            </a:extLst>
          </p:cNvPr>
          <p:cNvSpPr txBox="1"/>
          <p:nvPr/>
        </p:nvSpPr>
        <p:spPr>
          <a:xfrm>
            <a:off x="4584142" y="4868893"/>
            <a:ext cx="6653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방식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10-Stratified-Fold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Logloss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05C307-30FB-4E05-95FD-5F2A84A85556}"/>
              </a:ext>
            </a:extLst>
          </p:cNvPr>
          <p:cNvSpPr txBox="1"/>
          <p:nvPr/>
        </p:nvSpPr>
        <p:spPr>
          <a:xfrm>
            <a:off x="3331082" y="1731527"/>
            <a:ext cx="5529836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 포함한 점수</a:t>
            </a:r>
          </a:p>
        </p:txBody>
      </p:sp>
    </p:spTree>
    <p:extLst>
      <p:ext uri="{BB962C8B-B14F-4D97-AF65-F5344CB8AC3E}">
        <p14:creationId xmlns:p14="http://schemas.microsoft.com/office/powerpoint/2010/main" val="1158903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정확도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2B440A-4220-4FEF-A52F-6F078031B71E}"/>
              </a:ext>
            </a:extLst>
          </p:cNvPr>
          <p:cNvGrpSpPr/>
          <p:nvPr/>
        </p:nvGrpSpPr>
        <p:grpSpPr>
          <a:xfrm>
            <a:off x="2354797" y="2573537"/>
            <a:ext cx="7482406" cy="1536981"/>
            <a:chOff x="2240252" y="2088015"/>
            <a:chExt cx="7482406" cy="15369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86D23B9-46D1-4BAB-A76C-F9E91D54BE54}"/>
                </a:ext>
              </a:extLst>
            </p:cNvPr>
            <p:cNvGrpSpPr/>
            <p:nvPr/>
          </p:nvGrpSpPr>
          <p:grpSpPr>
            <a:xfrm>
              <a:off x="2240252" y="2088015"/>
              <a:ext cx="1598888" cy="1536981"/>
              <a:chOff x="2240252" y="2188542"/>
              <a:chExt cx="1598888" cy="153698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2AEF4E-72C5-4628-8E95-A750D33ED3A0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93C9EB"/>
              </a:solidFill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cat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078BD7-C154-4D3B-925F-B64D3C4E2555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0.6686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BCE158-CBCD-4F74-B8A6-D0887F5F9A0E}"/>
                </a:ext>
              </a:extLst>
            </p:cNvPr>
            <p:cNvGrpSpPr/>
            <p:nvPr/>
          </p:nvGrpSpPr>
          <p:grpSpPr>
            <a:xfrm>
              <a:off x="5182011" y="2088015"/>
              <a:ext cx="1598888" cy="1536981"/>
              <a:chOff x="2240252" y="2188542"/>
              <a:chExt cx="1598888" cy="153698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6CF99F-EC97-46F9-B715-7871C2FD8FD8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EDEDED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XGB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6941B5-26D4-4ACD-A07F-6FD77E8C9C88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0.6848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69892B-0DE4-4877-931D-6122742AC773}"/>
                </a:ext>
              </a:extLst>
            </p:cNvPr>
            <p:cNvGrpSpPr/>
            <p:nvPr/>
          </p:nvGrpSpPr>
          <p:grpSpPr>
            <a:xfrm>
              <a:off x="8123770" y="2088015"/>
              <a:ext cx="1598888" cy="1536981"/>
              <a:chOff x="2240252" y="2188542"/>
              <a:chExt cx="1598888" cy="153698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A1CE0-0E0A-4F1B-B099-7A185E7601B6}"/>
                  </a:ext>
                </a:extLst>
              </p:cNvPr>
              <p:cNvSpPr txBox="1"/>
              <p:nvPr/>
            </p:nvSpPr>
            <p:spPr>
              <a:xfrm>
                <a:off x="2240252" y="2188542"/>
                <a:ext cx="1598888" cy="715089"/>
              </a:xfrm>
              <a:prstGeom prst="roundRect">
                <a:avLst/>
              </a:prstGeom>
              <a:solidFill>
                <a:srgbClr val="EDEDED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LGBM</a:t>
                </a:r>
              </a:p>
              <a:p>
                <a:pPr algn="ctr"/>
                <a:r>
                  <a:rPr lang="en-US" altLang="ko-KR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6D4FAA-BCF3-4172-99DF-E61C8B02152A}"/>
                  </a:ext>
                </a:extLst>
              </p:cNvPr>
              <p:cNvSpPr txBox="1"/>
              <p:nvPr/>
            </p:nvSpPr>
            <p:spPr>
              <a:xfrm>
                <a:off x="2376524" y="3132476"/>
                <a:ext cx="1326345" cy="59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rgbClr val="EF7398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0.7584</a:t>
                </a:r>
                <a:endParaRPr lang="ko-KR" altLang="en-US" sz="2400" dirty="0">
                  <a:solidFill>
                    <a:srgbClr val="EF739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0C51CEC-DBFF-4805-B3A5-D71A4BCED455}"/>
              </a:ext>
            </a:extLst>
          </p:cNvPr>
          <p:cNvSpPr/>
          <p:nvPr/>
        </p:nvSpPr>
        <p:spPr>
          <a:xfrm>
            <a:off x="1961441" y="2208111"/>
            <a:ext cx="2441777" cy="2441777"/>
          </a:xfrm>
          <a:prstGeom prst="ellipse">
            <a:avLst/>
          </a:prstGeom>
          <a:noFill/>
          <a:ln w="38100">
            <a:solidFill>
              <a:srgbClr val="EF7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7ED81-A0F3-4736-BDF9-6B38C71615C7}"/>
              </a:ext>
            </a:extLst>
          </p:cNvPr>
          <p:cNvSpPr txBox="1"/>
          <p:nvPr/>
        </p:nvSpPr>
        <p:spPr>
          <a:xfrm>
            <a:off x="1603108" y="1766005"/>
            <a:ext cx="3440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Best Model!!!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12BCF-8E26-4793-845A-679FBF365BD9}"/>
              </a:ext>
            </a:extLst>
          </p:cNvPr>
          <p:cNvSpPr txBox="1"/>
          <p:nvPr/>
        </p:nvSpPr>
        <p:spPr>
          <a:xfrm>
            <a:off x="4584142" y="4868893"/>
            <a:ext cx="6653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방식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10-Stratified-Fold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Logloss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 값</a:t>
            </a:r>
          </a:p>
        </p:txBody>
      </p:sp>
    </p:spTree>
    <p:extLst>
      <p:ext uri="{BB962C8B-B14F-4D97-AF65-F5344CB8AC3E}">
        <p14:creationId xmlns:p14="http://schemas.microsoft.com/office/powerpoint/2010/main" val="2710462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542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의미 및 활용 방안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50A3E7-4366-445B-BBF5-F0797BD527DD}"/>
              </a:ext>
            </a:extLst>
          </p:cNvPr>
          <p:cNvSpPr txBox="1"/>
          <p:nvPr/>
        </p:nvSpPr>
        <p:spPr>
          <a:xfrm>
            <a:off x="1294900" y="2264183"/>
            <a:ext cx="712123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개인 정보 그리고 데이터를 활용하여 신용카드 사용자의 연체 정도 예측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34033A-7604-4C97-95BC-A0A601A15B85}"/>
              </a:ext>
            </a:extLst>
          </p:cNvPr>
          <p:cNvGrpSpPr/>
          <p:nvPr/>
        </p:nvGrpSpPr>
        <p:grpSpPr>
          <a:xfrm>
            <a:off x="8679966" y="3425861"/>
            <a:ext cx="3187877" cy="3183788"/>
            <a:chOff x="8173937" y="2777789"/>
            <a:chExt cx="3187877" cy="3183788"/>
          </a:xfrm>
          <a:solidFill>
            <a:schemeClr val="tx1">
              <a:lumMod val="50000"/>
              <a:lumOff val="50000"/>
            </a:schemeClr>
          </a:solidFill>
        </p:grpSpPr>
        <p:pic>
          <p:nvPicPr>
            <p:cNvPr id="22" name="그래픽 21" descr="질문">
              <a:extLst>
                <a:ext uri="{FF2B5EF4-FFF2-40B4-BE49-F238E27FC236}">
                  <a16:creationId xmlns:a16="http://schemas.microsoft.com/office/drawing/2014/main" id="{80DF29A1-79C3-4418-8579-382DAF698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2671" y="2777789"/>
              <a:ext cx="1759143" cy="1759143"/>
            </a:xfrm>
            <a:prstGeom prst="rect">
              <a:avLst/>
            </a:prstGeom>
          </p:spPr>
        </p:pic>
        <p:pic>
          <p:nvPicPr>
            <p:cNvPr id="8" name="그래픽 7" descr="신용 카드">
              <a:extLst>
                <a:ext uri="{FF2B5EF4-FFF2-40B4-BE49-F238E27FC236}">
                  <a16:creationId xmlns:a16="http://schemas.microsoft.com/office/drawing/2014/main" id="{90DA39CF-C78A-4781-8A91-2836546B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3937" y="3726919"/>
              <a:ext cx="2234658" cy="22346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E43D9F-1AEF-459C-A51F-7D0B8AA66D51}"/>
              </a:ext>
            </a:extLst>
          </p:cNvPr>
          <p:cNvSpPr txBox="1"/>
          <p:nvPr/>
        </p:nvSpPr>
        <p:spPr>
          <a:xfrm>
            <a:off x="1289591" y="1820048"/>
            <a:ext cx="2832527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의미</a:t>
            </a:r>
            <a:endParaRPr lang="ko-KR" altLang="en-US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89286-5243-4431-9E81-68F7B5815F64}"/>
              </a:ext>
            </a:extLst>
          </p:cNvPr>
          <p:cNvSpPr txBox="1"/>
          <p:nvPr/>
        </p:nvSpPr>
        <p:spPr>
          <a:xfrm>
            <a:off x="1294900" y="4215595"/>
            <a:ext cx="712123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많은 금융업계는 인공지능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(AI)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금융서비스 시도 중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 업계가 예측 결과를 활용하여 더 다양한 서비스 제공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E7C10-DE2D-41AD-A926-B8AE68F89FD7}"/>
              </a:ext>
            </a:extLst>
          </p:cNvPr>
          <p:cNvSpPr txBox="1"/>
          <p:nvPr/>
        </p:nvSpPr>
        <p:spPr>
          <a:xfrm>
            <a:off x="1289591" y="3771460"/>
            <a:ext cx="2832527" cy="408623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986056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1773C2A-84D6-49A6-842A-4BC936474884}"/>
              </a:ext>
            </a:extLst>
          </p:cNvPr>
          <p:cNvSpPr/>
          <p:nvPr/>
        </p:nvSpPr>
        <p:spPr>
          <a:xfrm>
            <a:off x="1856993" y="2207988"/>
            <a:ext cx="8478013" cy="2080393"/>
          </a:xfrm>
          <a:prstGeom prst="rect">
            <a:avLst/>
          </a:prstGeom>
          <a:noFill/>
          <a:ln w="38100"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i="1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000" i="1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44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14813" y="1520982"/>
            <a:ext cx="4479263" cy="4798337"/>
            <a:chOff x="2021125" y="1638677"/>
            <a:chExt cx="4479263" cy="4798337"/>
          </a:xfrm>
        </p:grpSpPr>
        <p:grpSp>
          <p:nvGrpSpPr>
            <p:cNvPr id="21" name="그룹 20"/>
            <p:cNvGrpSpPr/>
            <p:nvPr/>
          </p:nvGrpSpPr>
          <p:grpSpPr>
            <a:xfrm>
              <a:off x="2021125" y="1638677"/>
              <a:ext cx="4479263" cy="4798337"/>
              <a:chOff x="2021125" y="1638677"/>
              <a:chExt cx="4479263" cy="479833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021125" y="1638677"/>
                <a:ext cx="4479263" cy="4798337"/>
                <a:chOff x="2055400" y="2372740"/>
                <a:chExt cx="2988237" cy="3027919"/>
              </a:xfrm>
            </p:grpSpPr>
            <p:sp>
              <p:nvSpPr>
                <p:cNvPr id="18" name="모서리가 둥근 직사각형 5">
                  <a:extLst>
                    <a:ext uri="{FF2B5EF4-FFF2-40B4-BE49-F238E27FC236}">
                      <a16:creationId xmlns:a16="http://schemas.microsoft.com/office/drawing/2014/main" id="{978B0B98-AD96-4F4D-A1D3-E344E7E3ADFB}"/>
                    </a:ext>
                  </a:extLst>
                </p:cNvPr>
                <p:cNvSpPr/>
                <p:nvPr/>
              </p:nvSpPr>
              <p:spPr>
                <a:xfrm>
                  <a:off x="2055400" y="2494157"/>
                  <a:ext cx="2988237" cy="29065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>
                  <a:outerShdw dist="127000" dir="270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latinLnBrk="0">
                    <a:lnSpc>
                      <a:spcPct val="150000"/>
                    </a:lnSpc>
                    <a:defRPr/>
                  </a:pPr>
                  <a:endParaRPr lang="ko-KR" altLang="en-US" sz="4000" kern="0" dirty="0">
                    <a:solidFill>
                      <a:prstClr val="white">
                        <a:lumMod val="75000"/>
                      </a:prst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347125" y="2372740"/>
                  <a:ext cx="2404788" cy="2428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2D3B45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Train </a:t>
                  </a:r>
                  <a:r>
                    <a:rPr lang="ko-KR" altLang="en-US" dirty="0">
                      <a:solidFill>
                        <a:srgbClr val="2D3B45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데이터 정보 확인</a:t>
                  </a:r>
                </a:p>
              </p:txBody>
            </p:sp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1174" y="2203543"/>
                <a:ext cx="3674243" cy="4151977"/>
              </a:xfrm>
              <a:prstGeom prst="rect">
                <a:avLst/>
              </a:prstGeom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2567451" y="2352729"/>
              <a:ext cx="1356218" cy="194735"/>
            </a:xfrm>
            <a:prstGeom prst="rect">
              <a:avLst/>
            </a:prstGeom>
            <a:noFill/>
            <a:ln w="19050">
              <a:solidFill>
                <a:srgbClr val="EF7398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62575" y="2505129"/>
              <a:ext cx="825513" cy="194735"/>
            </a:xfrm>
            <a:prstGeom prst="rect">
              <a:avLst/>
            </a:prstGeom>
            <a:noFill/>
            <a:ln w="19050">
              <a:solidFill>
                <a:srgbClr val="EF7398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29987" y="432591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</a:t>
            </a:r>
            <a:r>
              <a:rPr lang="en-US" altLang="ko-KR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r>
              <a:rPr lang="en-US" altLang="ko-KR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 26457</a:t>
            </a: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400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개수</a:t>
            </a:r>
            <a:r>
              <a:rPr lang="en-US" altLang="ko-KR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</a:t>
            </a:r>
            <a:r>
              <a:rPr lang="en-US" altLang="ko-KR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 20</a:t>
            </a: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400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occyp_type</a:t>
            </a:r>
            <a:r>
              <a:rPr lang="en-US" altLang="ko-KR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nan</a:t>
            </a:r>
            <a:r>
              <a:rPr lang="ko-KR" altLang="en-US" sz="14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 존재</a:t>
            </a:r>
            <a:endParaRPr lang="en-US" altLang="ko-KR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565266" y="1624160"/>
            <a:ext cx="5831029" cy="2501464"/>
            <a:chOff x="2644304" y="1400580"/>
            <a:chExt cx="5423438" cy="2501464"/>
          </a:xfrm>
        </p:grpSpPr>
        <p:grpSp>
          <p:nvGrpSpPr>
            <p:cNvPr id="28" name="그룹 27"/>
            <p:cNvGrpSpPr/>
            <p:nvPr/>
          </p:nvGrpSpPr>
          <p:grpSpPr>
            <a:xfrm>
              <a:off x="2644304" y="1400580"/>
              <a:ext cx="5423438" cy="2501464"/>
              <a:chOff x="2055400" y="2372740"/>
              <a:chExt cx="2988237" cy="3027919"/>
            </a:xfrm>
          </p:grpSpPr>
          <p:sp>
            <p:nvSpPr>
              <p:cNvPr id="30" name="모서리가 둥근 직사각형 5">
                <a:extLst>
                  <a:ext uri="{FF2B5EF4-FFF2-40B4-BE49-F238E27FC236}">
                    <a16:creationId xmlns:a16="http://schemas.microsoft.com/office/drawing/2014/main" id="{978B0B98-AD96-4F4D-A1D3-E344E7E3ADFB}"/>
                  </a:ext>
                </a:extLst>
              </p:cNvPr>
              <p:cNvSpPr/>
              <p:nvPr/>
            </p:nvSpPr>
            <p:spPr>
              <a:xfrm>
                <a:off x="2055400" y="2494157"/>
                <a:ext cx="2988237" cy="29065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outerShdw dist="1270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lnSpc>
                    <a:spcPct val="150000"/>
                  </a:lnSpc>
                  <a:defRPr/>
                </a:pPr>
                <a:endParaRPr lang="ko-KR" altLang="en-US" sz="4000" kern="0" dirty="0">
                  <a:solidFill>
                    <a:prstClr val="white">
                      <a:lumMod val="7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47125" y="2372740"/>
                <a:ext cx="2404788" cy="4470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>
                    <a:solidFill>
                      <a:srgbClr val="2D3B45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결측값</a:t>
                </a:r>
                <a:r>
                  <a:rPr lang="ko-KR" altLang="en-US" dirty="0">
                    <a:solidFill>
                      <a:srgbClr val="2D3B45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확인</a:t>
                </a: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6476" y="1883121"/>
              <a:ext cx="5059094" cy="1940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0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260046" y="2282350"/>
            <a:ext cx="3427978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child_num</a:t>
            </a:r>
            <a:r>
              <a:rPr lang="ko-KR" altLang="en-US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최대 값</a:t>
            </a: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(19) &gt;&gt; 3</a:t>
            </a:r>
            <a:r>
              <a:rPr lang="ko-KR" altLang="en-US" sz="1200" dirty="0" err="1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분위수</a:t>
            </a: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DAYS_EMPLOYED</a:t>
            </a:r>
            <a:r>
              <a:rPr lang="ko-KR" altLang="en-US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최대 값</a:t>
            </a: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(365243) </a:t>
            </a:r>
            <a:r>
              <a:rPr lang="ko-KR" altLang="en-US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부호</a:t>
            </a:r>
            <a:endParaRPr lang="en-US" altLang="ko-KR" sz="1200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family_size</a:t>
            </a:r>
            <a:r>
              <a:rPr lang="ko-KR" altLang="en-US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최대 값</a:t>
            </a: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(20) &gt;&gt;</a:t>
            </a:r>
            <a:r>
              <a:rPr lang="ko-KR" altLang="en-US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dirty="0" err="1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분위수</a:t>
            </a:r>
            <a:r>
              <a:rPr lang="en-US" altLang="ko-KR" sz="1200" dirty="0">
                <a:solidFill>
                  <a:srgbClr val="2D3B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0331" y="2000857"/>
            <a:ext cx="7497253" cy="3431221"/>
            <a:chOff x="560331" y="2000857"/>
            <a:chExt cx="7497253" cy="3431221"/>
          </a:xfrm>
        </p:grpSpPr>
        <p:sp>
          <p:nvSpPr>
            <p:cNvPr id="18" name="모서리가 둥근 직사각형 5">
              <a:extLst>
                <a:ext uri="{FF2B5EF4-FFF2-40B4-BE49-F238E27FC236}">
                  <a16:creationId xmlns:a16="http://schemas.microsoft.com/office/drawing/2014/main" id="{978B0B98-AD96-4F4D-A1D3-E344E7E3ADFB}"/>
                </a:ext>
              </a:extLst>
            </p:cNvPr>
            <p:cNvSpPr/>
            <p:nvPr/>
          </p:nvSpPr>
          <p:spPr>
            <a:xfrm>
              <a:off x="560331" y="2118115"/>
              <a:ext cx="7497253" cy="33139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31134" y="2000857"/>
              <a:ext cx="6155647" cy="3090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</a:t>
              </a:r>
              <a:r>
                <a: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기술통계량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4471" y="2631837"/>
              <a:ext cx="7332757" cy="2420480"/>
              <a:chOff x="703107" y="2631837"/>
              <a:chExt cx="7332757" cy="242048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3107" y="2631837"/>
                <a:ext cx="7332757" cy="2420480"/>
              </a:xfrm>
              <a:prstGeom prst="rect">
                <a:avLst/>
              </a:prstGeom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1545458" y="4786804"/>
                <a:ext cx="704653" cy="162950"/>
              </a:xfrm>
              <a:prstGeom prst="rect">
                <a:avLst/>
              </a:prstGeom>
              <a:noFill/>
              <a:ln w="19050">
                <a:solidFill>
                  <a:srgbClr val="EF739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545458" y="4520396"/>
                <a:ext cx="704653" cy="162950"/>
              </a:xfrm>
              <a:prstGeom prst="rect">
                <a:avLst/>
              </a:prstGeom>
              <a:noFill/>
              <a:ln w="19050">
                <a:solidFill>
                  <a:srgbClr val="EF739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200286" y="4779228"/>
                <a:ext cx="937895" cy="162950"/>
              </a:xfrm>
              <a:prstGeom prst="rect">
                <a:avLst/>
              </a:prstGeom>
              <a:noFill/>
              <a:ln w="19050">
                <a:solidFill>
                  <a:srgbClr val="EF739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79812" y="4778868"/>
                <a:ext cx="704653" cy="162950"/>
              </a:xfrm>
              <a:prstGeom prst="rect">
                <a:avLst/>
              </a:prstGeom>
              <a:noFill/>
              <a:ln w="19050">
                <a:solidFill>
                  <a:srgbClr val="EF739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79812" y="4520395"/>
                <a:ext cx="704653" cy="162950"/>
              </a:xfrm>
              <a:prstGeom prst="rect">
                <a:avLst/>
              </a:prstGeom>
              <a:noFill/>
              <a:ln w="19050">
                <a:solidFill>
                  <a:srgbClr val="EF739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>
                  <a:solidFill>
                    <a:srgbClr val="2D3B45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6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43134" y="2293571"/>
            <a:ext cx="6291517" cy="2988919"/>
            <a:chOff x="751248" y="2452198"/>
            <a:chExt cx="6291517" cy="2988919"/>
          </a:xfrm>
        </p:grpSpPr>
        <p:grpSp>
          <p:nvGrpSpPr>
            <p:cNvPr id="36" name="그룹 35"/>
            <p:cNvGrpSpPr/>
            <p:nvPr/>
          </p:nvGrpSpPr>
          <p:grpSpPr>
            <a:xfrm>
              <a:off x="751248" y="2452198"/>
              <a:ext cx="6291517" cy="2988919"/>
              <a:chOff x="2055400" y="2372740"/>
              <a:chExt cx="2988237" cy="3027919"/>
            </a:xfrm>
          </p:grpSpPr>
          <p:sp>
            <p:nvSpPr>
              <p:cNvPr id="38" name="모서리가 둥근 직사각형 5">
                <a:extLst>
                  <a:ext uri="{FF2B5EF4-FFF2-40B4-BE49-F238E27FC236}">
                    <a16:creationId xmlns:a16="http://schemas.microsoft.com/office/drawing/2014/main" id="{978B0B98-AD96-4F4D-A1D3-E344E7E3ADFB}"/>
                  </a:ext>
                </a:extLst>
              </p:cNvPr>
              <p:cNvSpPr/>
              <p:nvPr/>
            </p:nvSpPr>
            <p:spPr>
              <a:xfrm>
                <a:off x="2055400" y="2494157"/>
                <a:ext cx="2988237" cy="29065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outerShdw dist="1270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lnSpc>
                    <a:spcPct val="150000"/>
                  </a:lnSpc>
                  <a:defRPr/>
                </a:pPr>
                <a:endParaRPr lang="ko-KR" altLang="en-US" sz="4000" kern="0" dirty="0">
                  <a:solidFill>
                    <a:prstClr val="white">
                      <a:lumMod val="7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47125" y="2372740"/>
                <a:ext cx="2404788" cy="4014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2D3B4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사용 알고리즘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407122" y="3286794"/>
              <a:ext cx="4979768" cy="1440000"/>
              <a:chOff x="1384361" y="3184365"/>
              <a:chExt cx="4979768" cy="144000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384361" y="3184365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CatBoost</a:t>
                </a:r>
                <a:endPara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154245" y="3184365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LGBM</a:t>
                </a:r>
              </a:p>
              <a:p>
                <a:pPr algn="ctr"/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924129" y="3184365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XGB</a:t>
                </a:r>
              </a:p>
              <a:p>
                <a:pPr algn="ctr"/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Classifier</a:t>
                </a:r>
                <a:endPara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7784228" y="2293571"/>
            <a:ext cx="3253884" cy="2988919"/>
            <a:chOff x="2055400" y="2372740"/>
            <a:chExt cx="2988237" cy="3027919"/>
          </a:xfrm>
        </p:grpSpPr>
        <p:sp>
          <p:nvSpPr>
            <p:cNvPr id="24" name="모서리가 둥근 직사각형 5">
              <a:extLst>
                <a:ext uri="{FF2B5EF4-FFF2-40B4-BE49-F238E27FC236}">
                  <a16:creationId xmlns:a16="http://schemas.microsoft.com/office/drawing/2014/main" id="{978B0B98-AD96-4F4D-A1D3-E344E7E3ADFB}"/>
                </a:ext>
              </a:extLst>
            </p:cNvPr>
            <p:cNvSpPr/>
            <p:nvPr/>
          </p:nvSpPr>
          <p:spPr>
            <a:xfrm>
              <a:off x="2055400" y="2494157"/>
              <a:ext cx="2988237" cy="2906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dist="1270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7125" y="2372740"/>
              <a:ext cx="2404788" cy="405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2D3B4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기법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18857" y="2803846"/>
            <a:ext cx="2907852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하이퍼파라미터</a:t>
            </a:r>
            <a:r>
              <a:rPr lang="ko-KR" altLang="en-US" sz="16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튜닝</a:t>
            </a:r>
            <a:endParaRPr lang="en-US" altLang="ko-KR" sz="16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 </a:t>
            </a:r>
            <a:r>
              <a:rPr lang="en-US" altLang="ko-KR" sz="16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optuna</a:t>
            </a:r>
            <a:endParaRPr lang="en-US" altLang="ko-KR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 방법</a:t>
            </a:r>
            <a:endParaRPr lang="en-US" altLang="ko-KR" sz="16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 </a:t>
            </a:r>
            <a:r>
              <a:rPr lang="en-US" altLang="ko-KR" sz="16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StratifiedKFold</a:t>
            </a:r>
            <a:endParaRPr lang="en-US" altLang="ko-KR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</a:t>
            </a:r>
            <a:r>
              <a:rPr lang="en-US" altLang="ko-KR" sz="1600" dirty="0" err="1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n_splits</a:t>
            </a:r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10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shuffle = True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5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atboost vs Neural Network | MLJ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849" y="1656913"/>
            <a:ext cx="1503703" cy="6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2811" y="1578438"/>
            <a:ext cx="3427358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catboost</a:t>
            </a:r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</a:t>
            </a:r>
            <a:endParaRPr lang="ko-KR" altLang="en-US" sz="20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82343"/>
              </p:ext>
            </p:extLst>
          </p:nvPr>
        </p:nvGraphicFramePr>
        <p:xfrm>
          <a:off x="2470694" y="2200956"/>
          <a:ext cx="7250612" cy="321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hyper-parameter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parameter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range setting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best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="0" i="0" baseline="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params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learning_rate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loguniform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(0.01, 0.3)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0.010189592979395137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n_estimators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(4, 10)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8339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max_depth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(4, 10)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colsample_bylevel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float(0.4, 1.0)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0.8374043008245924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l2_lear_reg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float(1e-8, 3e-5)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2.3140397697111515e-05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min_child_samples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(5, 100)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max_bin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(200,</a:t>
                      </a:r>
                      <a:r>
                        <a:rPr lang="en-US" altLang="ko-KR" sz="12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500)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307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od_type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categorical(‘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IncToDec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’, ‘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Iter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Iter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1CE86-CB1C-4C08-BA8D-8993EDEE4EDC}"/>
              </a:ext>
            </a:extLst>
          </p:cNvPr>
          <p:cNvSpPr/>
          <p:nvPr/>
        </p:nvSpPr>
        <p:spPr>
          <a:xfrm>
            <a:off x="7330721" y="2604503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6FACEE-3B61-46E2-8504-0A1775939006}"/>
              </a:ext>
            </a:extLst>
          </p:cNvPr>
          <p:cNvSpPr/>
          <p:nvPr/>
        </p:nvSpPr>
        <p:spPr>
          <a:xfrm>
            <a:off x="7330721" y="2898647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48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2811" y="1578438"/>
            <a:ext cx="3427358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LGBMClassifier</a:t>
            </a:r>
            <a:r>
              <a:rPr lang="en-US" altLang="ko-KR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파라미터</a:t>
            </a:r>
            <a:endParaRPr lang="ko-KR" altLang="en-US" sz="20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09643"/>
              </p:ext>
            </p:extLst>
          </p:nvPr>
        </p:nvGraphicFramePr>
        <p:xfrm>
          <a:off x="2470694" y="2200956"/>
          <a:ext cx="725061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hyper-parameter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parameter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range setting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best</a:t>
                      </a:r>
                      <a:r>
                        <a:rPr lang="en-US" altLang="ko-KR" sz="1300" b="0" i="0" baseline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="0" i="0" baseline="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params</a:t>
                      </a:r>
                      <a:endParaRPr lang="ko-KR" altLang="en-US" sz="1300" b="0" i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verbosiry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learning_rate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longuniform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(0.01, 0.3)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0.07896186801026692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n_estimators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objective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“multiclass”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“multiclass”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metric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multi_logloss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multi_logloss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”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reg_alpha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float(1e-8, 3e-5)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5.1240184693818725e-06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reg_lambda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float(1e-8, 9e-2)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0.005854652718159227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max_depth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(1, 20)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19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num_leaves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(2, 256)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248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colsampe_bytree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float(0.4, 1.0)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0.8850384088698766,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subsample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float(0.3, 1.0)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0.5132296384213595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subsample_freq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(1, 10)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min_child_samples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(5, 100)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300" b="0" i="0" kern="1200" baseline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max_bin</a:t>
                      </a:r>
                      <a:endParaRPr lang="ko-KR" altLang="en-US" sz="1300" b="0" i="0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(200, 500)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332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0" name="Picture 2" descr="LightGBM(LGBM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03" y="1831156"/>
            <a:ext cx="1149044" cy="2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0921A8-A3C6-4F54-B41F-B86E8E99119C}"/>
              </a:ext>
            </a:extLst>
          </p:cNvPr>
          <p:cNvSpPr/>
          <p:nvPr/>
        </p:nvSpPr>
        <p:spPr>
          <a:xfrm>
            <a:off x="7352038" y="2800895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805150-6DAE-4899-96E5-755F4A97C557}"/>
              </a:ext>
            </a:extLst>
          </p:cNvPr>
          <p:cNvSpPr/>
          <p:nvPr/>
        </p:nvSpPr>
        <p:spPr>
          <a:xfrm>
            <a:off x="7352037" y="3095039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BA3267-9D9C-4C8B-8BF4-FEAA9A20D8C1}"/>
              </a:ext>
            </a:extLst>
          </p:cNvPr>
          <p:cNvSpPr/>
          <p:nvPr/>
        </p:nvSpPr>
        <p:spPr>
          <a:xfrm>
            <a:off x="7374741" y="4794565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342FF6-7406-41CF-8040-AD2B6C35EE09}"/>
              </a:ext>
            </a:extLst>
          </p:cNvPr>
          <p:cNvSpPr/>
          <p:nvPr/>
        </p:nvSpPr>
        <p:spPr>
          <a:xfrm>
            <a:off x="7374741" y="5088709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A09A4B-D27E-4ED8-9938-C051176EC41D}"/>
              </a:ext>
            </a:extLst>
          </p:cNvPr>
          <p:cNvSpPr/>
          <p:nvPr/>
        </p:nvSpPr>
        <p:spPr>
          <a:xfrm>
            <a:off x="7352036" y="5394504"/>
            <a:ext cx="2131329" cy="228600"/>
          </a:xfrm>
          <a:prstGeom prst="rect">
            <a:avLst/>
          </a:prstGeom>
          <a:noFill/>
          <a:ln w="19050">
            <a:solidFill>
              <a:srgbClr val="EF7398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>
              <a:solidFill>
                <a:srgbClr val="2D3B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76830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solidFill>
              <a:srgbClr val="2D3B45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2111</Words>
  <Application>Microsoft Office PowerPoint</Application>
  <PresentationFormat>와이드스크린</PresentationFormat>
  <Paragraphs>533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나눔고딕 ExtraBold</vt:lpstr>
      <vt:lpstr>나눔스퀘어 Bold</vt:lpstr>
      <vt:lpstr>나눔스퀘어 ExtraBold</vt:lpstr>
      <vt:lpstr>맑은 고딕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우빈</cp:lastModifiedBy>
  <cp:revision>67</cp:revision>
  <dcterms:created xsi:type="dcterms:W3CDTF">2021-10-12T06:04:13Z</dcterms:created>
  <dcterms:modified xsi:type="dcterms:W3CDTF">2021-12-08T14:56:01Z</dcterms:modified>
</cp:coreProperties>
</file>