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7" r:id="rId14"/>
    <p:sldId id="259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F936-5B56-4658-B724-3A11DDDA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9954-0447-4097-B65E-B5A31F9EE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5BF7E-C195-43DB-8589-A2752CE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0550E-DEFA-4659-889F-BD50BA56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0DE0D-4DF7-42EF-A24A-F99641EF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CB3E-734C-4760-9EC8-72D5CEA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72BCC-5A49-4E39-BC08-FA87AE2F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BAFCF-909D-4776-87B8-DDCAB3B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AAE98-0E4F-40BF-BEEA-E3FC5D9E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F896-55BC-4EB3-B2D1-D4E7500A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A3EDE7-0A21-4175-A573-03E98EF70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A62BC-85F9-41FC-8525-8AC4D47E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06E-D6C4-4CD0-8480-875300C0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5D4EA-76A8-4AEE-89A7-CA9F616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5737-9BB4-4633-B65A-219F0F5E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01887-D3E9-4ACE-96BA-EDB110D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D9A38-6C76-41FA-81DD-BE91F8CE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60F-096B-406E-9093-03DAD460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6DD89-A837-4A33-A717-0DD1B5F7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84A5B-7ADB-4D36-AA93-CD741F8E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1F97-B9F0-4953-B04D-0C669413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16F75-8E46-4A53-8111-3AA1E280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D1EF9-1276-4742-8700-9E526EF4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5371C-E69B-4F1D-8402-A43FCC7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79CFA-3A8E-4ABA-8D0A-7792583D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8B73D-05FD-46F6-B9B1-BD6D81C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729E3-0229-490A-8EE7-0119A8187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7B2DF-EFB3-4F45-AC25-3A3D3B90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179F6-27CF-4B9D-A1E6-E5393AA3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87437-F2DC-46D6-8046-C319D005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0FF66-E150-4497-A9D3-7276F7F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E8E2-A1AE-41D7-80F8-9EFD281A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2AE26-7CC5-44F4-95AA-11AC697C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E17C6-08D6-430B-9716-07E9B050A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253583-AA61-467B-818B-05F247F92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6E310-3BB3-4AFD-B451-6BA640C9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3075E8-7601-4415-9032-5EDFD26C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FF3D7E-0E0B-48E2-A3C6-2454653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B48514-9E54-4276-A728-51ED3715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21E4A-3E99-41EC-B27E-F5674C9C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BD3A8-0949-4E8E-BFA0-5E196DE9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FC49C7-9882-4619-91FC-33D4BF60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A335F-8969-441A-9B8F-1C6D841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C189-48D1-46CD-8980-CE0701E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877BC-66E9-4F00-8742-9E9851DF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33A70-4FF0-4B21-ACCE-40C27701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3AB7-1C22-451E-8A72-BD235308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19A2D-CF2C-4AD4-B4AD-AC6169C3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1EF08-2E7B-4E40-B479-33E3D91A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CD42D-E91E-4A09-AD5A-C3CA4960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CA538-22A0-4E3E-A333-61E1A509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C0F-C2F6-4FCE-A7A2-4FA5363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13D0-2006-4700-A5C6-7BD7461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1C0A3-4AEC-451A-B330-890775ECB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35B945-173A-4CC7-8F4C-D7EE7B01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268A5-190B-4297-AABC-2AFDC210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DFB80-4979-468B-AECC-E6BCC4EF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DA47F-CAD2-45EB-9B7E-317A861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47C60-3F9C-4437-A10C-2A382F64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9CCA7-CC25-47D6-9AB4-B4C4168E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0B36-670E-4CA9-AABC-596521F1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FAB2-D6FE-4FF3-929C-450AAE1653CD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E5C0E-2E57-40FA-A18D-97E2B8D3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DE6BC-6058-40A9-8BD0-04A86014F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D4DF-0EB6-4B6F-81FB-95DB7C762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7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78B708-748C-4B71-AF28-BEE619806B29}"/>
              </a:ext>
            </a:extLst>
          </p:cNvPr>
          <p:cNvSpPr txBox="1"/>
          <p:nvPr/>
        </p:nvSpPr>
        <p:spPr>
          <a:xfrm>
            <a:off x="2433961" y="1977340"/>
            <a:ext cx="732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기초과학융합연구소 동계 학부 인턴십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52798-A59C-4FFC-9316-451A10015347}"/>
              </a:ext>
            </a:extLst>
          </p:cNvPr>
          <p:cNvSpPr txBox="1"/>
          <p:nvPr/>
        </p:nvSpPr>
        <p:spPr>
          <a:xfrm>
            <a:off x="6636058" y="5032731"/>
            <a:ext cx="43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20171433</a:t>
            </a:r>
          </a:p>
          <a:p>
            <a:pPr algn="ctr"/>
            <a:r>
              <a:rPr lang="ko-KR" altLang="en-US" sz="2000" dirty="0"/>
              <a:t>정보통계 보험수리학과</a:t>
            </a:r>
            <a:endParaRPr lang="en-US" altLang="ko-KR" sz="2000" dirty="0"/>
          </a:p>
          <a:p>
            <a:pPr algn="ctr"/>
            <a:r>
              <a:rPr lang="ko-KR" altLang="en-US" sz="2000" dirty="0"/>
              <a:t>박우빈</a:t>
            </a:r>
          </a:p>
        </p:txBody>
      </p:sp>
    </p:spTree>
    <p:extLst>
      <p:ext uri="{BB962C8B-B14F-4D97-AF65-F5344CB8AC3E}">
        <p14:creationId xmlns:p14="http://schemas.microsoft.com/office/powerpoint/2010/main" val="325074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/>
        </p:nvGraphicFramePr>
        <p:xfrm>
          <a:off x="1358282" y="1261202"/>
          <a:ext cx="9068048" cy="403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12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322483704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87712884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phenotype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0.6888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0.6889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0.5155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0.6347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0.6823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0.5954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0.6965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0.6673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0.6936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0.5831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0.7271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0.7127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5B6747-4884-45C3-B8B4-A446DB882E74}"/>
              </a:ext>
            </a:extLst>
          </p:cNvPr>
          <p:cNvSpPr txBox="1"/>
          <p:nvPr/>
        </p:nvSpPr>
        <p:spPr>
          <a:xfrm>
            <a:off x="3222593" y="5752730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Phenotype</a:t>
            </a:r>
            <a:r>
              <a:rPr lang="ko-KR" altLang="en-US" dirty="0"/>
              <a:t>에 대해서 이상치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처리한 후 예측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57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/>
        </p:nvGraphicFramePr>
        <p:xfrm>
          <a:off x="2474516" y="1136341"/>
          <a:ext cx="7242968" cy="400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0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(278)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0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0.6873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0.7499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0.7341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0.7761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0.7804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0.7209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0.800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D1F826-6436-4E36-A81F-E92C07AED219}"/>
              </a:ext>
            </a:extLst>
          </p:cNvPr>
          <p:cNvSpPr txBox="1"/>
          <p:nvPr/>
        </p:nvSpPr>
        <p:spPr>
          <a:xfrm>
            <a:off x="3375734" y="540149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rf, </a:t>
            </a:r>
            <a:r>
              <a:rPr lang="en-US" altLang="ko-KR" dirty="0" err="1"/>
              <a:t>lgbm</a:t>
            </a:r>
            <a:r>
              <a:rPr lang="en-US" altLang="ko-KR" dirty="0"/>
              <a:t>, </a:t>
            </a:r>
            <a:r>
              <a:rPr lang="en-US" altLang="ko-KR" dirty="0" err="1"/>
              <a:t>xgb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이아닌</a:t>
            </a:r>
            <a:r>
              <a:rPr lang="ko-KR" altLang="en-US" dirty="0"/>
              <a:t> 중요도를 갖는 변수를 추출 후 겹치는 변수 </a:t>
            </a:r>
            <a:r>
              <a:rPr lang="en-US" altLang="ko-KR" dirty="0"/>
              <a:t>278, 80</a:t>
            </a:r>
            <a:r>
              <a:rPr lang="ko-KR" altLang="en-US" dirty="0"/>
              <a:t>개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랜덤포레스트는</a:t>
            </a:r>
            <a:r>
              <a:rPr lang="ko-KR" altLang="en-US" dirty="0"/>
              <a:t> 연속형 변수가 중요도를 대부분 차지하여 파라미터 조정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1646DC-AE3B-4EF1-9A7A-E97595B4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12" y="2312957"/>
            <a:ext cx="727710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7E67D-A574-4A4D-B456-992C5FA8FFF2}"/>
              </a:ext>
            </a:extLst>
          </p:cNvPr>
          <p:cNvSpPr txBox="1"/>
          <p:nvPr/>
        </p:nvSpPr>
        <p:spPr>
          <a:xfrm>
            <a:off x="630315" y="557528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AFB61-FEB2-4356-AB6E-FD788E1A6982}"/>
              </a:ext>
            </a:extLst>
          </p:cNvPr>
          <p:cNvSpPr txBox="1"/>
          <p:nvPr/>
        </p:nvSpPr>
        <p:spPr>
          <a:xfrm>
            <a:off x="1154096" y="1100830"/>
            <a:ext cx="25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phenotype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D94B6-B75A-4F0E-9E43-DC9ECD6CA4BA}"/>
              </a:ext>
            </a:extLst>
          </p:cNvPr>
          <p:cNvSpPr txBox="1"/>
          <p:nvPr/>
        </p:nvSpPr>
        <p:spPr>
          <a:xfrm>
            <a:off x="2876365" y="4598633"/>
            <a:ext cx="631202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나머지 변수는 모두 삭제함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결측치는</a:t>
            </a:r>
            <a:r>
              <a:rPr lang="ko-KR" altLang="en-US" dirty="0"/>
              <a:t> 음주량</a:t>
            </a:r>
            <a:r>
              <a:rPr lang="en-US" altLang="ko-KR" dirty="0"/>
              <a:t>, </a:t>
            </a:r>
            <a:r>
              <a:rPr lang="ko-KR" altLang="en-US" dirty="0"/>
              <a:t>흡연량만 대체함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나머지 </a:t>
            </a:r>
            <a:r>
              <a:rPr lang="ko-KR" altLang="en-US" dirty="0" err="1"/>
              <a:t>결측치에</a:t>
            </a:r>
            <a:r>
              <a:rPr lang="ko-KR" altLang="en-US" dirty="0"/>
              <a:t> 해당하는 관측치는 모두 삭제함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0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413C34-376E-4399-BDE3-4F3312B1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70404"/>
              </p:ext>
            </p:extLst>
          </p:nvPr>
        </p:nvGraphicFramePr>
        <p:xfrm>
          <a:off x="1634477" y="2159780"/>
          <a:ext cx="8923046" cy="253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91">
                  <a:extLst>
                    <a:ext uri="{9D8B030D-6E8A-4147-A177-3AD203B41FA5}">
                      <a16:colId xmlns:a16="http://schemas.microsoft.com/office/drawing/2014/main" val="545694514"/>
                    </a:ext>
                  </a:extLst>
                </a:gridCol>
                <a:gridCol w="1303950">
                  <a:extLst>
                    <a:ext uri="{9D8B030D-6E8A-4147-A177-3AD203B41FA5}">
                      <a16:colId xmlns:a16="http://schemas.microsoft.com/office/drawing/2014/main" val="428589624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52721189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870030729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3400915415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195872098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2855275716"/>
                    </a:ext>
                  </a:extLst>
                </a:gridCol>
              </a:tblGrid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phnotype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1237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3094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0.6467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0.5528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0.6263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0.6291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85221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0.6663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0.5954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0.6692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0.6972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2172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0.6642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0.6495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0.5831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0.6660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0.6551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59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F131-6F5D-45B1-9AE9-BDF9305C20DE}"/>
              </a:ext>
            </a:extLst>
          </p:cNvPr>
          <p:cNvSpPr txBox="1"/>
          <p:nvPr/>
        </p:nvSpPr>
        <p:spPr>
          <a:xfrm>
            <a:off x="905523" y="497150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검증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56A54-6D5F-465D-AA9A-EF3AE3C5E433}"/>
              </a:ext>
            </a:extLst>
          </p:cNvPr>
          <p:cNvSpPr txBox="1"/>
          <p:nvPr/>
        </p:nvSpPr>
        <p:spPr>
          <a:xfrm>
            <a:off x="3084990" y="5043346"/>
            <a:ext cx="793219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이전 슬라이드에서 사용한 변수와 </a:t>
            </a:r>
            <a:r>
              <a:rPr lang="en-US" altLang="ko-KR" dirty="0"/>
              <a:t>SNPs </a:t>
            </a:r>
            <a:r>
              <a:rPr lang="ko-KR" altLang="en-US" dirty="0"/>
              <a:t>변수들을 사용한 모델 검증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SNPs</a:t>
            </a:r>
            <a:r>
              <a:rPr lang="ko-KR" altLang="en-US" dirty="0"/>
              <a:t>의 모든 변수를 사용하면 성능이 좋지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1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413C34-376E-4399-BDE3-4F3312B1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38943"/>
              </p:ext>
            </p:extLst>
          </p:nvPr>
        </p:nvGraphicFramePr>
        <p:xfrm>
          <a:off x="1634477" y="2159780"/>
          <a:ext cx="8923046" cy="253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91">
                  <a:extLst>
                    <a:ext uri="{9D8B030D-6E8A-4147-A177-3AD203B41FA5}">
                      <a16:colId xmlns:a16="http://schemas.microsoft.com/office/drawing/2014/main" val="545694514"/>
                    </a:ext>
                  </a:extLst>
                </a:gridCol>
                <a:gridCol w="1303950">
                  <a:extLst>
                    <a:ext uri="{9D8B030D-6E8A-4147-A177-3AD203B41FA5}">
                      <a16:colId xmlns:a16="http://schemas.microsoft.com/office/drawing/2014/main" val="428589624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52721189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870030729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3400915415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195872098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2855275716"/>
                    </a:ext>
                  </a:extLst>
                </a:gridCol>
              </a:tblGrid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phnotype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1237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3094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0.6467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0.6703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0.5969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0.7122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0.7209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85221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0.6663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0.7318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2172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0.6642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0.6495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0.6559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0.5859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0.7032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0.7104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59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F131-6F5D-45B1-9AE9-BDF9305C20DE}"/>
              </a:ext>
            </a:extLst>
          </p:cNvPr>
          <p:cNvSpPr txBox="1"/>
          <p:nvPr/>
        </p:nvSpPr>
        <p:spPr>
          <a:xfrm>
            <a:off x="905523" y="497150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17AB4-EDBC-45AA-B0D0-638DE82FC93E}"/>
              </a:ext>
            </a:extLst>
          </p:cNvPr>
          <p:cNvSpPr txBox="1"/>
          <p:nvPr/>
        </p:nvSpPr>
        <p:spPr>
          <a:xfrm>
            <a:off x="2965143" y="4826675"/>
            <a:ext cx="755933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SNPs</a:t>
            </a:r>
            <a:r>
              <a:rPr lang="ko-KR" altLang="en-US" dirty="0"/>
              <a:t>로 검증한 모델에서 각각 변수 중요도가 </a:t>
            </a:r>
            <a:r>
              <a:rPr lang="en-US" altLang="ko-KR" dirty="0"/>
              <a:t>0</a:t>
            </a:r>
            <a:r>
              <a:rPr lang="ko-KR" altLang="en-US" dirty="0"/>
              <a:t>이 아닌 변수 추출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모델이 추출한 변수를 모두 교집합한 </a:t>
            </a:r>
            <a:r>
              <a:rPr lang="en-US" altLang="ko-KR" dirty="0"/>
              <a:t>381</a:t>
            </a:r>
            <a:r>
              <a:rPr lang="ko-KR" altLang="en-US" dirty="0"/>
              <a:t>개 변수 사용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SNPs</a:t>
            </a:r>
            <a:r>
              <a:rPr lang="ko-KR" altLang="en-US" dirty="0"/>
              <a:t> 데이터만 사용했을 때는 큰 차이가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Phenotype + SNPs</a:t>
            </a:r>
            <a:r>
              <a:rPr lang="ko-KR" altLang="en-US" dirty="0"/>
              <a:t>를 사용하면 점수 향상을 보임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14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413C34-376E-4399-BDE3-4F3312B1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84509"/>
              </p:ext>
            </p:extLst>
          </p:nvPr>
        </p:nvGraphicFramePr>
        <p:xfrm>
          <a:off x="1634477" y="2159780"/>
          <a:ext cx="8923046" cy="253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91">
                  <a:extLst>
                    <a:ext uri="{9D8B030D-6E8A-4147-A177-3AD203B41FA5}">
                      <a16:colId xmlns:a16="http://schemas.microsoft.com/office/drawing/2014/main" val="545694514"/>
                    </a:ext>
                  </a:extLst>
                </a:gridCol>
                <a:gridCol w="1303950">
                  <a:extLst>
                    <a:ext uri="{9D8B030D-6E8A-4147-A177-3AD203B41FA5}">
                      <a16:colId xmlns:a16="http://schemas.microsoft.com/office/drawing/2014/main" val="428589624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527211896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870030729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3400915415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1195872098"/>
                    </a:ext>
                  </a:extLst>
                </a:gridCol>
                <a:gridCol w="1115381">
                  <a:extLst>
                    <a:ext uri="{9D8B030D-6E8A-4147-A177-3AD203B41FA5}">
                      <a16:colId xmlns:a16="http://schemas.microsoft.com/office/drawing/2014/main" val="2855275716"/>
                    </a:ext>
                  </a:extLst>
                </a:gridCol>
              </a:tblGrid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phnotype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1237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3094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0.7207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0.6703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0.5969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0.7468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0.7494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85221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0.7095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0.6485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0.7433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0.7522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21725"/>
                  </a:ext>
                </a:extLst>
              </a:tr>
              <a:tr h="507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0.6559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0.5859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0.7393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0.7607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59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F131-6F5D-45B1-9AE9-BDF9305C20DE}"/>
              </a:ext>
            </a:extLst>
          </p:cNvPr>
          <p:cNvSpPr txBox="1"/>
          <p:nvPr/>
        </p:nvSpPr>
        <p:spPr>
          <a:xfrm>
            <a:off x="905523" y="497150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17AB4-EDBC-45AA-B0D0-638DE82FC93E}"/>
              </a:ext>
            </a:extLst>
          </p:cNvPr>
          <p:cNvSpPr txBox="1"/>
          <p:nvPr/>
        </p:nvSpPr>
        <p:spPr>
          <a:xfrm>
            <a:off x="3084990" y="5043346"/>
            <a:ext cx="729300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Phnotype</a:t>
            </a:r>
            <a:r>
              <a:rPr lang="ko-KR" altLang="en-US" dirty="0"/>
              <a:t>에서 </a:t>
            </a:r>
            <a:r>
              <a:rPr lang="en-US" altLang="ko-KR" dirty="0"/>
              <a:t>PCAN81, FCAN81</a:t>
            </a:r>
            <a:r>
              <a:rPr lang="ko-KR" altLang="en-US" dirty="0"/>
              <a:t>변수를 추가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PCAN81_FCAN81</a:t>
            </a:r>
            <a:r>
              <a:rPr lang="ko-KR" altLang="en-US" dirty="0"/>
              <a:t>이라는 파생변수 추가</a:t>
            </a:r>
            <a:r>
              <a:rPr lang="en-US" altLang="ko-KR" dirty="0"/>
              <a:t>. Ex) 0_0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PCAN81_FCAN81</a:t>
            </a:r>
            <a:r>
              <a:rPr lang="ko-KR" altLang="en-US" dirty="0"/>
              <a:t>이라는 파생변수를 추가할 때 성능이 가장 좋음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7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773662" y="2967335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PCAN81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의 값을 갖는 관측치만 있음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149/156</a:t>
            </a:r>
            <a:r>
              <a:rPr lang="ko-KR" altLang="en-US" sz="1400" dirty="0"/>
              <a:t>이 </a:t>
            </a:r>
            <a:r>
              <a:rPr lang="en-US" altLang="ko-KR" sz="1400" dirty="0"/>
              <a:t>STOMA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PCAN81</a:t>
            </a:r>
            <a:r>
              <a:rPr lang="ko-KR" altLang="en-US" sz="1400" dirty="0"/>
              <a:t>과 </a:t>
            </a:r>
            <a:r>
              <a:rPr lang="en-US" altLang="ko-KR" sz="1400" dirty="0"/>
              <a:t>STOMA</a:t>
            </a:r>
            <a:r>
              <a:rPr lang="ko-KR" altLang="en-US" sz="1400" dirty="0"/>
              <a:t>는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46E8C-91E4-4869-AB01-3BA78619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6" y="1781268"/>
            <a:ext cx="62674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5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7075503" y="2967333"/>
            <a:ext cx="537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RECTM, CRC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RECTM</a:t>
            </a:r>
            <a:r>
              <a:rPr lang="ko-KR" altLang="en-US" sz="1400" dirty="0"/>
              <a:t>과 </a:t>
            </a:r>
            <a:r>
              <a:rPr lang="en-US" altLang="ko-KR" sz="1400" dirty="0"/>
              <a:t>CRC</a:t>
            </a:r>
            <a:r>
              <a:rPr lang="ko-KR" altLang="en-US" sz="1400" dirty="0"/>
              <a:t>의 값이 동일함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는 </a:t>
            </a:r>
            <a:r>
              <a:rPr lang="en-US" altLang="ko-KR" sz="1400" dirty="0"/>
              <a:t>RECTM,</a:t>
            </a:r>
            <a:r>
              <a:rPr lang="ko-KR" altLang="en-US" sz="1400" dirty="0"/>
              <a:t> </a:t>
            </a:r>
            <a:r>
              <a:rPr lang="en-US" altLang="ko-KR" sz="1400" dirty="0"/>
              <a:t>CRC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AD5DC-F270-429B-AB85-B74FFA8C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1" y="2471945"/>
            <a:ext cx="6583632" cy="1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928253" y="2674370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CRC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(35/40)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는 </a:t>
            </a:r>
            <a:r>
              <a:rPr lang="en-US" altLang="ko-KR" sz="1400" dirty="0"/>
              <a:t>CRC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F5B82-C61E-4545-84A4-D4A9DAFF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4" y="1781268"/>
            <a:ext cx="6544479" cy="25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3169329" y="5421734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BREAC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(90/98)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는 </a:t>
            </a:r>
            <a:r>
              <a:rPr lang="en-US" altLang="ko-KR" sz="1400" dirty="0"/>
              <a:t>BREAC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AD4CB-83A6-4067-8572-6EA80C49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18" y="1515279"/>
            <a:ext cx="8913458" cy="38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5885896" y="2844224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PCAN86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PCAN86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LIVER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(23/26)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는 </a:t>
            </a:r>
            <a:r>
              <a:rPr lang="en-US" altLang="ko-KR" sz="1400" dirty="0"/>
              <a:t>BREAC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65B63-BCA0-4964-9C42-B5CF4787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" y="1781268"/>
            <a:ext cx="5696261" cy="35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658253" y="2977389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THROI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(228/239)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는 </a:t>
            </a:r>
            <a:r>
              <a:rPr lang="en-US" altLang="ko-KR" sz="1400" dirty="0"/>
              <a:t>THROI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D0A0-505F-413C-97D3-D1F72FFB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1781268"/>
            <a:ext cx="6397995" cy="29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9EB56-A2DC-4D1E-B928-6D89DD4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8" y="1214376"/>
            <a:ext cx="2495550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41F1BF-AF11-4411-9A3C-1820394A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63" y="462024"/>
            <a:ext cx="20383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/>
        </p:nvGraphicFramePr>
        <p:xfrm>
          <a:off x="1358282" y="1261202"/>
          <a:ext cx="9068048" cy="403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12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322483704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87712884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phenotype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0.7045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0.7356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0.5155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0.6058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0.7324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0.7724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0.5954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0.7356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0.5831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0.7221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5B6747-4884-45C3-B8B4-A446DB882E74}"/>
              </a:ext>
            </a:extLst>
          </p:cNvPr>
          <p:cNvSpPr txBox="1"/>
          <p:nvPr/>
        </p:nvSpPr>
        <p:spPr>
          <a:xfrm>
            <a:off x="3222593" y="5752730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결측치를</a:t>
            </a:r>
            <a:r>
              <a:rPr lang="ko-KR" altLang="en-US" dirty="0"/>
              <a:t> 모두 </a:t>
            </a:r>
            <a:r>
              <a:rPr lang="en-US" altLang="ko-KR" dirty="0"/>
              <a:t>-1</a:t>
            </a:r>
            <a:r>
              <a:rPr lang="ko-KR" altLang="en-US" dirty="0"/>
              <a:t>로 채운 후 모델 적합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79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634</Words>
  <Application>Microsoft Office PowerPoint</Application>
  <PresentationFormat>와이드스크린</PresentationFormat>
  <Paragraphs>238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우빈</dc:creator>
  <cp:lastModifiedBy>박 우빈</cp:lastModifiedBy>
  <cp:revision>5</cp:revision>
  <dcterms:created xsi:type="dcterms:W3CDTF">2022-02-14T18:51:14Z</dcterms:created>
  <dcterms:modified xsi:type="dcterms:W3CDTF">2022-02-16T13:29:21Z</dcterms:modified>
</cp:coreProperties>
</file>