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ACA4E-29CF-4AE5-AEC6-898BFBAFD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9A03A-EECB-4816-9E73-D36DE792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A09BB-2822-4BE0-A9A7-D49FD65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D2BA2-F237-4AEF-A647-857D425F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2D1B4-76C6-4710-8AFA-CF648979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9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EEC5C-4115-49C2-A760-C5C403F4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46D16-9F0F-4A66-818F-53FC3709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DFA9A-D898-47F0-AFE4-2663039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23EDB-D446-4D7F-BFD9-F8338B30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C7BD0-CF49-4BC6-8BF9-A8F3D294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9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FADB4F-1ADB-45ED-A6C9-103DF7B26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A534B-299D-4745-8AC7-C9DCB0AC2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82CC8-EED0-44D1-98F3-249B5F78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584F4-9091-479D-BF21-CD3E02F1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84933-717A-4A85-A680-381F7804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48D2-F6A5-46D6-97E6-52A64145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9E88E-867B-460B-9447-DFC11DCB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34BF2-3311-45AD-80A6-4964CEFF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F6F4A-C797-465B-9808-2D4A95E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F317E-86A1-4AD3-A5B8-9A55570B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CF4B4-C6A1-421B-8C62-5527E0FE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FAEDA-5C07-4019-B76E-55A591F3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A639-C168-4D9C-82AB-E277DB57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E7B4A-BD1B-4DB1-BE6B-AD14CBE9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DD738-219C-4927-A1E7-46C27030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09D5-A4C6-4FD4-8341-4F57D9BB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D1F13-AB30-4352-993F-F686E3316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6CAA00-13CB-4050-B5A7-A593FC34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5AF34E-CC5F-480E-AA5C-B6CBE4FD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93C7A-7434-47AC-A122-4E05745E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1440E-D7E4-4A49-BE0C-BF3991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1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91E9D-DD04-4479-8915-9528E153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86F90-6B14-45D7-AED4-51DD7FE6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DEB60-D0D3-406D-B41D-0E9987C8A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26366-1C97-418B-9754-F8369E560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6B57AA-32B9-4BF8-8F73-A3E01509A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0205F-EC5F-4F4E-B905-7BEA6BDE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E54AFF-3275-4B24-B9D8-9CB2502D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71D43A-47D9-4A2D-B023-B02119E8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58035-A989-431B-B1ED-338434AA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47B8C6-F7E8-4560-9FCC-663B67E6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8ED23-25E3-44FF-82F8-DFB009B9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D44DFA-7975-4A7E-BD8D-3DB165DC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8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ECCCE-A0C0-4983-9920-B896F65E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598B1F-DD06-4A3C-9611-258F63EB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D6B9B-F4EE-46C7-80AD-F98CA319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642AE-4B38-4D6B-874A-35D6451C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4D971-9A6F-4671-97D0-11AEC0D5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E053D-CE65-426C-ACA9-DCB1815A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E8180-EBB1-443B-86D0-B3DCBF8E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7E778-72E9-4D54-8E7A-CEF3924F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A91C1A-14EF-4855-8485-9E91108B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6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C0D00-F373-4163-9868-423A5A77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26723-BF21-41E7-AB27-99C5F6493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1C977-BDF0-4B6B-861F-87A11542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F593D6-00BF-45E9-9D58-2C294DEB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EEA11-64A8-4F17-89BC-65C44619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A259D-2A9C-40D4-97C5-9FD18843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866757-5FC0-4E65-80BD-E4EF2267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8B6E6-EDFE-43E9-9562-6ED9EEEB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E5904-A9F7-4933-8EE8-C5CEB88FF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5BFD-C36C-4B8F-99B7-379FC6625E84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09ADF-FFB1-4EE3-8798-E26BB2E45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C424F-B174-4A83-88F6-41F904796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A31B-CEAD-404D-AC4C-7FE68A71E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3B43ED0-5C85-47E9-A395-A1F03FFDA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804"/>
            <a:ext cx="9144000" cy="517201"/>
          </a:xfrm>
        </p:spPr>
        <p:txBody>
          <a:bodyPr/>
          <a:lstStyle/>
          <a:p>
            <a:r>
              <a:rPr lang="ko-KR" altLang="en-US" dirty="0"/>
              <a:t>기초과학융합연구소 인턴십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3EF0E-C1D3-4A32-B8AD-54FC0D9373FA}"/>
              </a:ext>
            </a:extLst>
          </p:cNvPr>
          <p:cNvSpPr txBox="1"/>
          <p:nvPr/>
        </p:nvSpPr>
        <p:spPr>
          <a:xfrm>
            <a:off x="5051394" y="4108595"/>
            <a:ext cx="31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20171433 </a:t>
            </a:r>
          </a:p>
          <a:p>
            <a:r>
              <a:rPr lang="ko-KR" altLang="en-US" dirty="0"/>
              <a:t>정보통계 보험수리학과</a:t>
            </a:r>
            <a:endParaRPr lang="en-US" altLang="ko-KR" dirty="0"/>
          </a:p>
          <a:p>
            <a:r>
              <a:rPr lang="ko-KR" altLang="en-US" dirty="0"/>
              <a:t>박우빈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81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697D9E-B1B6-4C39-96E8-CB26F838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54790"/>
              </p:ext>
            </p:extLst>
          </p:nvPr>
        </p:nvGraphicFramePr>
        <p:xfrm>
          <a:off x="1358282" y="1261202"/>
          <a:ext cx="9068048" cy="403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12">
                  <a:extLst>
                    <a:ext uri="{9D8B030D-6E8A-4147-A177-3AD203B41FA5}">
                      <a16:colId xmlns:a16="http://schemas.microsoft.com/office/drawing/2014/main" val="2030157520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322483704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187712884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1109890792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65257841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65437466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298846771"/>
                    </a:ext>
                  </a:extLst>
                </a:gridCol>
              </a:tblGrid>
              <a:tr h="504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phenotype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81521"/>
                  </a:ext>
                </a:extLst>
              </a:tr>
              <a:tr h="504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15426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0.6888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0.6889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0.5155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0.6347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15943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0.7185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0.6823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0.5796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0.5954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0.6965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0.6673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48690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0.7315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0.6936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0.5831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0.6006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0.7271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0.7127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6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5B6747-4884-45C3-B8B4-A446DB882E74}"/>
              </a:ext>
            </a:extLst>
          </p:cNvPr>
          <p:cNvSpPr txBox="1"/>
          <p:nvPr/>
        </p:nvSpPr>
        <p:spPr>
          <a:xfrm>
            <a:off x="3222593" y="5752730"/>
            <a:ext cx="60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Phenotype</a:t>
            </a:r>
            <a:r>
              <a:rPr lang="ko-KR" altLang="en-US" dirty="0"/>
              <a:t>에 대해서 이상치</a:t>
            </a:r>
            <a:r>
              <a:rPr lang="en-US" altLang="ko-KR" dirty="0"/>
              <a:t>, </a:t>
            </a:r>
            <a:r>
              <a:rPr lang="ko-KR" altLang="en-US" dirty="0" err="1"/>
              <a:t>결측치를</a:t>
            </a:r>
            <a:r>
              <a:rPr lang="ko-KR" altLang="en-US" dirty="0"/>
              <a:t> 처리한 후 예측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57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697D9E-B1B6-4C39-96E8-CB26F838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29040"/>
              </p:ext>
            </p:extLst>
          </p:nvPr>
        </p:nvGraphicFramePr>
        <p:xfrm>
          <a:off x="2474516" y="1136341"/>
          <a:ext cx="7242968" cy="400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30157520"/>
                    </a:ext>
                  </a:extLst>
                </a:gridCol>
                <a:gridCol w="1288742">
                  <a:extLst>
                    <a:ext uri="{9D8B030D-6E8A-4147-A177-3AD203B41FA5}">
                      <a16:colId xmlns:a16="http://schemas.microsoft.com/office/drawing/2014/main" val="1109890792"/>
                    </a:ext>
                  </a:extLst>
                </a:gridCol>
                <a:gridCol w="1288742">
                  <a:extLst>
                    <a:ext uri="{9D8B030D-6E8A-4147-A177-3AD203B41FA5}">
                      <a16:colId xmlns:a16="http://schemas.microsoft.com/office/drawing/2014/main" val="652578416"/>
                    </a:ext>
                  </a:extLst>
                </a:gridCol>
                <a:gridCol w="1288742">
                  <a:extLst>
                    <a:ext uri="{9D8B030D-6E8A-4147-A177-3AD203B41FA5}">
                      <a16:colId xmlns:a16="http://schemas.microsoft.com/office/drawing/2014/main" val="3654374666"/>
                    </a:ext>
                  </a:extLst>
                </a:gridCol>
                <a:gridCol w="1288742">
                  <a:extLst>
                    <a:ext uri="{9D8B030D-6E8A-4147-A177-3AD203B41FA5}">
                      <a16:colId xmlns:a16="http://schemas.microsoft.com/office/drawing/2014/main" val="3298846771"/>
                    </a:ext>
                  </a:extLst>
                </a:gridCol>
              </a:tblGrid>
              <a:tr h="5004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(278)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81521"/>
                  </a:ext>
                </a:extLst>
              </a:tr>
              <a:tr h="5004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15426"/>
                  </a:ext>
                </a:extLst>
              </a:tr>
              <a:tr h="100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0.7264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0.6873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0.7499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0.7341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15943"/>
                  </a:ext>
                </a:extLst>
              </a:tr>
              <a:tr h="100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0.7761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0.7215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0.7804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48690"/>
                  </a:ext>
                </a:extLst>
              </a:tr>
              <a:tr h="1000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0.7837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0.7209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0.800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66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D1F826-6436-4E36-A81F-E92C07AED219}"/>
              </a:ext>
            </a:extLst>
          </p:cNvPr>
          <p:cNvSpPr txBox="1"/>
          <p:nvPr/>
        </p:nvSpPr>
        <p:spPr>
          <a:xfrm>
            <a:off x="3375734" y="540149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rf, </a:t>
            </a:r>
            <a:r>
              <a:rPr lang="en-US" altLang="ko-KR" dirty="0" err="1"/>
              <a:t>lgbm</a:t>
            </a:r>
            <a:r>
              <a:rPr lang="en-US" altLang="ko-KR" dirty="0"/>
              <a:t>, </a:t>
            </a:r>
            <a:r>
              <a:rPr lang="en-US" altLang="ko-KR" dirty="0" err="1"/>
              <a:t>xgb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이아닌</a:t>
            </a:r>
            <a:r>
              <a:rPr lang="ko-KR" altLang="en-US" dirty="0"/>
              <a:t> 중요도를 갖는 변수를 추출 후 겹치는 변수 </a:t>
            </a:r>
            <a:r>
              <a:rPr lang="en-US" altLang="ko-KR" dirty="0"/>
              <a:t>278, 80</a:t>
            </a:r>
            <a:r>
              <a:rPr lang="ko-KR" altLang="en-US" dirty="0"/>
              <a:t>개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랜덤포레스트는</a:t>
            </a:r>
            <a:r>
              <a:rPr lang="ko-KR" altLang="en-US" dirty="0"/>
              <a:t> 연속형 변수가 중요도를 대부분 차지하여 파라미터 조정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6773662" y="2967335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PCAN81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의 값을 갖는 관측치만 있음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149/156</a:t>
            </a:r>
            <a:r>
              <a:rPr lang="ko-KR" altLang="en-US" sz="1400" dirty="0"/>
              <a:t>이 </a:t>
            </a:r>
            <a:r>
              <a:rPr lang="en-US" altLang="ko-KR" sz="1400" dirty="0"/>
              <a:t>STOMA</a:t>
            </a:r>
            <a:r>
              <a:rPr lang="ko-KR" altLang="en-US" sz="1400" dirty="0"/>
              <a:t>에서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가짐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PCAN81</a:t>
            </a:r>
            <a:r>
              <a:rPr lang="ko-KR" altLang="en-US" sz="1400" dirty="0"/>
              <a:t>과 </a:t>
            </a:r>
            <a:r>
              <a:rPr lang="en-US" altLang="ko-KR" sz="1400" dirty="0"/>
              <a:t>STOMA</a:t>
            </a:r>
            <a:r>
              <a:rPr lang="ko-KR" altLang="en-US" sz="1400" dirty="0"/>
              <a:t>는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C46E8C-91E4-4869-AB01-3BA78619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6" y="1781268"/>
            <a:ext cx="62674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5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7075503" y="2967333"/>
            <a:ext cx="5372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PCAN82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PCAN82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RECTM, CRC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RECTM</a:t>
            </a:r>
            <a:r>
              <a:rPr lang="ko-KR" altLang="en-US" sz="1400" dirty="0"/>
              <a:t>과 </a:t>
            </a:r>
            <a:r>
              <a:rPr lang="en-US" altLang="ko-KR" sz="1400" dirty="0"/>
              <a:t>CRC</a:t>
            </a:r>
            <a:r>
              <a:rPr lang="ko-KR" altLang="en-US" sz="1400" dirty="0"/>
              <a:t>의 값이 동일함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PCAN82</a:t>
            </a:r>
            <a:r>
              <a:rPr lang="ko-KR" altLang="en-US" sz="1400" dirty="0"/>
              <a:t>는 </a:t>
            </a:r>
            <a:r>
              <a:rPr lang="en-US" altLang="ko-KR" sz="1400" dirty="0"/>
              <a:t>RECTM,</a:t>
            </a:r>
            <a:r>
              <a:rPr lang="ko-KR" altLang="en-US" sz="1400" dirty="0"/>
              <a:t> </a:t>
            </a:r>
            <a:r>
              <a:rPr lang="en-US" altLang="ko-KR" sz="1400" dirty="0"/>
              <a:t>CRC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AD5DC-F270-429B-AB85-B74FFA8C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1" y="2471945"/>
            <a:ext cx="6583632" cy="19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6928253" y="2674370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PCAN83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PCAN83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CRC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 (35/40)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PCAN83</a:t>
            </a:r>
            <a:r>
              <a:rPr lang="ko-KR" altLang="en-US" sz="1400" dirty="0"/>
              <a:t>는 </a:t>
            </a:r>
            <a:r>
              <a:rPr lang="en-US" altLang="ko-KR" sz="1400" dirty="0"/>
              <a:t>CRC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9F5B82-C61E-4545-84A4-D4A9DAFF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4" y="1781268"/>
            <a:ext cx="6544479" cy="25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0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3169329" y="5421734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PCAN84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PCAN84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BREAC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 (90/98)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PCAN84</a:t>
            </a:r>
            <a:r>
              <a:rPr lang="ko-KR" altLang="en-US" sz="1400" dirty="0"/>
              <a:t>는 </a:t>
            </a:r>
            <a:r>
              <a:rPr lang="en-US" altLang="ko-KR" sz="1400" dirty="0"/>
              <a:t>BREAC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8AD4CB-83A6-4067-8572-6EA80C49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18" y="1515279"/>
            <a:ext cx="8913458" cy="38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3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5885896" y="2844224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PCAN86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PCAN86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LIVER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 (23/26)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PCAN84</a:t>
            </a:r>
            <a:r>
              <a:rPr lang="ko-KR" altLang="en-US" sz="1400" dirty="0"/>
              <a:t>는 </a:t>
            </a:r>
            <a:r>
              <a:rPr lang="en-US" altLang="ko-KR" sz="1400" dirty="0"/>
              <a:t>BREAC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65B63-BCA0-4964-9C42-B5CF4787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" y="1781268"/>
            <a:ext cx="5696261" cy="35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6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740-3CE6-423B-9C72-1A2F0DEA79FD}"/>
              </a:ext>
            </a:extLst>
          </p:cNvPr>
          <p:cNvSpPr txBox="1"/>
          <p:nvPr/>
        </p:nvSpPr>
        <p:spPr>
          <a:xfrm>
            <a:off x="861132" y="1121646"/>
            <a:ext cx="333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PCAN89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CEB-04BC-4BBF-BF0E-4DA40DC5F2E6}"/>
              </a:ext>
            </a:extLst>
          </p:cNvPr>
          <p:cNvSpPr txBox="1"/>
          <p:nvPr/>
        </p:nvSpPr>
        <p:spPr>
          <a:xfrm>
            <a:off x="6658253" y="2977389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PCAN89</a:t>
            </a:r>
            <a:r>
              <a:rPr lang="ko-KR" altLang="en-US" sz="1400" dirty="0"/>
              <a:t> 변수가 </a:t>
            </a:r>
            <a:r>
              <a:rPr lang="en-US" altLang="ko-KR" sz="1400" dirty="0"/>
              <a:t>NAN</a:t>
            </a:r>
            <a:r>
              <a:rPr lang="ko-KR" altLang="en-US" sz="1400" dirty="0"/>
              <a:t>이 아닌 값을 추출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PCAN89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가질 때 </a:t>
            </a:r>
            <a:r>
              <a:rPr lang="en-US" altLang="ko-KR" sz="1400" dirty="0"/>
              <a:t>THROI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의 값을 갖는 경우가 보임</a:t>
            </a:r>
            <a:r>
              <a:rPr lang="en-US" altLang="ko-KR" sz="1400" dirty="0"/>
              <a:t>. (228/239)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PCAN89</a:t>
            </a:r>
            <a:r>
              <a:rPr lang="ko-KR" altLang="en-US" sz="1400" dirty="0"/>
              <a:t>는 </a:t>
            </a:r>
            <a:r>
              <a:rPr lang="en-US" altLang="ko-KR" sz="1400" dirty="0"/>
              <a:t>THROI</a:t>
            </a:r>
            <a:r>
              <a:rPr lang="ko-KR" altLang="en-US" sz="1400" dirty="0"/>
              <a:t>와 관련성을 갖는 것으로 보임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2D0A0-505F-413C-97D3-D1F72FFB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1781268"/>
            <a:ext cx="6397995" cy="29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D543-5316-4BF6-BC2D-16878BBCB893}"/>
              </a:ext>
            </a:extLst>
          </p:cNvPr>
          <p:cNvSpPr txBox="1"/>
          <p:nvPr/>
        </p:nvSpPr>
        <p:spPr>
          <a:xfrm>
            <a:off x="541538" y="462024"/>
            <a:ext cx="2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Phenotype </a:t>
            </a:r>
            <a:r>
              <a:rPr lang="ko-KR" altLang="en-US" dirty="0"/>
              <a:t>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C9EB56-A2DC-4D1E-B928-6D89DD4E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8" y="1214376"/>
            <a:ext cx="2495550" cy="518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41F1BF-AF11-4411-9A3C-1820394A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63" y="462024"/>
            <a:ext cx="20383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1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4697D9E-B1B6-4C39-96E8-CB26F8388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67298"/>
              </p:ext>
            </p:extLst>
          </p:nvPr>
        </p:nvGraphicFramePr>
        <p:xfrm>
          <a:off x="1358282" y="1261202"/>
          <a:ext cx="9068048" cy="403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12">
                  <a:extLst>
                    <a:ext uri="{9D8B030D-6E8A-4147-A177-3AD203B41FA5}">
                      <a16:colId xmlns:a16="http://schemas.microsoft.com/office/drawing/2014/main" val="2030157520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322483704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187712884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1109890792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65257841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654374666"/>
                    </a:ext>
                  </a:extLst>
                </a:gridCol>
                <a:gridCol w="1133506">
                  <a:extLst>
                    <a:ext uri="{9D8B030D-6E8A-4147-A177-3AD203B41FA5}">
                      <a16:colId xmlns:a16="http://schemas.microsoft.com/office/drawing/2014/main" val="3298846771"/>
                    </a:ext>
                  </a:extLst>
                </a:gridCol>
              </a:tblGrid>
              <a:tr h="504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phenotype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Phenotype+SNPs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81521"/>
                  </a:ext>
                </a:extLst>
              </a:tr>
              <a:tr h="5048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점수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15426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Classifier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0.7045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0.7356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0.5155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0.5137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0.6058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0.5906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15943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LGBMClassifier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0.7324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0.7724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0.5796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0.5954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0.7263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0.7628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48690"/>
                  </a:ext>
                </a:extLst>
              </a:tr>
              <a:tr h="1009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XGBClassifier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0.7356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0.7585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0.5831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0.6006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0.7221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0.7415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66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5B6747-4884-45C3-B8B4-A446DB882E74}"/>
              </a:ext>
            </a:extLst>
          </p:cNvPr>
          <p:cNvSpPr txBox="1"/>
          <p:nvPr/>
        </p:nvSpPr>
        <p:spPr>
          <a:xfrm>
            <a:off x="3222593" y="5752730"/>
            <a:ext cx="607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결측치를</a:t>
            </a:r>
            <a:r>
              <a:rPr lang="ko-KR" altLang="en-US" dirty="0"/>
              <a:t> 모두 </a:t>
            </a:r>
            <a:r>
              <a:rPr lang="en-US" altLang="ko-KR" dirty="0"/>
              <a:t>-1</a:t>
            </a:r>
            <a:r>
              <a:rPr lang="ko-KR" altLang="en-US" dirty="0"/>
              <a:t>로 채운 후 모델 적합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79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410</Words>
  <Application>Microsoft Office PowerPoint</Application>
  <PresentationFormat>와이드스크린</PresentationFormat>
  <Paragraphs>131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우빈</dc:creator>
  <cp:lastModifiedBy>박 우빈</cp:lastModifiedBy>
  <cp:revision>4</cp:revision>
  <dcterms:created xsi:type="dcterms:W3CDTF">2022-02-07T15:52:02Z</dcterms:created>
  <dcterms:modified xsi:type="dcterms:W3CDTF">2022-02-10T02:47:50Z</dcterms:modified>
</cp:coreProperties>
</file>