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A8E19-6477-4333-B1AE-FE0392CB5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9F1009-42A9-49F5-9C13-6703E2B23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C224F-A668-47A8-8063-5C0DB344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B3021-BFEF-4E9C-ABDD-37D93330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454FC-4158-40C2-934F-7294ADB4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53B22-DB57-4394-8601-564DDCCD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7445E1-8334-4616-A2DC-4C1CC359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BF816-5CC7-4745-87B0-2897FEEE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1385-AB47-428E-BEAA-5092D3EE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3004C-D14B-4D32-8632-9096574A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2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83B765-F5BF-43D3-98A3-14144A700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BEF07A-CEE6-4114-8E89-73DE875D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267DC-D280-47A2-9229-106C8C63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FDFD9-0CD1-45E8-8CF1-5AA12C8C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13CF9-9437-4300-85A8-2EC2FFCA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2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7093-21A4-4652-921E-E73B2EB8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FB042-173B-4F0B-AC79-988D5385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BF7BD-3BCE-4E1E-86B5-414B52B3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F1A63-8FD4-4100-8CA3-D0CCE447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78A29-DCE4-48FE-BACD-73D0B880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6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42F11-CB63-4946-92D5-1D0117CF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A2269-566A-4B70-9519-EDE84A72C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14134-7AED-49E4-AF63-176DEF18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73FA5-4958-41B9-9826-C1B31A4D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AC4E1-6CA4-4B17-A986-84F166F2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5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AE8EF-55A4-4899-B617-6103AA97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96EF3-39C3-4199-99C0-0F6CDFEA9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59D61-9EE2-463F-A019-0E331EE9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24B5C-E6E8-4EF0-85C3-53F07A9B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5F54A-2EB1-4A9A-85C3-58BAA072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BE548-A221-4D6E-B15F-F7352810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CE2D2-3514-4F3F-99D0-88A6ABC1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D6991-A398-4B15-9AD0-1C40A736F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DD0CC-AB0D-4D1A-B24F-9938D82B3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4C4BF9-C27D-4303-95CD-F1F1A72FF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D1ECBB-B602-40D0-BD6F-6D556E377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F8A688-73F3-4C69-8B21-F38A160A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B4113-5371-40CB-AF2E-BD70B389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DE92D2-752A-47E8-A277-55FD6DBB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EF439-7249-4B3E-90BC-B6C20792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9E649-D9E6-40C9-A915-68E9280C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26A23-1A40-4652-91FA-632A1FF6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3EA233-DF97-4248-998A-F2D0F291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9DC547-C5DA-4665-93C9-DAC6D498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0E286D-1082-4C8F-8FC6-2EA171DC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8AD7F-8D87-488F-96F8-C77F08D6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A934A-D6E4-49E9-942C-08E8C5EB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F83C7-3BFD-47EC-BC06-744EAAB2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70EB7-A55D-40AF-A339-CDD134B15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2A77F-F255-4FAF-8045-CD62B31E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51E6D-4DA4-4C59-945F-1EA74E3B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CEA0-5641-4B6B-BAF7-B35E2315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2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8940-76D9-4994-847D-ED28E131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4A66B-341C-49DA-826B-B3098017D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5307D-3293-4C17-B047-22A12AF25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87E99-6BE5-48DF-80E8-F6E75292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2415E-1360-4E98-85CF-9A09E2C7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86F07-1619-4E50-95CC-DF31A4A0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0158E-9F15-4129-9F24-3010AF1F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5EBD4-B19D-419C-B7C7-BBB18B0C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AD52C-1E64-41CE-8C46-7807332A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EE76-5F81-45DA-BAC2-FC344C207B8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51E9A-7EEB-4FE6-ABF5-757850C35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5EDD8-02F6-43A0-8807-24B18B94A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045F4-A72E-46DC-9F24-3AA43863C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4" y="529026"/>
            <a:ext cx="5582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정규화</a:t>
            </a:r>
            <a:r>
              <a:rPr lang="en-US" altLang="ko-KR" sz="4000" dirty="0"/>
              <a:t>(Normalization)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E9A34-6F5D-408A-82B7-2DAE9F0B59B3}"/>
              </a:ext>
            </a:extLst>
          </p:cNvPr>
          <p:cNvSpPr txBox="1"/>
          <p:nvPr/>
        </p:nvSpPr>
        <p:spPr>
          <a:xfrm>
            <a:off x="883833" y="1859335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CEAB99-54D1-4669-A9D3-3A87774E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92" y="2418605"/>
            <a:ext cx="6501388" cy="25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EA36C-80A2-471F-998D-661EC596CA0F}"/>
              </a:ext>
            </a:extLst>
          </p:cNvPr>
          <p:cNvSpPr txBox="1"/>
          <p:nvPr/>
        </p:nvSpPr>
        <p:spPr>
          <a:xfrm>
            <a:off x="2994860" y="5359282"/>
            <a:ext cx="624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Local optimum</a:t>
            </a:r>
            <a:r>
              <a:rPr lang="ko-KR" altLang="en-US" dirty="0"/>
              <a:t>에 빠지는 가능성을 줄이기 위해 사용함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44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3" y="529026"/>
            <a:ext cx="810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배치정규화</a:t>
            </a:r>
            <a:r>
              <a:rPr lang="en-US" altLang="ko-KR" sz="4000" dirty="0"/>
              <a:t>(Batch Normalization)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404B7-36E7-49BD-B7BC-6A7D2DDA97F2}"/>
              </a:ext>
            </a:extLst>
          </p:cNvPr>
          <p:cNvSpPr txBox="1"/>
          <p:nvPr/>
        </p:nvSpPr>
        <p:spPr>
          <a:xfrm>
            <a:off x="848526" y="2964534"/>
            <a:ext cx="7661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RRN</a:t>
            </a:r>
            <a:r>
              <a:rPr lang="ko-KR" altLang="en-US" dirty="0"/>
              <a:t>에서 사용할 수 없음</a:t>
            </a:r>
            <a:r>
              <a:rPr lang="en-US" altLang="ko-KR" dirty="0"/>
              <a:t>. (</a:t>
            </a:r>
            <a:r>
              <a:rPr lang="ko-KR" altLang="en-US" dirty="0"/>
              <a:t>사용하는 방법도 제시는 되어 있음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배치크기에 의존적임</a:t>
            </a:r>
            <a:r>
              <a:rPr lang="en-US" altLang="ko-KR" dirty="0"/>
              <a:t>. (</a:t>
            </a:r>
            <a:r>
              <a:rPr lang="ko-KR" altLang="en-US" dirty="0"/>
              <a:t>배치 사이즈가 </a:t>
            </a:r>
            <a:r>
              <a:rPr lang="ko-KR" altLang="en-US" dirty="0" err="1"/>
              <a:t>커야한다는</a:t>
            </a:r>
            <a:r>
              <a:rPr lang="ko-KR" altLang="en-US" dirty="0"/>
              <a:t> 단점</a:t>
            </a:r>
            <a:r>
              <a:rPr lang="en-US" altLang="ko-KR" dirty="0"/>
              <a:t>. </a:t>
            </a:r>
            <a:r>
              <a:rPr lang="ko-KR" altLang="en-US" dirty="0"/>
              <a:t>주로 배치사이즈는 작게 두는 것이 좋다고 알려져 있음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41691-EC02-48A7-A97F-633B7A65D92B}"/>
              </a:ext>
            </a:extLst>
          </p:cNvPr>
          <p:cNvSpPr txBox="1"/>
          <p:nvPr/>
        </p:nvSpPr>
        <p:spPr>
          <a:xfrm>
            <a:off x="848526" y="1978511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7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D3683-AC57-45C9-A677-D5F26A564493}"/>
              </a:ext>
            </a:extLst>
          </p:cNvPr>
          <p:cNvSpPr txBox="1"/>
          <p:nvPr/>
        </p:nvSpPr>
        <p:spPr>
          <a:xfrm>
            <a:off x="795130" y="824948"/>
            <a:ext cx="72356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Abstract</a:t>
            </a:r>
          </a:p>
          <a:p>
            <a:endParaRPr lang="en-US" altLang="ko-KR" dirty="0"/>
          </a:p>
          <a:p>
            <a:r>
              <a:rPr lang="ko-KR" altLang="en-US" dirty="0" err="1"/>
              <a:t>딥러닝은</a:t>
            </a:r>
            <a:r>
              <a:rPr lang="ko-KR" altLang="en-US" dirty="0"/>
              <a:t> 내부 </a:t>
            </a:r>
            <a:r>
              <a:rPr lang="ko-KR" altLang="en-US" dirty="0" err="1"/>
              <a:t>공변량</a:t>
            </a:r>
            <a:r>
              <a:rPr lang="ko-KR" altLang="en-US" dirty="0"/>
              <a:t> 즉 각 층에서 입력 값들의 분포가 </a:t>
            </a:r>
            <a:r>
              <a:rPr lang="ko-KR" altLang="en-US" dirty="0" err="1"/>
              <a:t>달라진ㄴ</a:t>
            </a:r>
            <a:r>
              <a:rPr lang="ko-KR" altLang="en-US" dirty="0"/>
              <a:t> 점 </a:t>
            </a:r>
            <a:r>
              <a:rPr lang="ko-KR" altLang="en-US" dirty="0" err="1"/>
              <a:t>떄문에</a:t>
            </a:r>
            <a:r>
              <a:rPr lang="ko-KR" altLang="en-US" dirty="0"/>
              <a:t> 학습하기가 복잡하다고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내부공변량의</a:t>
            </a:r>
            <a:r>
              <a:rPr lang="ko-KR" altLang="en-US" dirty="0"/>
              <a:t> 변화로 학습 속도가 느려지고</a:t>
            </a:r>
            <a:r>
              <a:rPr lang="en-US" altLang="ko-KR" dirty="0"/>
              <a:t>, </a:t>
            </a:r>
            <a:r>
              <a:rPr lang="ko-KR" altLang="en-US" dirty="0"/>
              <a:t>가중치 초기화에 대해 주의가 필요하고 </a:t>
            </a:r>
            <a:r>
              <a:rPr lang="en-US" altLang="ko-KR" dirty="0"/>
              <a:t>saturation </a:t>
            </a:r>
            <a:r>
              <a:rPr lang="en-US" altLang="ko-KR" dirty="0" err="1"/>
              <a:t>nonlinearlity</a:t>
            </a:r>
            <a:r>
              <a:rPr lang="ko-KR" altLang="en-US" dirty="0"/>
              <a:t>가 생긴다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학습 배치 크기만큼 입력 값들의 분포를 정규화 함으로써 이를 해결할 수 있는데</a:t>
            </a:r>
            <a:r>
              <a:rPr lang="en-US" altLang="ko-KR" dirty="0"/>
              <a:t>, </a:t>
            </a:r>
            <a:r>
              <a:rPr lang="ko-KR" altLang="en-US" dirty="0"/>
              <a:t>이를 배치정규화라고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배치 정규화를 사용하면 학습속도가 빠르고</a:t>
            </a:r>
            <a:r>
              <a:rPr lang="en-US" altLang="ko-KR" dirty="0"/>
              <a:t>, </a:t>
            </a:r>
            <a:r>
              <a:rPr lang="ko-KR" altLang="en-US" dirty="0"/>
              <a:t>가중치 초기화에 대한 고민이 </a:t>
            </a:r>
            <a:r>
              <a:rPr lang="ko-KR" altLang="en-US" dirty="0" err="1"/>
              <a:t>필요없고</a:t>
            </a:r>
            <a:r>
              <a:rPr lang="en-US" altLang="ko-KR" dirty="0"/>
              <a:t>, </a:t>
            </a:r>
            <a:r>
              <a:rPr lang="ko-KR" altLang="en-US" dirty="0"/>
              <a:t>어떤 경우에는 </a:t>
            </a:r>
            <a:r>
              <a:rPr lang="en-US" altLang="ko-KR" dirty="0" err="1"/>
              <a:t>regularizer</a:t>
            </a:r>
            <a:r>
              <a:rPr lang="ko-KR" altLang="en-US" dirty="0"/>
              <a:t>로 역할을 하기 때문에 </a:t>
            </a:r>
            <a:r>
              <a:rPr lang="en-US" altLang="ko-KR" dirty="0"/>
              <a:t>dropout</a:t>
            </a:r>
            <a:r>
              <a:rPr lang="ko-KR" altLang="en-US" dirty="0"/>
              <a:t>을 사용할 필요가 없다고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최고의 성능을 내는 분류 모델에 배치 정규화를 적용했을 때 같은 정확도를 </a:t>
            </a:r>
            <a:r>
              <a:rPr lang="en-US" altLang="ko-KR" dirty="0"/>
              <a:t>14</a:t>
            </a:r>
            <a:r>
              <a:rPr lang="ko-KR" altLang="en-US" dirty="0"/>
              <a:t>배나 빠르게 달성했다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1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4" y="529026"/>
            <a:ext cx="5582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정규화</a:t>
            </a:r>
            <a:r>
              <a:rPr lang="en-US" altLang="ko-KR" sz="4000" dirty="0"/>
              <a:t>(Normalization)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E9A34-6F5D-408A-82B7-2DAE9F0B59B3}"/>
              </a:ext>
            </a:extLst>
          </p:cNvPr>
          <p:cNvSpPr txBox="1"/>
          <p:nvPr/>
        </p:nvSpPr>
        <p:spPr>
          <a:xfrm>
            <a:off x="883833" y="1859335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EA36C-80A2-471F-998D-661EC596CA0F}"/>
              </a:ext>
            </a:extLst>
          </p:cNvPr>
          <p:cNvSpPr txBox="1"/>
          <p:nvPr/>
        </p:nvSpPr>
        <p:spPr>
          <a:xfrm>
            <a:off x="2868768" y="4320431"/>
            <a:ext cx="624799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학습할 때 분산이 큰 쪽으로 먼저 학습을 해 나감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학습률을</a:t>
            </a:r>
            <a:r>
              <a:rPr lang="ko-KR" altLang="en-US" dirty="0"/>
              <a:t> 작게 해야함</a:t>
            </a:r>
            <a:r>
              <a:rPr lang="en-US" altLang="ko-KR" dirty="0"/>
              <a:t>. (</a:t>
            </a:r>
            <a:r>
              <a:rPr lang="ko-KR" altLang="en-US" dirty="0"/>
              <a:t>분산이 다르기 때문에 </a:t>
            </a:r>
            <a:r>
              <a:rPr lang="ko-KR" altLang="en-US" dirty="0" err="1"/>
              <a:t>학습률이</a:t>
            </a:r>
            <a:r>
              <a:rPr lang="ko-KR" altLang="en-US" dirty="0"/>
              <a:t> 커지면 분산이 작은 쪽은 발산을 해 버림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정규화를 하면 </a:t>
            </a:r>
            <a:r>
              <a:rPr lang="ko-KR" altLang="en-US" dirty="0" err="1"/>
              <a:t>경사하강법이</a:t>
            </a:r>
            <a:r>
              <a:rPr lang="ko-KR" altLang="en-US" dirty="0"/>
              <a:t> 어디에서 시작되어도 일정하게 학습을 해 나감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02A1BF-E4B2-428E-B4A1-C77A6474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96" y="1790684"/>
            <a:ext cx="4854084" cy="22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8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3" y="529026"/>
            <a:ext cx="810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배치정규화</a:t>
            </a:r>
            <a:r>
              <a:rPr lang="en-US" altLang="ko-KR" sz="4000" dirty="0"/>
              <a:t>(Batch Normalization)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B46CE-5797-4851-B81A-85361BD11EC9}"/>
              </a:ext>
            </a:extLst>
          </p:cNvPr>
          <p:cNvSpPr txBox="1"/>
          <p:nvPr/>
        </p:nvSpPr>
        <p:spPr>
          <a:xfrm>
            <a:off x="568411" y="1841156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50492-2CA4-4C6B-BECE-5D2A3B2CDDC9}"/>
              </a:ext>
            </a:extLst>
          </p:cNvPr>
          <p:cNvSpPr txBox="1"/>
          <p:nvPr/>
        </p:nvSpPr>
        <p:spPr>
          <a:xfrm>
            <a:off x="778475" y="2545493"/>
            <a:ext cx="766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Deep learning</a:t>
            </a:r>
            <a:r>
              <a:rPr lang="ko-KR" altLang="en-US" dirty="0"/>
              <a:t>은 주로 </a:t>
            </a:r>
            <a:r>
              <a:rPr lang="en-US" altLang="ko-KR" dirty="0"/>
              <a:t>SGD</a:t>
            </a:r>
            <a:r>
              <a:rPr lang="ko-KR" altLang="en-US" dirty="0"/>
              <a:t>방법을 통하여 매개변수를 </a:t>
            </a:r>
            <a:r>
              <a:rPr lang="en-US" altLang="ko-KR" dirty="0"/>
              <a:t>update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학습속도를 높이려면 </a:t>
            </a:r>
            <a:r>
              <a:rPr lang="en-US" altLang="ko-KR" dirty="0"/>
              <a:t>learning rate</a:t>
            </a:r>
            <a:r>
              <a:rPr lang="ko-KR" altLang="en-US" dirty="0"/>
              <a:t>를 높여야 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gradient vanishing or gradient exploding </a:t>
            </a:r>
            <a:r>
              <a:rPr lang="ko-KR" altLang="en-US" dirty="0"/>
              <a:t>문제가 발생함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학습 속도를 높이면서 위의 문제가 발생하지 않는 방법이 없을까</a:t>
            </a:r>
            <a:r>
              <a:rPr lang="en-US" altLang="ko-KR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404B7-36E7-49BD-B7BC-6A7D2DDA97F2}"/>
              </a:ext>
            </a:extLst>
          </p:cNvPr>
          <p:cNvSpPr txBox="1"/>
          <p:nvPr/>
        </p:nvSpPr>
        <p:spPr>
          <a:xfrm>
            <a:off x="778474" y="4736758"/>
            <a:ext cx="7661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학습률을</a:t>
            </a:r>
            <a:r>
              <a:rPr lang="ko-KR" altLang="en-US" dirty="0"/>
              <a:t> 키워 학습속도를 증가시킬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가중치 초기화에 대한 고민이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Dropout</a:t>
            </a:r>
            <a:r>
              <a:rPr lang="ko-KR" altLang="en-US" dirty="0"/>
              <a:t>을 사용하지 않아도 된다</a:t>
            </a:r>
            <a:r>
              <a:rPr lang="en-US" altLang="ko-KR" dirty="0"/>
              <a:t>. (</a:t>
            </a:r>
            <a:r>
              <a:rPr lang="en-US" altLang="ko-KR" dirty="0" err="1"/>
              <a:t>Regularizer</a:t>
            </a:r>
            <a:r>
              <a:rPr lang="en-US" altLang="ko-KR" dirty="0"/>
              <a:t> </a:t>
            </a:r>
            <a:r>
              <a:rPr lang="ko-KR" altLang="en-US" dirty="0"/>
              <a:t>역할을 해 줌</a:t>
            </a:r>
            <a:r>
              <a:rPr lang="en-US" altLang="ko-KR" dirty="0"/>
              <a:t>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59D1-73C2-441B-995E-A71F3478D61B}"/>
              </a:ext>
            </a:extLst>
          </p:cNvPr>
          <p:cNvSpPr txBox="1"/>
          <p:nvPr/>
        </p:nvSpPr>
        <p:spPr>
          <a:xfrm>
            <a:off x="568411" y="4173160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674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3" y="529026"/>
            <a:ext cx="810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배치정규화</a:t>
            </a:r>
            <a:r>
              <a:rPr lang="en-US" altLang="ko-KR" sz="4000" dirty="0"/>
              <a:t>(Batch Normalization)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B46CE-5797-4851-B81A-85361BD11EC9}"/>
              </a:ext>
            </a:extLst>
          </p:cNvPr>
          <p:cNvSpPr txBox="1"/>
          <p:nvPr/>
        </p:nvSpPr>
        <p:spPr>
          <a:xfrm>
            <a:off x="568411" y="1841156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Covariate Shift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50492-2CA4-4C6B-BECE-5D2A3B2CDDC9}"/>
              </a:ext>
            </a:extLst>
          </p:cNvPr>
          <p:cNvSpPr txBox="1"/>
          <p:nvPr/>
        </p:nvSpPr>
        <p:spPr>
          <a:xfrm>
            <a:off x="778475" y="2545493"/>
            <a:ext cx="7661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 </a:t>
            </a:r>
            <a:r>
              <a:rPr lang="ko-KR" altLang="en-US" dirty="0"/>
              <a:t>데이터와 </a:t>
            </a:r>
            <a:r>
              <a:rPr lang="en-US" altLang="ko-KR" dirty="0"/>
              <a:t>test</a:t>
            </a:r>
            <a:r>
              <a:rPr lang="ko-KR" altLang="en-US" dirty="0"/>
              <a:t>데이터의 분포가 다른 것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분포가 다르다면 </a:t>
            </a:r>
            <a:r>
              <a:rPr lang="en-US" altLang="ko-KR" dirty="0"/>
              <a:t>train</a:t>
            </a:r>
            <a:r>
              <a:rPr lang="ko-KR" altLang="en-US" dirty="0"/>
              <a:t>으로 잘 학습해도 </a:t>
            </a:r>
            <a:r>
              <a:rPr lang="en-US" altLang="ko-KR" dirty="0"/>
              <a:t>test</a:t>
            </a:r>
            <a:r>
              <a:rPr lang="ko-KR" altLang="en-US" dirty="0"/>
              <a:t>데이터의 예측 값은 좋지 않을 것임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404B7-36E7-49BD-B7BC-6A7D2DDA97F2}"/>
              </a:ext>
            </a:extLst>
          </p:cNvPr>
          <p:cNvSpPr txBox="1"/>
          <p:nvPr/>
        </p:nvSpPr>
        <p:spPr>
          <a:xfrm>
            <a:off x="778474" y="4736758"/>
            <a:ext cx="7661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딥러닝에서</a:t>
            </a:r>
            <a:r>
              <a:rPr lang="ko-KR" altLang="en-US" dirty="0"/>
              <a:t> 입력 값의 분포가 달라지는 것을 의미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곱해지는 가중치가 계속 학습되면서 바뀜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59D1-73C2-441B-995E-A71F3478D61B}"/>
              </a:ext>
            </a:extLst>
          </p:cNvPr>
          <p:cNvSpPr txBox="1"/>
          <p:nvPr/>
        </p:nvSpPr>
        <p:spPr>
          <a:xfrm>
            <a:off x="568411" y="4173160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Internal Covariate Shift (ICS) </a:t>
            </a:r>
          </a:p>
        </p:txBody>
      </p:sp>
    </p:spTree>
    <p:extLst>
      <p:ext uri="{BB962C8B-B14F-4D97-AF65-F5344CB8AC3E}">
        <p14:creationId xmlns:p14="http://schemas.microsoft.com/office/powerpoint/2010/main" val="354590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3" y="529026"/>
            <a:ext cx="810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배치정규화</a:t>
            </a:r>
            <a:r>
              <a:rPr lang="en-US" altLang="ko-KR" sz="4000" dirty="0"/>
              <a:t>(Batch Normalization)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404B7-36E7-49BD-B7BC-6A7D2DDA97F2}"/>
              </a:ext>
            </a:extLst>
          </p:cNvPr>
          <p:cNvSpPr txBox="1"/>
          <p:nvPr/>
        </p:nvSpPr>
        <p:spPr>
          <a:xfrm>
            <a:off x="423042" y="4736677"/>
            <a:ext cx="7661189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층의 깊이가 깊어질수록 분포의 변동성은 커지게 되고 이로 인해 학습을 해 나가는데 어려움을 겪거나</a:t>
            </a:r>
            <a:r>
              <a:rPr lang="en-US" altLang="ko-KR" sz="1400" dirty="0"/>
              <a:t>, </a:t>
            </a:r>
            <a:r>
              <a:rPr lang="ko-KR" altLang="en-US" sz="1400" dirty="0"/>
              <a:t>학습하는 데 시간이 </a:t>
            </a:r>
            <a:r>
              <a:rPr lang="ko-KR" altLang="en-US" sz="1400" dirty="0" err="1"/>
              <a:t>오래걸림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이를 </a:t>
            </a:r>
            <a:r>
              <a:rPr lang="en-US" altLang="ko-KR" sz="1400" dirty="0" err="1"/>
              <a:t>ReLU</a:t>
            </a:r>
            <a:r>
              <a:rPr lang="ko-KR" altLang="en-US" sz="1400" dirty="0"/>
              <a:t>나 가중치 초기화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학습률을</a:t>
            </a:r>
            <a:r>
              <a:rPr lang="ko-KR" altLang="en-US" sz="1400" dirty="0"/>
              <a:t> 낮추면서 해결할 수 있지만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이것만으로</a:t>
            </a:r>
            <a:r>
              <a:rPr lang="ko-KR" altLang="en-US" sz="1400" dirty="0"/>
              <a:t> 해결되지 않는 경우도 있음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이러한 간접적인 방법이외 학습과정에서 안정적으로 학습하면서 속도를 가속시킬 수 있는 방법을 찾고 싶음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59D1-73C2-441B-995E-A71F3478D61B}"/>
              </a:ext>
            </a:extLst>
          </p:cNvPr>
          <p:cNvSpPr txBox="1"/>
          <p:nvPr/>
        </p:nvSpPr>
        <p:spPr>
          <a:xfrm>
            <a:off x="529422" y="1787508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Internal Covariate Shift (ICS)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989F8B-35F5-4E93-8ED5-03BDEAA92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7" y="2707437"/>
            <a:ext cx="4627434" cy="180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6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3" y="529026"/>
            <a:ext cx="810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배치정규화</a:t>
            </a:r>
            <a:r>
              <a:rPr lang="en-US" altLang="ko-KR" sz="4000" dirty="0"/>
              <a:t>(Batch Normalization)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404B7-36E7-49BD-B7BC-6A7D2DDA97F2}"/>
              </a:ext>
            </a:extLst>
          </p:cNvPr>
          <p:cNvSpPr txBox="1"/>
          <p:nvPr/>
        </p:nvSpPr>
        <p:spPr>
          <a:xfrm>
            <a:off x="4160541" y="2596787"/>
            <a:ext cx="766118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ICS</a:t>
            </a:r>
            <a:r>
              <a:rPr lang="ko-KR" altLang="en-US" sz="1400" dirty="0"/>
              <a:t>를 감소시키는 방법은 </a:t>
            </a:r>
            <a:r>
              <a:rPr lang="en-US" altLang="ko-KR" sz="1400" dirty="0"/>
              <a:t>whitening</a:t>
            </a:r>
            <a:r>
              <a:rPr lang="ko-KR" altLang="en-US" sz="1400" dirty="0"/>
              <a:t>이 있음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즉 각 층에서 입력 값을 매번 평균이</a:t>
            </a:r>
            <a:r>
              <a:rPr lang="en-US" altLang="ko-KR" sz="1400" dirty="0"/>
              <a:t> 0 </a:t>
            </a:r>
            <a:r>
              <a:rPr lang="ko-KR" altLang="en-US" sz="1400" dirty="0"/>
              <a:t>분산이 </a:t>
            </a:r>
            <a:r>
              <a:rPr lang="en-US" altLang="ko-KR" sz="1400" dirty="0"/>
              <a:t>1</a:t>
            </a:r>
            <a:r>
              <a:rPr lang="ko-KR" altLang="en-US" sz="1400" dirty="0"/>
              <a:t>로 정규화 하자는 것임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매번 그렇게 정규화를 한다면 </a:t>
            </a:r>
            <a:r>
              <a:rPr lang="ko-KR" altLang="en-US" sz="1400" dirty="0" err="1"/>
              <a:t>계산량이</a:t>
            </a:r>
            <a:r>
              <a:rPr lang="ko-KR" altLang="en-US" sz="1400" dirty="0"/>
              <a:t> 증가함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파라미터의 영향이 무시됨</a:t>
            </a:r>
            <a:r>
              <a:rPr lang="en-US" altLang="ko-KR" sz="1400" dirty="0"/>
              <a:t>. (</a:t>
            </a:r>
            <a:r>
              <a:rPr lang="ko-KR" altLang="en-US" sz="1400" dirty="0"/>
              <a:t>편향 </a:t>
            </a:r>
            <a:r>
              <a:rPr lang="en-US" altLang="ko-KR" sz="1400" dirty="0"/>
              <a:t>b</a:t>
            </a:r>
            <a:r>
              <a:rPr lang="ko-KR" altLang="en-US" sz="1400" dirty="0"/>
              <a:t>의 영향이 무시됨</a:t>
            </a:r>
            <a:r>
              <a:rPr lang="en-US" altLang="ko-KR" sz="1400" dirty="0"/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입력이 </a:t>
            </a:r>
            <a:r>
              <a:rPr lang="en-US" altLang="ko-KR" sz="1400" dirty="0"/>
              <a:t>N(0,1)</a:t>
            </a:r>
            <a:r>
              <a:rPr lang="ko-KR" altLang="en-US" sz="1400" dirty="0"/>
              <a:t>로 된다면 </a:t>
            </a:r>
            <a:r>
              <a:rPr lang="ko-KR" altLang="en-US" sz="1400" dirty="0" err="1"/>
              <a:t>시그모이드</a:t>
            </a:r>
            <a:r>
              <a:rPr lang="ko-KR" altLang="en-US" sz="1400" dirty="0"/>
              <a:t> 함수의 빨간색 부분에 데이터가 </a:t>
            </a:r>
            <a:r>
              <a:rPr lang="ko-KR" altLang="en-US" sz="1400" dirty="0" err="1"/>
              <a:t>몰려있을</a:t>
            </a:r>
            <a:r>
              <a:rPr lang="ko-KR" altLang="en-US" sz="1400" dirty="0"/>
              <a:t> 것임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빨간색 부분은 선형성을 띄는 부분으로 활성화 함수를 거쳐도 비선형성을 갖지 못하고 선형성을 갖기 때문에 활성화 함수를 사용하는 의미가 없음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59D1-73C2-441B-995E-A71F3478D61B}"/>
              </a:ext>
            </a:extLst>
          </p:cNvPr>
          <p:cNvSpPr txBox="1"/>
          <p:nvPr/>
        </p:nvSpPr>
        <p:spPr>
          <a:xfrm>
            <a:off x="556055" y="1895864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Internal Covariate Shift (ICS)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EB514F7-0D85-4816-84EE-775BFC75E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5" y="2596787"/>
            <a:ext cx="37242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3" y="529026"/>
            <a:ext cx="810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배치정규화</a:t>
            </a:r>
            <a:r>
              <a:rPr lang="en-US" altLang="ko-KR" sz="4000" dirty="0"/>
              <a:t>(Batch Normalization)</a:t>
            </a:r>
            <a:endParaRPr lang="ko-KR" altLang="en-US" sz="4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C4521BA-CE94-40BB-926E-0F9400ED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87" y="1843752"/>
            <a:ext cx="5715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C48D39-3924-4048-9F7F-73302512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56" y="2633249"/>
            <a:ext cx="38957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3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3" y="529026"/>
            <a:ext cx="810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배치정규화</a:t>
            </a:r>
            <a:r>
              <a:rPr lang="en-US" altLang="ko-KR" sz="4000" dirty="0"/>
              <a:t>(Batch Normalization)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404B7-36E7-49BD-B7BC-6A7D2DDA97F2}"/>
              </a:ext>
            </a:extLst>
          </p:cNvPr>
          <p:cNvSpPr txBox="1"/>
          <p:nvPr/>
        </p:nvSpPr>
        <p:spPr>
          <a:xfrm>
            <a:off x="4267586" y="2596786"/>
            <a:ext cx="7661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Whitening</a:t>
            </a:r>
            <a:r>
              <a:rPr lang="ko-KR" altLang="en-US" dirty="0"/>
              <a:t>처럼 평균 </a:t>
            </a:r>
            <a:r>
              <a:rPr lang="en-US" altLang="ko-KR" dirty="0"/>
              <a:t>0 </a:t>
            </a:r>
            <a:r>
              <a:rPr lang="ko-KR" altLang="en-US" dirty="0"/>
              <a:t>분산이 </a:t>
            </a:r>
            <a:r>
              <a:rPr lang="en-US" altLang="ko-KR" dirty="0"/>
              <a:t>1</a:t>
            </a:r>
            <a:r>
              <a:rPr lang="ko-KR" altLang="en-US" dirty="0"/>
              <a:t>이 되도록 정규화를 한 입력 값에 감마와 베타라는 또 다른 매개변수가 추가됨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감마는 주로 </a:t>
            </a:r>
            <a:r>
              <a:rPr lang="en-US" altLang="ko-KR" dirty="0"/>
              <a:t>1, </a:t>
            </a:r>
            <a:r>
              <a:rPr lang="ko-KR" altLang="en-US" dirty="0"/>
              <a:t>베타는 주로 </a:t>
            </a:r>
            <a:r>
              <a:rPr lang="en-US" altLang="ko-KR" dirty="0"/>
              <a:t>0</a:t>
            </a:r>
            <a:r>
              <a:rPr lang="ko-KR" altLang="en-US" dirty="0"/>
              <a:t>에서 시작해서 학습해 감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통해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선형 구역을 벗어남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59D1-73C2-441B-995E-A71F3478D61B}"/>
              </a:ext>
            </a:extLst>
          </p:cNvPr>
          <p:cNvSpPr txBox="1"/>
          <p:nvPr/>
        </p:nvSpPr>
        <p:spPr>
          <a:xfrm>
            <a:off x="556055" y="1895864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Internal Covariate Shift (ICS)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4D480F-17C9-4CE8-B0F5-040D49F0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5" y="3179136"/>
            <a:ext cx="2859058" cy="5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D0DBE05-E967-4C49-95B8-DF69EBC3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5" y="3998204"/>
            <a:ext cx="37242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9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793E3-06AA-4849-BF76-C7D7B609639C}"/>
              </a:ext>
            </a:extLst>
          </p:cNvPr>
          <p:cNvSpPr txBox="1"/>
          <p:nvPr/>
        </p:nvSpPr>
        <p:spPr>
          <a:xfrm>
            <a:off x="203533" y="529026"/>
            <a:ext cx="810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배치정규화</a:t>
            </a:r>
            <a:r>
              <a:rPr lang="en-US" altLang="ko-KR" sz="4000" dirty="0"/>
              <a:t>(Batch Normalization)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404B7-36E7-49BD-B7BC-6A7D2DDA97F2}"/>
              </a:ext>
            </a:extLst>
          </p:cNvPr>
          <p:cNvSpPr txBox="1"/>
          <p:nvPr/>
        </p:nvSpPr>
        <p:spPr>
          <a:xfrm>
            <a:off x="4267586" y="2596786"/>
            <a:ext cx="7661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정규화는 전체 </a:t>
            </a:r>
            <a:r>
              <a:rPr lang="en-US" altLang="ko-KR" dirty="0"/>
              <a:t>dataset</a:t>
            </a:r>
            <a:r>
              <a:rPr lang="ko-KR" altLang="en-US" dirty="0"/>
              <a:t>을 처리하지만 </a:t>
            </a:r>
            <a:r>
              <a:rPr lang="en-US" altLang="ko-KR" dirty="0"/>
              <a:t>SGD</a:t>
            </a:r>
            <a:r>
              <a:rPr lang="ko-KR" altLang="en-US" dirty="0"/>
              <a:t>는 </a:t>
            </a:r>
            <a:r>
              <a:rPr lang="en-US" altLang="ko-KR" dirty="0"/>
              <a:t>batch </a:t>
            </a:r>
            <a:r>
              <a:rPr lang="ko-KR" altLang="en-US" dirty="0"/>
              <a:t>단위로 데이터를 처리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</a:t>
            </a:r>
            <a:r>
              <a:rPr lang="en-US" altLang="ko-KR" dirty="0"/>
              <a:t>normalize</a:t>
            </a:r>
            <a:r>
              <a:rPr lang="ko-KR" altLang="en-US" dirty="0"/>
              <a:t>도 배치단위로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통해 </a:t>
            </a:r>
            <a:r>
              <a:rPr lang="ko-KR" altLang="en-US" dirty="0" err="1"/>
              <a:t>연산량이</a:t>
            </a:r>
            <a:r>
              <a:rPr lang="ko-KR" altLang="en-US" dirty="0"/>
              <a:t> 줄어든다는 장점이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59D1-73C2-441B-995E-A71F3478D61B}"/>
              </a:ext>
            </a:extLst>
          </p:cNvPr>
          <p:cNvSpPr txBox="1"/>
          <p:nvPr/>
        </p:nvSpPr>
        <p:spPr>
          <a:xfrm>
            <a:off x="556055" y="1895864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Internal Covariate Shift (ICS)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4D480F-17C9-4CE8-B0F5-040D49F0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5" y="3179136"/>
            <a:ext cx="2859058" cy="5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9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551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우빈</dc:creator>
  <cp:lastModifiedBy>박 우빈</cp:lastModifiedBy>
  <cp:revision>4</cp:revision>
  <dcterms:created xsi:type="dcterms:W3CDTF">2022-01-05T15:35:44Z</dcterms:created>
  <dcterms:modified xsi:type="dcterms:W3CDTF">2022-01-09T14:44:25Z</dcterms:modified>
</cp:coreProperties>
</file>