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393" r:id="rId2"/>
    <p:sldId id="8388" r:id="rId3"/>
    <p:sldId id="8394" r:id="rId4"/>
    <p:sldId id="8399" r:id="rId5"/>
    <p:sldId id="8405" r:id="rId6"/>
    <p:sldId id="272" r:id="rId7"/>
    <p:sldId id="7198" r:id="rId8"/>
    <p:sldId id="8397" r:id="rId9"/>
    <p:sldId id="7199" r:id="rId10"/>
    <p:sldId id="8402" r:id="rId11"/>
    <p:sldId id="8403" r:id="rId12"/>
    <p:sldId id="8406" r:id="rId13"/>
    <p:sldId id="8407" r:id="rId14"/>
    <p:sldId id="8398" r:id="rId15"/>
    <p:sldId id="25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B39"/>
    <a:srgbClr val="3A7F86"/>
    <a:srgbClr val="DEDDC4"/>
    <a:srgbClr val="545444"/>
    <a:srgbClr val="134F85"/>
    <a:srgbClr val="90081B"/>
    <a:srgbClr val="94044C"/>
    <a:srgbClr val="81176F"/>
    <a:srgbClr val="3F6830"/>
    <a:srgbClr val="3B5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80" autoAdjust="0"/>
  </p:normalViewPr>
  <p:slideViewPr>
    <p:cSldViewPr snapToGrid="0" showGuides="1">
      <p:cViewPr varScale="1">
        <p:scale>
          <a:sx n="93" d="100"/>
          <a:sy n="93" d="100"/>
        </p:scale>
        <p:origin x="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2020/11/30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7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58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9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57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01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53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2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23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34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47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1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2020/11/30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2020/11/30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2020/11/30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59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2020/11/30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2020/11/30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2020/11/30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2020/11/30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7026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2020/11/30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2020/11/30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2020/11/30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2020/11/30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FBE-CB95-410C-9170-E8C374E6C10C}" type="datetimeFigureOut">
              <a:rPr lang="zh-CN" altLang="en-US" smtClean="0"/>
              <a:t>2020/11/30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BF65-8639-43DB-BF77-B3B4068FB0F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1219200" y="2104379"/>
            <a:ext cx="8195271" cy="180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朱</a:t>
            </a:r>
            <a:r>
              <a:rPr lang="en-US" altLang="zh-CN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—</a:t>
            </a:r>
            <a:r>
              <a:rPr lang="zh-CN" altLang="en-US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刘算法</a:t>
            </a:r>
            <a:endParaRPr lang="en-US" altLang="zh-CN" sz="60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3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——python</a:t>
            </a:r>
            <a:r>
              <a:rPr lang="zh-CN" altLang="en-US" sz="3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实现</a:t>
            </a:r>
            <a:endParaRPr lang="zh-CN" altLang="zh-CN" sz="36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701E2B-0426-4675-B7E5-A388D00D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39"/>
            <a:ext cx="10545679" cy="3277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(D_edges_dir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circle_dir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circle_weight_dir):</a:t>
            </a:r>
            <a:endParaRPr lang="en-US" altLang="zh-CN" sz="9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Step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(D_edges_dir)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还原步骤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(circle_final)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初始化塌缩点，从后往前还原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Step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C_edge = circle_dir[Step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Base_C_edge = C_edge.copy()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C_weight = circle_weight_dir[Step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9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# 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寻找、删除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边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circle_final[Y] !=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circle_final[Y]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C_edge[D_edges_dir[Step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]] 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C_max_weight = C_weight.copy()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C_max_weight: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C_max_weight.remove(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index_id = C_weight.index(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(C_max_weight))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C_edge[index_id] 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9FD5C65-3A52-43F6-AB61-E54EBA7C6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153803"/>
              </p:ext>
            </p:extLst>
          </p:nvPr>
        </p:nvGraphicFramePr>
        <p:xfrm>
          <a:off x="6496595" y="2478533"/>
          <a:ext cx="2461846" cy="418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346040" imgH="228600" progId="Equation.DSMT4">
                  <p:embed/>
                </p:oleObj>
              </mc:Choice>
              <mc:Fallback>
                <p:oleObj name="Equation" r:id="rId4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6595" y="2478533"/>
                        <a:ext cx="2461846" cy="418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注: 弯曲线形(无边框) 5">
            <a:extLst>
              <a:ext uri="{FF2B5EF4-FFF2-40B4-BE49-F238E27FC236}">
                <a16:creationId xmlns:a16="http://schemas.microsoft.com/office/drawing/2014/main" id="{D4A41801-4ECE-4009-887D-F22911E4C1C7}"/>
              </a:ext>
            </a:extLst>
          </p:cNvPr>
          <p:cNvSpPr/>
          <p:nvPr/>
        </p:nvSpPr>
        <p:spPr>
          <a:xfrm>
            <a:off x="5219700" y="249116"/>
            <a:ext cx="1752600" cy="310662"/>
          </a:xfrm>
          <a:prstGeom prst="callout2">
            <a:avLst>
              <a:gd name="adj1" fmla="val 49898"/>
              <a:gd name="adj2" fmla="val 331"/>
              <a:gd name="adj3" fmla="val 51598"/>
              <a:gd name="adj4" fmla="val -106318"/>
              <a:gd name="adj5" fmla="val -3830"/>
              <a:gd name="adj6" fmla="val -128856"/>
            </a:avLst>
          </a:prstGeom>
          <a:solidFill>
            <a:srgbClr val="3A7F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A9B7C6"/>
                </a:solidFill>
                <a:latin typeface="Consolas" panose="020B0609020204030204" pitchFamily="49" charset="0"/>
              </a:rPr>
              <a:t>此时的</a:t>
            </a:r>
            <a:r>
              <a:rPr lang="en-US" altLang="zh-CN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circle_final</a:t>
            </a:r>
            <a:r>
              <a:rPr lang="zh-CN" altLang="en-US" sz="1000" dirty="0">
                <a:solidFill>
                  <a:srgbClr val="A9B7C6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H</a:t>
            </a:r>
            <a:endParaRPr lang="zh-CN" altLang="en-US" sz="1000" dirty="0"/>
          </a:p>
        </p:txBody>
      </p:sp>
      <p:graphicFrame>
        <p:nvGraphicFramePr>
          <p:cNvPr id="42" name="表格 25">
            <a:extLst>
              <a:ext uri="{FF2B5EF4-FFF2-40B4-BE49-F238E27FC236}">
                <a16:creationId xmlns:a16="http://schemas.microsoft.com/office/drawing/2014/main" id="{9CEFFBB1-B27F-4190-A1FE-329EECE41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04675"/>
              </p:ext>
            </p:extLst>
          </p:nvPr>
        </p:nvGraphicFramePr>
        <p:xfrm>
          <a:off x="8243750" y="567791"/>
          <a:ext cx="3473016" cy="93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36">
                  <a:extLst>
                    <a:ext uri="{9D8B030D-6E8A-4147-A177-3AD203B41FA5}">
                      <a16:colId xmlns:a16="http://schemas.microsoft.com/office/drawing/2014/main" val="3175147682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724505148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641787727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3752467514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1576994476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652729418"/>
                    </a:ext>
                  </a:extLst>
                </a:gridCol>
              </a:tblGrid>
              <a:tr h="46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47373"/>
                  </a:ext>
                </a:extLst>
              </a:tr>
              <a:tr h="46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80653"/>
                  </a:ext>
                </a:extLst>
              </a:tr>
            </a:tbl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id="{3DF06955-B477-4656-AC71-860A4AD4039E}"/>
              </a:ext>
            </a:extLst>
          </p:cNvPr>
          <p:cNvSpPr/>
          <p:nvPr/>
        </p:nvSpPr>
        <p:spPr>
          <a:xfrm>
            <a:off x="10095983" y="190591"/>
            <a:ext cx="1576136" cy="318013"/>
          </a:xfrm>
          <a:prstGeom prst="rect">
            <a:avLst/>
          </a:prstGeom>
          <a:solidFill>
            <a:srgbClr val="DED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circle_final</a:t>
            </a:r>
            <a:r>
              <a:rPr lang="en-US" altLang="zh-CN" dirty="0">
                <a:solidFill>
                  <a:schemeClr val="tx1"/>
                </a:solidFill>
              </a:rPr>
              <a:t>/H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58181FE-79B1-4178-83F0-16729E2AC193}"/>
              </a:ext>
            </a:extLst>
          </p:cNvPr>
          <p:cNvGrpSpPr/>
          <p:nvPr/>
        </p:nvGrpSpPr>
        <p:grpSpPr>
          <a:xfrm>
            <a:off x="717110" y="3828314"/>
            <a:ext cx="9111457" cy="2383429"/>
            <a:chOff x="717110" y="3828314"/>
            <a:chExt cx="9111457" cy="2383429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A77882D7-27DB-4113-B82C-26E402F2F1C3}"/>
                </a:ext>
              </a:extLst>
            </p:cNvPr>
            <p:cNvSpPr/>
            <p:nvPr/>
          </p:nvSpPr>
          <p:spPr>
            <a:xfrm>
              <a:off x="6802516" y="4629836"/>
              <a:ext cx="971441" cy="380395"/>
            </a:xfrm>
            <a:prstGeom prst="rightArrow">
              <a:avLst/>
            </a:prstGeom>
            <a:solidFill>
              <a:srgbClr val="3F683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EF0BC1B-B9F4-4EDC-8C56-223554ABF06E}"/>
                </a:ext>
              </a:extLst>
            </p:cNvPr>
            <p:cNvGrpSpPr/>
            <p:nvPr/>
          </p:nvGrpSpPr>
          <p:grpSpPr>
            <a:xfrm>
              <a:off x="4385601" y="3828314"/>
              <a:ext cx="1951515" cy="2333858"/>
              <a:chOff x="3594548" y="3603880"/>
              <a:chExt cx="2324012" cy="2779335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51F0F1D-33F5-43B2-9EC8-7C8B1ACB125B}"/>
                  </a:ext>
                </a:extLst>
              </p:cNvPr>
              <p:cNvGrpSpPr/>
              <p:nvPr/>
            </p:nvGrpSpPr>
            <p:grpSpPr>
              <a:xfrm>
                <a:off x="3692040" y="3743417"/>
                <a:ext cx="2124170" cy="2494762"/>
                <a:chOff x="6723127" y="632291"/>
                <a:chExt cx="3928940" cy="4317099"/>
              </a:xfrm>
            </p:grpSpPr>
            <p:sp>
              <p:nvSpPr>
                <p:cNvPr id="24" name="流程图: 联系 14">
                  <a:extLst>
                    <a:ext uri="{FF2B5EF4-FFF2-40B4-BE49-F238E27FC236}">
                      <a16:creationId xmlns:a16="http://schemas.microsoft.com/office/drawing/2014/main" id="{97652991-82D6-4973-A1C9-5553AC4A1B86}"/>
                    </a:ext>
                  </a:extLst>
                </p:cNvPr>
                <p:cNvSpPr/>
                <p:nvPr/>
              </p:nvSpPr>
              <p:spPr>
                <a:xfrm>
                  <a:off x="6723127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流程图: 联系 14">
                  <a:extLst>
                    <a:ext uri="{FF2B5EF4-FFF2-40B4-BE49-F238E27FC236}">
                      <a16:creationId xmlns:a16="http://schemas.microsoft.com/office/drawing/2014/main" id="{1C9DEC53-369C-4752-AB64-B243DC6515D2}"/>
                    </a:ext>
                  </a:extLst>
                </p:cNvPr>
                <p:cNvSpPr/>
                <p:nvPr/>
              </p:nvSpPr>
              <p:spPr>
                <a:xfrm>
                  <a:off x="9039101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流程图: 联系 14">
                  <a:extLst>
                    <a:ext uri="{FF2B5EF4-FFF2-40B4-BE49-F238E27FC236}">
                      <a16:creationId xmlns:a16="http://schemas.microsoft.com/office/drawing/2014/main" id="{1DCAED58-1B20-4337-A1D2-728DD07E923F}"/>
                    </a:ext>
                  </a:extLst>
                </p:cNvPr>
                <p:cNvSpPr/>
                <p:nvPr/>
              </p:nvSpPr>
              <p:spPr>
                <a:xfrm>
                  <a:off x="7946779" y="1861016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流程图: 联系 14">
                  <a:extLst>
                    <a:ext uri="{FF2B5EF4-FFF2-40B4-BE49-F238E27FC236}">
                      <a16:creationId xmlns:a16="http://schemas.microsoft.com/office/drawing/2014/main" id="{DAB2F629-37AB-40D0-847D-E528693A1C12}"/>
                    </a:ext>
                  </a:extLst>
                </p:cNvPr>
                <p:cNvSpPr/>
                <p:nvPr/>
              </p:nvSpPr>
              <p:spPr>
                <a:xfrm>
                  <a:off x="7946779" y="632291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3D3D89F8-CFED-4968-9405-1055017FACA2}"/>
                    </a:ext>
                  </a:extLst>
                </p:cNvPr>
                <p:cNvCxnSpPr>
                  <a:cxnSpLocks/>
                  <a:stCxn id="27" idx="5"/>
                  <a:endCxn id="31" idx="1"/>
                </p:cNvCxnSpPr>
                <p:nvPr/>
              </p:nvCxnSpPr>
              <p:spPr>
                <a:xfrm>
                  <a:off x="8262024" y="947536"/>
                  <a:ext cx="2074798" cy="159623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A884E05A-A1C7-4901-9DD4-A37EAE16441E}"/>
                    </a:ext>
                  </a:extLst>
                </p:cNvPr>
                <p:cNvCxnSpPr>
                  <a:cxnSpLocks/>
                  <a:endCxn id="30" idx="7"/>
                </p:cNvCxnSpPr>
                <p:nvPr/>
              </p:nvCxnSpPr>
              <p:spPr>
                <a:xfrm flipH="1">
                  <a:off x="9354346" y="2790840"/>
                  <a:ext cx="982476" cy="1843305"/>
                </a:xfrm>
                <a:prstGeom prst="straightConnector1">
                  <a:avLst/>
                </a:prstGeom>
                <a:ln w="28575">
                  <a:solidFill>
                    <a:srgbClr val="3A7F86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流程图: 联系 14">
                  <a:extLst>
                    <a:ext uri="{FF2B5EF4-FFF2-40B4-BE49-F238E27FC236}">
                      <a16:creationId xmlns:a16="http://schemas.microsoft.com/office/drawing/2014/main" id="{167133ED-F36B-4262-80C4-90209FFBD281}"/>
                    </a:ext>
                  </a:extLst>
                </p:cNvPr>
                <p:cNvSpPr/>
                <p:nvPr/>
              </p:nvSpPr>
              <p:spPr>
                <a:xfrm>
                  <a:off x="9039101" y="4580058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流程图: 联系 14">
                  <a:extLst>
                    <a:ext uri="{FF2B5EF4-FFF2-40B4-BE49-F238E27FC236}">
                      <a16:creationId xmlns:a16="http://schemas.microsoft.com/office/drawing/2014/main" id="{B06B2290-A2D6-4035-A9B5-DABFF9ED2BDD}"/>
                    </a:ext>
                  </a:extLst>
                </p:cNvPr>
                <p:cNvSpPr/>
                <p:nvPr/>
              </p:nvSpPr>
              <p:spPr>
                <a:xfrm>
                  <a:off x="10282735" y="2489687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16833F5-FAE6-4411-9A9E-A65CB1120223}"/>
                  </a:ext>
                </a:extLst>
              </p:cNvPr>
              <p:cNvSpPr/>
              <p:nvPr/>
            </p:nvSpPr>
            <p:spPr>
              <a:xfrm>
                <a:off x="3594548" y="3603880"/>
                <a:ext cx="2324012" cy="2779335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4070A1D-B56E-4638-A956-4DE76EAAB806}"/>
                </a:ext>
              </a:extLst>
            </p:cNvPr>
            <p:cNvSpPr/>
            <p:nvPr/>
          </p:nvSpPr>
          <p:spPr>
            <a:xfrm>
              <a:off x="717110" y="4810098"/>
              <a:ext cx="551340" cy="4554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3C5B2BB-D43E-4FD3-8282-D7231C63C85F}"/>
                </a:ext>
              </a:extLst>
            </p:cNvPr>
            <p:cNvGrpSpPr/>
            <p:nvPr/>
          </p:nvGrpSpPr>
          <p:grpSpPr>
            <a:xfrm>
              <a:off x="1299022" y="3938666"/>
              <a:ext cx="2066392" cy="2113156"/>
              <a:chOff x="727186" y="3802809"/>
              <a:chExt cx="2381475" cy="2435370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FB7DBE76-A60D-4892-B303-065D57EDAEF0}"/>
                  </a:ext>
                </a:extLst>
              </p:cNvPr>
              <p:cNvGrpSpPr/>
              <p:nvPr/>
            </p:nvGrpSpPr>
            <p:grpSpPr>
              <a:xfrm>
                <a:off x="1407473" y="3802809"/>
                <a:ext cx="1447043" cy="2435370"/>
                <a:chOff x="951832" y="632291"/>
                <a:chExt cx="2631220" cy="4317099"/>
              </a:xfrm>
            </p:grpSpPr>
            <p:sp>
              <p:nvSpPr>
                <p:cNvPr id="32" name="流程图: 联系 14">
                  <a:extLst>
                    <a:ext uri="{FF2B5EF4-FFF2-40B4-BE49-F238E27FC236}">
                      <a16:creationId xmlns:a16="http://schemas.microsoft.com/office/drawing/2014/main" id="{7389396E-13B3-4BE1-A979-DF2B07E7F2AA}"/>
                    </a:ext>
                  </a:extLst>
                </p:cNvPr>
                <p:cNvSpPr/>
                <p:nvPr/>
              </p:nvSpPr>
              <p:spPr>
                <a:xfrm>
                  <a:off x="951832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689178F3-5F86-407F-A085-C7A66BE354A8}"/>
                    </a:ext>
                  </a:extLst>
                </p:cNvPr>
                <p:cNvCxnSpPr>
                  <a:cxnSpLocks/>
                  <a:stCxn id="32" idx="6"/>
                  <a:endCxn id="34" idx="2"/>
                </p:cNvCxnSpPr>
                <p:nvPr/>
              </p:nvCxnSpPr>
              <p:spPr>
                <a:xfrm>
                  <a:off x="1321164" y="3535999"/>
                  <a:ext cx="1892556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流程图: 联系 14">
                  <a:extLst>
                    <a:ext uri="{FF2B5EF4-FFF2-40B4-BE49-F238E27FC236}">
                      <a16:creationId xmlns:a16="http://schemas.microsoft.com/office/drawing/2014/main" id="{62A44F76-7B28-4F8A-957D-CDA4AF8ED452}"/>
                    </a:ext>
                  </a:extLst>
                </p:cNvPr>
                <p:cNvSpPr/>
                <p:nvPr/>
              </p:nvSpPr>
              <p:spPr>
                <a:xfrm>
                  <a:off x="3213720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流程图: 联系 14">
                  <a:extLst>
                    <a:ext uri="{FF2B5EF4-FFF2-40B4-BE49-F238E27FC236}">
                      <a16:creationId xmlns:a16="http://schemas.microsoft.com/office/drawing/2014/main" id="{9FA0363E-E02E-4356-9CFF-C9050261DFCC}"/>
                    </a:ext>
                  </a:extLst>
                </p:cNvPr>
                <p:cNvSpPr/>
                <p:nvPr/>
              </p:nvSpPr>
              <p:spPr>
                <a:xfrm>
                  <a:off x="2114549" y="1861016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流程图: 联系 14">
                  <a:extLst>
                    <a:ext uri="{FF2B5EF4-FFF2-40B4-BE49-F238E27FC236}">
                      <a16:creationId xmlns:a16="http://schemas.microsoft.com/office/drawing/2014/main" id="{42D7CDDC-EC42-4BD3-9AEE-4BF55FB56077}"/>
                    </a:ext>
                  </a:extLst>
                </p:cNvPr>
                <p:cNvSpPr/>
                <p:nvPr/>
              </p:nvSpPr>
              <p:spPr>
                <a:xfrm>
                  <a:off x="2114549" y="632291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9CCF6735-FBD0-4A82-85F3-F0E369C45E93}"/>
                    </a:ext>
                  </a:extLst>
                </p:cNvPr>
                <p:cNvCxnSpPr>
                  <a:cxnSpLocks/>
                  <a:stCxn id="35" idx="3"/>
                  <a:endCxn id="32" idx="7"/>
                </p:cNvCxnSpPr>
                <p:nvPr/>
              </p:nvCxnSpPr>
              <p:spPr>
                <a:xfrm flipH="1">
                  <a:off x="1267077" y="2176261"/>
                  <a:ext cx="901559" cy="1229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456ACACF-C491-494A-8B62-D680674085AC}"/>
                    </a:ext>
                  </a:extLst>
                </p:cNvPr>
                <p:cNvCxnSpPr>
                  <a:cxnSpLocks/>
                  <a:stCxn id="34" idx="1"/>
                  <a:endCxn id="35" idx="5"/>
                </p:cNvCxnSpPr>
                <p:nvPr/>
              </p:nvCxnSpPr>
              <p:spPr>
                <a:xfrm flipH="1" flipV="1">
                  <a:off x="2429794" y="2176261"/>
                  <a:ext cx="838013" cy="1229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7CA74FD3-CAF1-43B1-AA57-388B96853C5D}"/>
                    </a:ext>
                  </a:extLst>
                </p:cNvPr>
                <p:cNvCxnSpPr>
                  <a:cxnSpLocks/>
                  <a:endCxn id="35" idx="0"/>
                </p:cNvCxnSpPr>
                <p:nvPr/>
              </p:nvCxnSpPr>
              <p:spPr>
                <a:xfrm>
                  <a:off x="2299215" y="1016995"/>
                  <a:ext cx="0" cy="844021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>
                  <a:extLst>
                    <a:ext uri="{FF2B5EF4-FFF2-40B4-BE49-F238E27FC236}">
                      <a16:creationId xmlns:a16="http://schemas.microsoft.com/office/drawing/2014/main" id="{E994AB49-E890-4250-877A-C5482381BBEB}"/>
                    </a:ext>
                  </a:extLst>
                </p:cNvPr>
                <p:cNvCxnSpPr>
                  <a:cxnSpLocks/>
                  <a:stCxn id="32" idx="4"/>
                  <a:endCxn id="41" idx="0"/>
                </p:cNvCxnSpPr>
                <p:nvPr/>
              </p:nvCxnSpPr>
              <p:spPr>
                <a:xfrm>
                  <a:off x="1136498" y="3720665"/>
                  <a:ext cx="0" cy="859393"/>
                </a:xfrm>
                <a:prstGeom prst="straightConnector1">
                  <a:avLst/>
                </a:prstGeom>
                <a:ln w="28575">
                  <a:solidFill>
                    <a:srgbClr val="3A7F86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流程图: 联系 14">
                  <a:extLst>
                    <a:ext uri="{FF2B5EF4-FFF2-40B4-BE49-F238E27FC236}">
                      <a16:creationId xmlns:a16="http://schemas.microsoft.com/office/drawing/2014/main" id="{4F9EC166-0DC3-4D71-9A63-BA5141C482E1}"/>
                    </a:ext>
                  </a:extLst>
                </p:cNvPr>
                <p:cNvSpPr/>
                <p:nvPr/>
              </p:nvSpPr>
              <p:spPr>
                <a:xfrm>
                  <a:off x="951832" y="4580058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26906BA-FB29-4FF3-8570-7ECEDA098B34}"/>
                  </a:ext>
                </a:extLst>
              </p:cNvPr>
              <p:cNvSpPr/>
              <p:nvPr/>
            </p:nvSpPr>
            <p:spPr>
              <a:xfrm>
                <a:off x="1243417" y="4386807"/>
                <a:ext cx="1865244" cy="1307241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48CFA38A-63B1-4690-B315-B1FD03C551CB}"/>
                  </a:ext>
                </a:extLst>
              </p:cNvPr>
              <p:cNvCxnSpPr>
                <a:stCxn id="44" idx="6"/>
                <a:endCxn id="11" idx="1"/>
              </p:cNvCxnSpPr>
              <p:nvPr/>
            </p:nvCxnSpPr>
            <p:spPr>
              <a:xfrm>
                <a:off x="727186" y="5040428"/>
                <a:ext cx="5162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7F916DC-F283-4D68-AE1D-F6128C4B5CB4}"/>
                </a:ext>
              </a:extLst>
            </p:cNvPr>
            <p:cNvCxnSpPr>
              <a:stCxn id="36" idx="6"/>
              <a:endCxn id="27" idx="2"/>
            </p:cNvCxnSpPr>
            <p:nvPr/>
          </p:nvCxnSpPr>
          <p:spPr>
            <a:xfrm>
              <a:off x="2620381" y="4029058"/>
              <a:ext cx="2402613" cy="6038"/>
            </a:xfrm>
            <a:prstGeom prst="straightConnector1">
              <a:avLst/>
            </a:prstGeom>
            <a:ln w="12700">
              <a:solidFill>
                <a:srgbClr val="00B0F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F96EDB40-D738-4705-A1BA-5834BFA2D5E9}"/>
                </a:ext>
              </a:extLst>
            </p:cNvPr>
            <p:cNvGrpSpPr/>
            <p:nvPr/>
          </p:nvGrpSpPr>
          <p:grpSpPr>
            <a:xfrm>
              <a:off x="8381524" y="4318090"/>
              <a:ext cx="1447043" cy="1893653"/>
              <a:chOff x="8243750" y="4374294"/>
              <a:chExt cx="1447043" cy="1893653"/>
            </a:xfrm>
          </p:grpSpPr>
          <p:sp>
            <p:nvSpPr>
              <p:cNvPr id="15" name="流程图: 联系 14">
                <a:extLst>
                  <a:ext uri="{FF2B5EF4-FFF2-40B4-BE49-F238E27FC236}">
                    <a16:creationId xmlns:a16="http://schemas.microsoft.com/office/drawing/2014/main" id="{D27746B8-0AB7-4EF0-BE42-D2B42FA77D99}"/>
                  </a:ext>
                </a:extLst>
              </p:cNvPr>
              <p:cNvSpPr/>
              <p:nvPr/>
            </p:nvSpPr>
            <p:spPr>
              <a:xfrm>
                <a:off x="8243750" y="5215014"/>
                <a:ext cx="203115" cy="208348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8A38577D-1B1A-4811-B101-61E01CF88653}"/>
                  </a:ext>
                </a:extLst>
              </p:cNvPr>
              <p:cNvCxnSpPr>
                <a:cxnSpLocks/>
                <a:stCxn id="15" idx="6"/>
                <a:endCxn id="17" idx="2"/>
              </p:cNvCxnSpPr>
              <p:nvPr/>
            </p:nvCxnSpPr>
            <p:spPr>
              <a:xfrm>
                <a:off x="8446865" y="5319188"/>
                <a:ext cx="10408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流程图: 联系 14">
                <a:extLst>
                  <a:ext uri="{FF2B5EF4-FFF2-40B4-BE49-F238E27FC236}">
                    <a16:creationId xmlns:a16="http://schemas.microsoft.com/office/drawing/2014/main" id="{0FC5E234-162F-4043-A710-F3BC26CC81F2}"/>
                  </a:ext>
                </a:extLst>
              </p:cNvPr>
              <p:cNvSpPr/>
              <p:nvPr/>
            </p:nvSpPr>
            <p:spPr>
              <a:xfrm>
                <a:off x="9487678" y="5215014"/>
                <a:ext cx="203115" cy="208348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流程图: 联系 14">
                <a:extLst>
                  <a:ext uri="{FF2B5EF4-FFF2-40B4-BE49-F238E27FC236}">
                    <a16:creationId xmlns:a16="http://schemas.microsoft.com/office/drawing/2014/main" id="{0809FAA9-86D9-48FA-911C-EC0324291BD8}"/>
                  </a:ext>
                </a:extLst>
              </p:cNvPr>
              <p:cNvSpPr/>
              <p:nvPr/>
            </p:nvSpPr>
            <p:spPr>
              <a:xfrm>
                <a:off x="8883188" y="4374294"/>
                <a:ext cx="203115" cy="208348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DCE24FF7-57C7-4E66-9AF3-79B8BC8C80D5}"/>
                  </a:ext>
                </a:extLst>
              </p:cNvPr>
              <p:cNvCxnSpPr>
                <a:cxnSpLocks/>
                <a:stCxn id="18" idx="3"/>
                <a:endCxn id="15" idx="7"/>
              </p:cNvCxnSpPr>
              <p:nvPr/>
            </p:nvCxnSpPr>
            <p:spPr>
              <a:xfrm flipH="1">
                <a:off x="8417119" y="4552130"/>
                <a:ext cx="495814" cy="69339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A0951DFD-B3DF-447E-BEB2-765DFF22FC8B}"/>
                  </a:ext>
                </a:extLst>
              </p:cNvPr>
              <p:cNvSpPr/>
              <p:nvPr/>
            </p:nvSpPr>
            <p:spPr>
              <a:xfrm>
                <a:off x="8607518" y="5812502"/>
                <a:ext cx="551340" cy="45544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C-a</a:t>
                </a:r>
                <a:endParaRPr lang="zh-CN" altLang="en-US" sz="1000" dirty="0"/>
              </a:p>
            </p:txBody>
          </p:sp>
        </p:grpSp>
      </p:grpSp>
      <p:sp>
        <p:nvSpPr>
          <p:cNvPr id="63" name="椭圆 62">
            <a:extLst>
              <a:ext uri="{FF2B5EF4-FFF2-40B4-BE49-F238E27FC236}">
                <a16:creationId xmlns:a16="http://schemas.microsoft.com/office/drawing/2014/main" id="{41141EB6-E709-4215-A69C-022D88C7339A}"/>
              </a:ext>
            </a:extLst>
          </p:cNvPr>
          <p:cNvSpPr/>
          <p:nvPr/>
        </p:nvSpPr>
        <p:spPr>
          <a:xfrm>
            <a:off x="5108928" y="6319520"/>
            <a:ext cx="524652" cy="4229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752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8AD7B-F9E4-4B59-9C91-4678E0B86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780" y="652560"/>
            <a:ext cx="3643038" cy="8925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还原</a:t>
            </a:r>
            <a:r>
              <a:rPr lang="en-US" altLang="zh-CN" sz="1300" dirty="0">
                <a:solidFill>
                  <a:srgbClr val="CC7832"/>
                </a:solidFill>
                <a:latin typeface="Consolas" panose="020B0609020204030204" pitchFamily="49" charset="0"/>
              </a:rPr>
              <a:t>C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(C_edge)):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C_edge[i] != -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circle_final[i] = C_edge[i]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8EDA6DE-FD51-4C0C-AD62-E4C494ABAE5D}"/>
              </a:ext>
            </a:extLst>
          </p:cNvPr>
          <p:cNvGrpSpPr/>
          <p:nvPr/>
        </p:nvGrpSpPr>
        <p:grpSpPr>
          <a:xfrm>
            <a:off x="1699205" y="2782957"/>
            <a:ext cx="8793590" cy="3458307"/>
            <a:chOff x="1699205" y="2782957"/>
            <a:chExt cx="8793590" cy="3458307"/>
          </a:xfrm>
        </p:grpSpPr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68E0F38D-A07F-4F86-9AB3-22C00B22700C}"/>
                </a:ext>
              </a:extLst>
            </p:cNvPr>
            <p:cNvSpPr/>
            <p:nvPr/>
          </p:nvSpPr>
          <p:spPr>
            <a:xfrm>
              <a:off x="7014216" y="3774168"/>
              <a:ext cx="977739" cy="373606"/>
            </a:xfrm>
            <a:prstGeom prst="rightArrow">
              <a:avLst/>
            </a:prstGeom>
            <a:solidFill>
              <a:srgbClr val="3F683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B9B29D9-92B3-4255-A4D0-D7D38AED6CA7}"/>
                </a:ext>
              </a:extLst>
            </p:cNvPr>
            <p:cNvGrpSpPr/>
            <p:nvPr/>
          </p:nvGrpSpPr>
          <p:grpSpPr>
            <a:xfrm>
              <a:off x="4227963" y="3020021"/>
              <a:ext cx="1777637" cy="2035042"/>
              <a:chOff x="6723127" y="632291"/>
              <a:chExt cx="3928940" cy="4312307"/>
            </a:xfrm>
          </p:grpSpPr>
          <p:sp>
            <p:nvSpPr>
              <p:cNvPr id="20" name="流程图: 联系 14">
                <a:extLst>
                  <a:ext uri="{FF2B5EF4-FFF2-40B4-BE49-F238E27FC236}">
                    <a16:creationId xmlns:a16="http://schemas.microsoft.com/office/drawing/2014/main" id="{C4E59A27-8A43-4EC4-BEB0-39DFCEAAAD6B}"/>
                  </a:ext>
                </a:extLst>
              </p:cNvPr>
              <p:cNvSpPr/>
              <p:nvPr/>
            </p:nvSpPr>
            <p:spPr>
              <a:xfrm>
                <a:off x="6723127" y="3351333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流程图: 联系 14">
                <a:extLst>
                  <a:ext uri="{FF2B5EF4-FFF2-40B4-BE49-F238E27FC236}">
                    <a16:creationId xmlns:a16="http://schemas.microsoft.com/office/drawing/2014/main" id="{F3C853AB-1ABD-4031-9084-31C57F11F90E}"/>
                  </a:ext>
                </a:extLst>
              </p:cNvPr>
              <p:cNvSpPr/>
              <p:nvPr/>
            </p:nvSpPr>
            <p:spPr>
              <a:xfrm>
                <a:off x="9039101" y="3351333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流程图: 联系 14">
                <a:extLst>
                  <a:ext uri="{FF2B5EF4-FFF2-40B4-BE49-F238E27FC236}">
                    <a16:creationId xmlns:a16="http://schemas.microsoft.com/office/drawing/2014/main" id="{26966587-9D55-4889-8B29-A3A9DF1A29D0}"/>
                  </a:ext>
                </a:extLst>
              </p:cNvPr>
              <p:cNvSpPr/>
              <p:nvPr/>
            </p:nvSpPr>
            <p:spPr>
              <a:xfrm>
                <a:off x="7946779" y="1861016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流程图: 联系 14">
                <a:extLst>
                  <a:ext uri="{FF2B5EF4-FFF2-40B4-BE49-F238E27FC236}">
                    <a16:creationId xmlns:a16="http://schemas.microsoft.com/office/drawing/2014/main" id="{D9B82ED3-3337-48EC-8E57-616466C3F3AB}"/>
                  </a:ext>
                </a:extLst>
              </p:cNvPr>
              <p:cNvSpPr/>
              <p:nvPr/>
            </p:nvSpPr>
            <p:spPr>
              <a:xfrm>
                <a:off x="7946779" y="632291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6D285F8-0CF9-4D6A-977D-F58763B529AE}"/>
                  </a:ext>
                </a:extLst>
              </p:cNvPr>
              <p:cNvCxnSpPr>
                <a:cxnSpLocks/>
                <a:stCxn id="23" idx="5"/>
                <a:endCxn id="27" idx="1"/>
              </p:cNvCxnSpPr>
              <p:nvPr/>
            </p:nvCxnSpPr>
            <p:spPr>
              <a:xfrm>
                <a:off x="8262024" y="947536"/>
                <a:ext cx="2074798" cy="159623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B4D0CB1F-0E7B-4569-AA0D-55B889205CAB}"/>
                  </a:ext>
                </a:extLst>
              </p:cNvPr>
              <p:cNvCxnSpPr>
                <a:cxnSpLocks/>
                <a:endCxn id="26" idx="7"/>
              </p:cNvCxnSpPr>
              <p:nvPr/>
            </p:nvCxnSpPr>
            <p:spPr>
              <a:xfrm flipH="1">
                <a:off x="9367060" y="2786048"/>
                <a:ext cx="982477" cy="1843306"/>
              </a:xfrm>
              <a:prstGeom prst="straightConnector1">
                <a:avLst/>
              </a:prstGeom>
              <a:ln w="28575">
                <a:solidFill>
                  <a:srgbClr val="3A7F8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流程图: 联系 14">
                <a:extLst>
                  <a:ext uri="{FF2B5EF4-FFF2-40B4-BE49-F238E27FC236}">
                    <a16:creationId xmlns:a16="http://schemas.microsoft.com/office/drawing/2014/main" id="{1608AB77-62CF-4B2E-8ACA-CEF4E167F7AE}"/>
                  </a:ext>
                </a:extLst>
              </p:cNvPr>
              <p:cNvSpPr/>
              <p:nvPr/>
            </p:nvSpPr>
            <p:spPr>
              <a:xfrm>
                <a:off x="9051816" y="4575267"/>
                <a:ext cx="369332" cy="369331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流程图: 联系 14">
                <a:extLst>
                  <a:ext uri="{FF2B5EF4-FFF2-40B4-BE49-F238E27FC236}">
                    <a16:creationId xmlns:a16="http://schemas.microsoft.com/office/drawing/2014/main" id="{CBB44CC5-2CF4-4466-AB66-1199E1E8A330}"/>
                  </a:ext>
                </a:extLst>
              </p:cNvPr>
              <p:cNvSpPr/>
              <p:nvPr/>
            </p:nvSpPr>
            <p:spPr>
              <a:xfrm>
                <a:off x="10282735" y="2489687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Y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A004759-328A-410F-ADCC-88E37ACD73F0}"/>
                </a:ext>
              </a:extLst>
            </p:cNvPr>
            <p:cNvSpPr/>
            <p:nvPr/>
          </p:nvSpPr>
          <p:spPr>
            <a:xfrm>
              <a:off x="1699205" y="2782957"/>
              <a:ext cx="4496140" cy="2417559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流程图: 联系 14">
              <a:extLst>
                <a:ext uri="{FF2B5EF4-FFF2-40B4-BE49-F238E27FC236}">
                  <a16:creationId xmlns:a16="http://schemas.microsoft.com/office/drawing/2014/main" id="{A03AC509-C26D-4A08-9D61-941F5E2203D2}"/>
                </a:ext>
              </a:extLst>
            </p:cNvPr>
            <p:cNvSpPr/>
            <p:nvPr/>
          </p:nvSpPr>
          <p:spPr>
            <a:xfrm>
              <a:off x="8577524" y="4191891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BB7AF7D-C311-483E-BA47-BF4E16CFCF76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8747503" y="4276963"/>
              <a:ext cx="87101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图: 联系 14">
              <a:extLst>
                <a:ext uri="{FF2B5EF4-FFF2-40B4-BE49-F238E27FC236}">
                  <a16:creationId xmlns:a16="http://schemas.microsoft.com/office/drawing/2014/main" id="{6AB819E9-87D7-4968-932F-188A9FEFC643}"/>
                </a:ext>
              </a:extLst>
            </p:cNvPr>
            <p:cNvSpPr/>
            <p:nvPr/>
          </p:nvSpPr>
          <p:spPr>
            <a:xfrm>
              <a:off x="9618520" y="4191891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流程图: 联系 14">
              <a:extLst>
                <a:ext uri="{FF2B5EF4-FFF2-40B4-BE49-F238E27FC236}">
                  <a16:creationId xmlns:a16="http://schemas.microsoft.com/office/drawing/2014/main" id="{E0DF9A1A-4634-427A-8B44-54FC912D9F07}"/>
                </a:ext>
              </a:extLst>
            </p:cNvPr>
            <p:cNvSpPr/>
            <p:nvPr/>
          </p:nvSpPr>
          <p:spPr>
            <a:xfrm>
              <a:off x="9112645" y="3505332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流程图: 联系 14">
              <a:extLst>
                <a:ext uri="{FF2B5EF4-FFF2-40B4-BE49-F238E27FC236}">
                  <a16:creationId xmlns:a16="http://schemas.microsoft.com/office/drawing/2014/main" id="{C9CE14A7-E00B-486F-846B-F08E351D840B}"/>
                </a:ext>
              </a:extLst>
            </p:cNvPr>
            <p:cNvSpPr/>
            <p:nvPr/>
          </p:nvSpPr>
          <p:spPr>
            <a:xfrm>
              <a:off x="9112645" y="2939283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9C3EC8D-A17E-439E-8374-769C15133A99}"/>
                </a:ext>
              </a:extLst>
            </p:cNvPr>
            <p:cNvCxnSpPr>
              <a:cxnSpLocks/>
              <a:stCxn id="14" idx="3"/>
              <a:endCxn id="11" idx="7"/>
            </p:cNvCxnSpPr>
            <p:nvPr/>
          </p:nvCxnSpPr>
          <p:spPr>
            <a:xfrm flipH="1">
              <a:off x="8722610" y="3650559"/>
              <a:ext cx="414928" cy="56624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74B2203-29B5-46BF-B549-39B621DE83BC}"/>
                </a:ext>
              </a:extLst>
            </p:cNvPr>
            <p:cNvCxnSpPr>
              <a:cxnSpLocks/>
              <a:stCxn id="15" idx="5"/>
              <a:endCxn id="10" idx="1"/>
            </p:cNvCxnSpPr>
            <p:nvPr/>
          </p:nvCxnSpPr>
          <p:spPr>
            <a:xfrm>
              <a:off x="9257731" y="3084509"/>
              <a:ext cx="1089978" cy="83982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4">
              <a:extLst>
                <a:ext uri="{FF2B5EF4-FFF2-40B4-BE49-F238E27FC236}">
                  <a16:creationId xmlns:a16="http://schemas.microsoft.com/office/drawing/2014/main" id="{65E9AE26-F6F1-4DB0-9444-41CECC95E2A2}"/>
                </a:ext>
              </a:extLst>
            </p:cNvPr>
            <p:cNvSpPr/>
            <p:nvPr/>
          </p:nvSpPr>
          <p:spPr>
            <a:xfrm>
              <a:off x="9618520" y="4967917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流程图: 联系 14">
              <a:extLst>
                <a:ext uri="{FF2B5EF4-FFF2-40B4-BE49-F238E27FC236}">
                  <a16:creationId xmlns:a16="http://schemas.microsoft.com/office/drawing/2014/main" id="{28BE2E9C-203B-4A9D-9269-B52EFCB611C2}"/>
                </a:ext>
              </a:extLst>
            </p:cNvPr>
            <p:cNvSpPr/>
            <p:nvPr/>
          </p:nvSpPr>
          <p:spPr>
            <a:xfrm>
              <a:off x="10322816" y="3899413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流程图: 联系 14">
              <a:extLst>
                <a:ext uri="{FF2B5EF4-FFF2-40B4-BE49-F238E27FC236}">
                  <a16:creationId xmlns:a16="http://schemas.microsoft.com/office/drawing/2014/main" id="{1705FA6A-7FE8-4068-9DC2-658F1C096975}"/>
                </a:ext>
              </a:extLst>
            </p:cNvPr>
            <p:cNvSpPr/>
            <p:nvPr/>
          </p:nvSpPr>
          <p:spPr>
            <a:xfrm>
              <a:off x="1857078" y="4226956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3EC3F0E5-3249-46C5-A60B-1E996B8F28F9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>
              <a:off x="2027057" y="4312028"/>
              <a:ext cx="100885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流程图: 联系 14">
              <a:extLst>
                <a:ext uri="{FF2B5EF4-FFF2-40B4-BE49-F238E27FC236}">
                  <a16:creationId xmlns:a16="http://schemas.microsoft.com/office/drawing/2014/main" id="{7377D06A-0EB5-4F67-8D76-060C5FD2E7C8}"/>
                </a:ext>
              </a:extLst>
            </p:cNvPr>
            <p:cNvSpPr/>
            <p:nvPr/>
          </p:nvSpPr>
          <p:spPr>
            <a:xfrm>
              <a:off x="3035913" y="4226956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流程图: 联系 14">
              <a:extLst>
                <a:ext uri="{FF2B5EF4-FFF2-40B4-BE49-F238E27FC236}">
                  <a16:creationId xmlns:a16="http://schemas.microsoft.com/office/drawing/2014/main" id="{2F34796D-6496-4656-9BDA-51177546B8E1}"/>
                </a:ext>
              </a:extLst>
            </p:cNvPr>
            <p:cNvSpPr/>
            <p:nvPr/>
          </p:nvSpPr>
          <p:spPr>
            <a:xfrm>
              <a:off x="2463055" y="3449489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68BB13A-967F-421C-A2AA-0F1BE6F28301}"/>
                </a:ext>
              </a:extLst>
            </p:cNvPr>
            <p:cNvCxnSpPr>
              <a:cxnSpLocks/>
              <a:stCxn id="44" idx="3"/>
              <a:endCxn id="41" idx="7"/>
            </p:cNvCxnSpPr>
            <p:nvPr/>
          </p:nvCxnSpPr>
          <p:spPr>
            <a:xfrm flipH="1">
              <a:off x="2002164" y="3594715"/>
              <a:ext cx="485783" cy="6571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6D0FDB6-6522-49BA-95AE-483AE681271A}"/>
                </a:ext>
              </a:extLst>
            </p:cNvPr>
            <p:cNvSpPr/>
            <p:nvPr/>
          </p:nvSpPr>
          <p:spPr>
            <a:xfrm>
              <a:off x="2232358" y="5796398"/>
              <a:ext cx="551873" cy="44486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C-a</a:t>
              </a:r>
              <a:endParaRPr lang="zh-CN" altLang="en-US" sz="900" dirty="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D343584-71C9-4075-928C-4A4E821AE653}"/>
                </a:ext>
              </a:extLst>
            </p:cNvPr>
            <p:cNvSpPr/>
            <p:nvPr/>
          </p:nvSpPr>
          <p:spPr>
            <a:xfrm>
              <a:off x="4781602" y="5818340"/>
              <a:ext cx="524652" cy="4229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66C12BB-001D-4BAD-85D5-2D582B336454}"/>
                </a:ext>
              </a:extLst>
            </p:cNvPr>
            <p:cNvSpPr/>
            <p:nvPr/>
          </p:nvSpPr>
          <p:spPr>
            <a:xfrm>
              <a:off x="9282625" y="5853544"/>
              <a:ext cx="480982" cy="3877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CA171EFE-9507-4BE5-8921-EC7C4E716120}"/>
                </a:ext>
              </a:extLst>
            </p:cNvPr>
            <p:cNvCxnSpPr>
              <a:cxnSpLocks/>
              <a:stCxn id="10" idx="3"/>
              <a:endCxn id="19" idx="7"/>
            </p:cNvCxnSpPr>
            <p:nvPr/>
          </p:nvCxnSpPr>
          <p:spPr>
            <a:xfrm flipH="1">
              <a:off x="9763606" y="4044640"/>
              <a:ext cx="584102" cy="948194"/>
            </a:xfrm>
            <a:prstGeom prst="straightConnector1">
              <a:avLst/>
            </a:prstGeom>
            <a:ln w="28575">
              <a:solidFill>
                <a:srgbClr val="3A7F8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2" name="表格 25">
            <a:extLst>
              <a:ext uri="{FF2B5EF4-FFF2-40B4-BE49-F238E27FC236}">
                <a16:creationId xmlns:a16="http://schemas.microsoft.com/office/drawing/2014/main" id="{709BCE4D-5A79-49CF-905E-31C7EAA8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12754"/>
              </p:ext>
            </p:extLst>
          </p:nvPr>
        </p:nvGraphicFramePr>
        <p:xfrm>
          <a:off x="7395559" y="616737"/>
          <a:ext cx="3473016" cy="93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36">
                  <a:extLst>
                    <a:ext uri="{9D8B030D-6E8A-4147-A177-3AD203B41FA5}">
                      <a16:colId xmlns:a16="http://schemas.microsoft.com/office/drawing/2014/main" val="3175147682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724505148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641787727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3752467514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1576994476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652729418"/>
                    </a:ext>
                  </a:extLst>
                </a:gridCol>
              </a:tblGrid>
              <a:tr h="46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47373"/>
                  </a:ext>
                </a:extLst>
              </a:tr>
              <a:tr h="46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8065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F67F0962-0531-4D3B-886A-600363C13FC4}"/>
              </a:ext>
            </a:extLst>
          </p:cNvPr>
          <p:cNvSpPr/>
          <p:nvPr/>
        </p:nvSpPr>
        <p:spPr>
          <a:xfrm>
            <a:off x="9247792" y="239537"/>
            <a:ext cx="1576136" cy="318013"/>
          </a:xfrm>
          <a:prstGeom prst="rect">
            <a:avLst/>
          </a:prstGeom>
          <a:solidFill>
            <a:srgbClr val="DED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circle_final</a:t>
            </a:r>
            <a:r>
              <a:rPr lang="en-US" altLang="zh-CN" dirty="0">
                <a:solidFill>
                  <a:schemeClr val="tx1"/>
                </a:solidFill>
              </a:rPr>
              <a:t>/H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88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8AD7B-F9E4-4B59-9C91-4678E0B86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3" y="160084"/>
            <a:ext cx="9685421" cy="784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还原</a:t>
            </a:r>
            <a:r>
              <a:rPr lang="zh-CN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以塌缩点</a:t>
            </a:r>
            <a:r>
              <a:rPr lang="en-US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Y</a:t>
            </a:r>
            <a:r>
              <a:rPr lang="zh-CN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为头的弧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circle_final[Y]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circle_final[D_edges_dir[Step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]] = circle_final[Y]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circle_final[Y] 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FE2EAE3-512D-4C80-935C-6077CDE67A70}"/>
              </a:ext>
            </a:extLst>
          </p:cNvPr>
          <p:cNvGrpSpPr/>
          <p:nvPr/>
        </p:nvGrpSpPr>
        <p:grpSpPr>
          <a:xfrm>
            <a:off x="1277815" y="2345170"/>
            <a:ext cx="9302262" cy="3356314"/>
            <a:chOff x="1277815" y="2345170"/>
            <a:chExt cx="9302262" cy="335631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7BF3DC8-5D6B-40EE-83F4-EDA18445AF33}"/>
                </a:ext>
              </a:extLst>
            </p:cNvPr>
            <p:cNvGrpSpPr/>
            <p:nvPr/>
          </p:nvGrpSpPr>
          <p:grpSpPr>
            <a:xfrm>
              <a:off x="1441871" y="2466836"/>
              <a:ext cx="1447043" cy="2435370"/>
              <a:chOff x="951832" y="632291"/>
              <a:chExt cx="2631220" cy="4317099"/>
            </a:xfrm>
          </p:grpSpPr>
          <p:sp>
            <p:nvSpPr>
              <p:cNvPr id="28" name="流程图: 联系 14">
                <a:extLst>
                  <a:ext uri="{FF2B5EF4-FFF2-40B4-BE49-F238E27FC236}">
                    <a16:creationId xmlns:a16="http://schemas.microsoft.com/office/drawing/2014/main" id="{7AEB04B0-17D9-4488-81D2-BBB84DEE65BC}"/>
                  </a:ext>
                </a:extLst>
              </p:cNvPr>
              <p:cNvSpPr/>
              <p:nvPr/>
            </p:nvSpPr>
            <p:spPr>
              <a:xfrm>
                <a:off x="951832" y="3351333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DDFA5B62-9810-4780-9C7D-06B1BDC00CDB}"/>
                  </a:ext>
                </a:extLst>
              </p:cNvPr>
              <p:cNvCxnSpPr>
                <a:cxnSpLocks/>
                <a:stCxn id="28" idx="6"/>
                <a:endCxn id="30" idx="2"/>
              </p:cNvCxnSpPr>
              <p:nvPr/>
            </p:nvCxnSpPr>
            <p:spPr>
              <a:xfrm>
                <a:off x="1321164" y="3535999"/>
                <a:ext cx="18925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流程图: 联系 14">
                <a:extLst>
                  <a:ext uri="{FF2B5EF4-FFF2-40B4-BE49-F238E27FC236}">
                    <a16:creationId xmlns:a16="http://schemas.microsoft.com/office/drawing/2014/main" id="{113429D4-EFB9-4F64-BCF2-C000BF2A849B}"/>
                  </a:ext>
                </a:extLst>
              </p:cNvPr>
              <p:cNvSpPr/>
              <p:nvPr/>
            </p:nvSpPr>
            <p:spPr>
              <a:xfrm>
                <a:off x="3213720" y="3351333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流程图: 联系 14">
                <a:extLst>
                  <a:ext uri="{FF2B5EF4-FFF2-40B4-BE49-F238E27FC236}">
                    <a16:creationId xmlns:a16="http://schemas.microsoft.com/office/drawing/2014/main" id="{060C66E4-EE2F-43B7-BE4D-8090D9D33A45}"/>
                  </a:ext>
                </a:extLst>
              </p:cNvPr>
              <p:cNvSpPr/>
              <p:nvPr/>
            </p:nvSpPr>
            <p:spPr>
              <a:xfrm>
                <a:off x="2114549" y="1861016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流程图: 联系 14">
                <a:extLst>
                  <a:ext uri="{FF2B5EF4-FFF2-40B4-BE49-F238E27FC236}">
                    <a16:creationId xmlns:a16="http://schemas.microsoft.com/office/drawing/2014/main" id="{4F80A9E8-6381-43D7-810D-668169000E2F}"/>
                  </a:ext>
                </a:extLst>
              </p:cNvPr>
              <p:cNvSpPr/>
              <p:nvPr/>
            </p:nvSpPr>
            <p:spPr>
              <a:xfrm>
                <a:off x="2114549" y="632291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DF89C832-0553-4999-98AC-A0BCE32FAFF8}"/>
                  </a:ext>
                </a:extLst>
              </p:cNvPr>
              <p:cNvCxnSpPr>
                <a:cxnSpLocks/>
                <a:stCxn id="31" idx="3"/>
                <a:endCxn id="28" idx="7"/>
              </p:cNvCxnSpPr>
              <p:nvPr/>
            </p:nvCxnSpPr>
            <p:spPr>
              <a:xfrm flipH="1">
                <a:off x="1267077" y="2176261"/>
                <a:ext cx="901559" cy="122915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FADCF7CD-8331-47ED-BA36-29014EC80FEC}"/>
                  </a:ext>
                </a:extLst>
              </p:cNvPr>
              <p:cNvCxnSpPr>
                <a:cxnSpLocks/>
                <a:stCxn id="30" idx="1"/>
                <a:endCxn id="31" idx="5"/>
              </p:cNvCxnSpPr>
              <p:nvPr/>
            </p:nvCxnSpPr>
            <p:spPr>
              <a:xfrm flipH="1" flipV="1">
                <a:off x="2429794" y="2176261"/>
                <a:ext cx="838013" cy="122915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4FBE020F-25F0-44E5-A2A8-6FA4767FB253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>
                <a:off x="2299215" y="1016995"/>
                <a:ext cx="0" cy="84402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982576D0-25DC-4493-BD08-A1B0358E5064}"/>
                  </a:ext>
                </a:extLst>
              </p:cNvPr>
              <p:cNvCxnSpPr>
                <a:cxnSpLocks/>
                <a:stCxn id="28" idx="4"/>
                <a:endCxn id="37" idx="0"/>
              </p:cNvCxnSpPr>
              <p:nvPr/>
            </p:nvCxnSpPr>
            <p:spPr>
              <a:xfrm>
                <a:off x="1136498" y="3720665"/>
                <a:ext cx="0" cy="859393"/>
              </a:xfrm>
              <a:prstGeom prst="straightConnector1">
                <a:avLst/>
              </a:prstGeom>
              <a:ln w="28575">
                <a:solidFill>
                  <a:srgbClr val="3A7F8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流程图: 联系 14">
                <a:extLst>
                  <a:ext uri="{FF2B5EF4-FFF2-40B4-BE49-F238E27FC236}">
                    <a16:creationId xmlns:a16="http://schemas.microsoft.com/office/drawing/2014/main" id="{828B3B34-68DC-4B58-BB72-32F30C443474}"/>
                  </a:ext>
                </a:extLst>
              </p:cNvPr>
              <p:cNvSpPr/>
              <p:nvPr/>
            </p:nvSpPr>
            <p:spPr>
              <a:xfrm>
                <a:off x="951832" y="4580058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68E0F38D-A07F-4F86-9AB3-22C00B22700C}"/>
                </a:ext>
              </a:extLst>
            </p:cNvPr>
            <p:cNvSpPr/>
            <p:nvPr/>
          </p:nvSpPr>
          <p:spPr>
            <a:xfrm>
              <a:off x="6593574" y="3296470"/>
              <a:ext cx="1168342" cy="457497"/>
            </a:xfrm>
            <a:prstGeom prst="rightArrow">
              <a:avLst/>
            </a:prstGeom>
            <a:solidFill>
              <a:srgbClr val="3F683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F920AB-DE60-42C5-9078-A09C934CDF46}"/>
                </a:ext>
              </a:extLst>
            </p:cNvPr>
            <p:cNvSpPr/>
            <p:nvPr/>
          </p:nvSpPr>
          <p:spPr>
            <a:xfrm>
              <a:off x="1277815" y="3050834"/>
              <a:ext cx="1865244" cy="130724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631B6E9-22A3-41A6-B761-46B208FA4287}"/>
                </a:ext>
              </a:extLst>
            </p:cNvPr>
            <p:cNvSpPr/>
            <p:nvPr/>
          </p:nvSpPr>
          <p:spPr>
            <a:xfrm>
              <a:off x="1907196" y="5246039"/>
              <a:ext cx="551340" cy="4554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1FD40A8-39D8-4723-B77A-8857B82EB404}"/>
                </a:ext>
              </a:extLst>
            </p:cNvPr>
            <p:cNvCxnSpPr>
              <a:cxnSpLocks/>
              <a:stCxn id="32" idx="6"/>
              <a:endCxn id="46" idx="2"/>
            </p:cNvCxnSpPr>
            <p:nvPr/>
          </p:nvCxnSpPr>
          <p:spPr>
            <a:xfrm flipV="1">
              <a:off x="2284424" y="2557435"/>
              <a:ext cx="2239236" cy="13575"/>
            </a:xfrm>
            <a:prstGeom prst="straightConnector1">
              <a:avLst/>
            </a:prstGeom>
            <a:ln w="127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0A2FA28F-26D6-4F19-B614-69C8C602CDA2}"/>
                </a:ext>
              </a:extLst>
            </p:cNvPr>
            <p:cNvGrpSpPr/>
            <p:nvPr/>
          </p:nvGrpSpPr>
          <p:grpSpPr>
            <a:xfrm>
              <a:off x="3967549" y="2466836"/>
              <a:ext cx="1990395" cy="2421794"/>
              <a:chOff x="8285580" y="3234330"/>
              <a:chExt cx="2288635" cy="2784674"/>
            </a:xfrm>
          </p:grpSpPr>
          <p:sp>
            <p:nvSpPr>
              <p:cNvPr id="42" name="流程图: 联系 14">
                <a:extLst>
                  <a:ext uri="{FF2B5EF4-FFF2-40B4-BE49-F238E27FC236}">
                    <a16:creationId xmlns:a16="http://schemas.microsoft.com/office/drawing/2014/main" id="{A6F3AE21-0B4F-47A0-B2CD-118BC1E56FA0}"/>
                  </a:ext>
                </a:extLst>
              </p:cNvPr>
              <p:cNvSpPr/>
              <p:nvPr/>
            </p:nvSpPr>
            <p:spPr>
              <a:xfrm>
                <a:off x="8285580" y="4768201"/>
                <a:ext cx="203115" cy="208348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6FDC045A-C848-4C1C-9D9F-C200C40E2B86}"/>
                  </a:ext>
                </a:extLst>
              </p:cNvPr>
              <p:cNvCxnSpPr>
                <a:cxnSpLocks/>
                <a:stCxn id="42" idx="6"/>
                <a:endCxn id="44" idx="2"/>
              </p:cNvCxnSpPr>
              <p:nvPr/>
            </p:nvCxnSpPr>
            <p:spPr>
              <a:xfrm>
                <a:off x="8488695" y="4872375"/>
                <a:ext cx="10408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流程图: 联系 14">
                <a:extLst>
                  <a:ext uri="{FF2B5EF4-FFF2-40B4-BE49-F238E27FC236}">
                    <a16:creationId xmlns:a16="http://schemas.microsoft.com/office/drawing/2014/main" id="{8097C336-FC40-4821-9B54-08A0DA7AC950}"/>
                  </a:ext>
                </a:extLst>
              </p:cNvPr>
              <p:cNvSpPr/>
              <p:nvPr/>
            </p:nvSpPr>
            <p:spPr>
              <a:xfrm>
                <a:off x="9529508" y="4768201"/>
                <a:ext cx="203115" cy="208348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流程图: 联系 14">
                <a:extLst>
                  <a:ext uri="{FF2B5EF4-FFF2-40B4-BE49-F238E27FC236}">
                    <a16:creationId xmlns:a16="http://schemas.microsoft.com/office/drawing/2014/main" id="{E65BF524-7124-4387-B13C-64883D107E34}"/>
                  </a:ext>
                </a:extLst>
              </p:cNvPr>
              <p:cNvSpPr/>
              <p:nvPr/>
            </p:nvSpPr>
            <p:spPr>
              <a:xfrm>
                <a:off x="8925018" y="3927481"/>
                <a:ext cx="203115" cy="208348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流程图: 联系 14">
                <a:extLst>
                  <a:ext uri="{FF2B5EF4-FFF2-40B4-BE49-F238E27FC236}">
                    <a16:creationId xmlns:a16="http://schemas.microsoft.com/office/drawing/2014/main" id="{12621679-788D-4B0D-9855-B306B3115C13}"/>
                  </a:ext>
                </a:extLst>
              </p:cNvPr>
              <p:cNvSpPr/>
              <p:nvPr/>
            </p:nvSpPr>
            <p:spPr>
              <a:xfrm>
                <a:off x="8925018" y="3234330"/>
                <a:ext cx="203115" cy="208348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18C36F1B-0BF1-454E-B31B-7F7888BE93AC}"/>
                  </a:ext>
                </a:extLst>
              </p:cNvPr>
              <p:cNvCxnSpPr>
                <a:cxnSpLocks/>
                <a:stCxn id="45" idx="3"/>
                <a:endCxn id="42" idx="7"/>
              </p:cNvCxnSpPr>
              <p:nvPr/>
            </p:nvCxnSpPr>
            <p:spPr>
              <a:xfrm flipH="1">
                <a:off x="8458949" y="4105317"/>
                <a:ext cx="495814" cy="69339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82AC90B7-4572-4A62-80F2-8564682D65D1}"/>
                  </a:ext>
                </a:extLst>
              </p:cNvPr>
              <p:cNvCxnSpPr>
                <a:cxnSpLocks/>
                <a:stCxn id="46" idx="5"/>
                <a:endCxn id="50" idx="1"/>
              </p:cNvCxnSpPr>
              <p:nvPr/>
            </p:nvCxnSpPr>
            <p:spPr>
              <a:xfrm>
                <a:off x="9098387" y="3412166"/>
                <a:ext cx="1302459" cy="102839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流程图: 联系 14">
                <a:extLst>
                  <a:ext uri="{FF2B5EF4-FFF2-40B4-BE49-F238E27FC236}">
                    <a16:creationId xmlns:a16="http://schemas.microsoft.com/office/drawing/2014/main" id="{2170EAED-7B09-4EA1-8017-490F5F9587F3}"/>
                  </a:ext>
                </a:extLst>
              </p:cNvPr>
              <p:cNvSpPr/>
              <p:nvPr/>
            </p:nvSpPr>
            <p:spPr>
              <a:xfrm>
                <a:off x="9541497" y="5810657"/>
                <a:ext cx="203115" cy="208347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流程图: 联系 14">
                <a:extLst>
                  <a:ext uri="{FF2B5EF4-FFF2-40B4-BE49-F238E27FC236}">
                    <a16:creationId xmlns:a16="http://schemas.microsoft.com/office/drawing/2014/main" id="{2F2DDEA3-4BB6-4913-A431-36B5B75EB054}"/>
                  </a:ext>
                </a:extLst>
              </p:cNvPr>
              <p:cNvSpPr/>
              <p:nvPr/>
            </p:nvSpPr>
            <p:spPr>
              <a:xfrm>
                <a:off x="10371100" y="4410049"/>
                <a:ext cx="203115" cy="208348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Y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CB78429-8449-4B7D-9134-9EBED01A13D6}"/>
                </a:ext>
              </a:extLst>
            </p:cNvPr>
            <p:cNvSpPr/>
            <p:nvPr/>
          </p:nvSpPr>
          <p:spPr>
            <a:xfrm>
              <a:off x="4596786" y="5242198"/>
              <a:ext cx="551340" cy="4554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BEB47B2-DCAE-4939-AD16-6BC32D45395B}"/>
                </a:ext>
              </a:extLst>
            </p:cNvPr>
            <p:cNvCxnSpPr>
              <a:cxnSpLocks/>
              <a:stCxn id="50" idx="3"/>
              <a:endCxn id="49" idx="7"/>
            </p:cNvCxnSpPr>
            <p:nvPr/>
          </p:nvCxnSpPr>
          <p:spPr>
            <a:xfrm flipH="1">
              <a:off x="5210580" y="3644004"/>
              <a:ext cx="596587" cy="1089965"/>
            </a:xfrm>
            <a:prstGeom prst="straightConnector1">
              <a:avLst/>
            </a:prstGeom>
            <a:ln w="28575">
              <a:solidFill>
                <a:srgbClr val="3A7F8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流程图: 联系 14">
              <a:extLst>
                <a:ext uri="{FF2B5EF4-FFF2-40B4-BE49-F238E27FC236}">
                  <a16:creationId xmlns:a16="http://schemas.microsoft.com/office/drawing/2014/main" id="{A03AC509-C26D-4A08-9D61-941F5E2203D2}"/>
                </a:ext>
              </a:extLst>
            </p:cNvPr>
            <p:cNvSpPr/>
            <p:nvPr/>
          </p:nvSpPr>
          <p:spPr>
            <a:xfrm>
              <a:off x="8278148" y="3879041"/>
              <a:ext cx="203115" cy="208348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BB7AF7D-C311-483E-BA47-BF4E16CFCF76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8481263" y="3983215"/>
              <a:ext cx="104081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图: 联系 14">
              <a:extLst>
                <a:ext uri="{FF2B5EF4-FFF2-40B4-BE49-F238E27FC236}">
                  <a16:creationId xmlns:a16="http://schemas.microsoft.com/office/drawing/2014/main" id="{6AB819E9-87D7-4968-932F-188A9FEFC643}"/>
                </a:ext>
              </a:extLst>
            </p:cNvPr>
            <p:cNvSpPr/>
            <p:nvPr/>
          </p:nvSpPr>
          <p:spPr>
            <a:xfrm>
              <a:off x="9522076" y="3879041"/>
              <a:ext cx="203115" cy="208348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流程图: 联系 14">
              <a:extLst>
                <a:ext uri="{FF2B5EF4-FFF2-40B4-BE49-F238E27FC236}">
                  <a16:creationId xmlns:a16="http://schemas.microsoft.com/office/drawing/2014/main" id="{E0DF9A1A-4634-427A-8B44-54FC912D9F07}"/>
                </a:ext>
              </a:extLst>
            </p:cNvPr>
            <p:cNvSpPr/>
            <p:nvPr/>
          </p:nvSpPr>
          <p:spPr>
            <a:xfrm>
              <a:off x="8917586" y="3038321"/>
              <a:ext cx="203115" cy="208348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流程图: 联系 14">
              <a:extLst>
                <a:ext uri="{FF2B5EF4-FFF2-40B4-BE49-F238E27FC236}">
                  <a16:creationId xmlns:a16="http://schemas.microsoft.com/office/drawing/2014/main" id="{C9CE14A7-E00B-486F-846B-F08E351D840B}"/>
                </a:ext>
              </a:extLst>
            </p:cNvPr>
            <p:cNvSpPr/>
            <p:nvPr/>
          </p:nvSpPr>
          <p:spPr>
            <a:xfrm>
              <a:off x="8917586" y="2345170"/>
              <a:ext cx="203115" cy="208348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9C3EC8D-A17E-439E-8374-769C15133A99}"/>
                </a:ext>
              </a:extLst>
            </p:cNvPr>
            <p:cNvCxnSpPr>
              <a:cxnSpLocks/>
              <a:stCxn id="14" idx="3"/>
              <a:endCxn id="11" idx="7"/>
            </p:cNvCxnSpPr>
            <p:nvPr/>
          </p:nvCxnSpPr>
          <p:spPr>
            <a:xfrm flipH="1">
              <a:off x="8451517" y="3216157"/>
              <a:ext cx="495814" cy="69339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74B2203-29B5-46BF-B549-39B621DE83BC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9019143" y="2562190"/>
              <a:ext cx="0" cy="4761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B2BF159-B97E-4150-864A-BCD50F2103E9}"/>
                </a:ext>
              </a:extLst>
            </p:cNvPr>
            <p:cNvCxnSpPr>
              <a:cxnSpLocks/>
              <a:stCxn id="10" idx="4"/>
              <a:endCxn id="19" idx="7"/>
            </p:cNvCxnSpPr>
            <p:nvPr/>
          </p:nvCxnSpPr>
          <p:spPr>
            <a:xfrm flipH="1">
              <a:off x="9695445" y="3704455"/>
              <a:ext cx="783075" cy="1019915"/>
            </a:xfrm>
            <a:prstGeom prst="straightConnector1">
              <a:avLst/>
            </a:prstGeom>
            <a:ln w="28575">
              <a:solidFill>
                <a:srgbClr val="3A7F8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4">
              <a:extLst>
                <a:ext uri="{FF2B5EF4-FFF2-40B4-BE49-F238E27FC236}">
                  <a16:creationId xmlns:a16="http://schemas.microsoft.com/office/drawing/2014/main" id="{65E9AE26-F6F1-4DB0-9444-41CECC95E2A2}"/>
                </a:ext>
              </a:extLst>
            </p:cNvPr>
            <p:cNvSpPr/>
            <p:nvPr/>
          </p:nvSpPr>
          <p:spPr>
            <a:xfrm>
              <a:off x="9522076" y="4693858"/>
              <a:ext cx="203115" cy="208348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流程图: 联系 14">
              <a:extLst>
                <a:ext uri="{FF2B5EF4-FFF2-40B4-BE49-F238E27FC236}">
                  <a16:creationId xmlns:a16="http://schemas.microsoft.com/office/drawing/2014/main" id="{28BE2E9C-203B-4A9D-9269-B52EFCB611C2}"/>
                </a:ext>
              </a:extLst>
            </p:cNvPr>
            <p:cNvSpPr/>
            <p:nvPr/>
          </p:nvSpPr>
          <p:spPr>
            <a:xfrm>
              <a:off x="10376962" y="3496107"/>
              <a:ext cx="203115" cy="208348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DC4F495-E9C6-4669-9255-983A55C80F67}"/>
                </a:ext>
              </a:extLst>
            </p:cNvPr>
            <p:cNvSpPr/>
            <p:nvPr/>
          </p:nvSpPr>
          <p:spPr>
            <a:xfrm>
              <a:off x="8743473" y="5242198"/>
              <a:ext cx="551340" cy="4554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</p:grpSp>
      <p:graphicFrame>
        <p:nvGraphicFramePr>
          <p:cNvPr id="62" name="表格 25">
            <a:extLst>
              <a:ext uri="{FF2B5EF4-FFF2-40B4-BE49-F238E27FC236}">
                <a16:creationId xmlns:a16="http://schemas.microsoft.com/office/drawing/2014/main" id="{A74F3437-238F-445D-8A66-FA4079E6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00688"/>
              </p:ext>
            </p:extLst>
          </p:nvPr>
        </p:nvGraphicFramePr>
        <p:xfrm>
          <a:off x="7885426" y="885618"/>
          <a:ext cx="3473016" cy="93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36">
                  <a:extLst>
                    <a:ext uri="{9D8B030D-6E8A-4147-A177-3AD203B41FA5}">
                      <a16:colId xmlns:a16="http://schemas.microsoft.com/office/drawing/2014/main" val="3175147682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724505148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641787727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3752467514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1576994476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652729418"/>
                    </a:ext>
                  </a:extLst>
                </a:gridCol>
              </a:tblGrid>
              <a:tr h="46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47373"/>
                  </a:ext>
                </a:extLst>
              </a:tr>
              <a:tr h="46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8065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7FF064FF-803A-4693-BFCA-BC48E67D4E59}"/>
              </a:ext>
            </a:extLst>
          </p:cNvPr>
          <p:cNvSpPr/>
          <p:nvPr/>
        </p:nvSpPr>
        <p:spPr>
          <a:xfrm>
            <a:off x="9737659" y="508418"/>
            <a:ext cx="1576136" cy="318013"/>
          </a:xfrm>
          <a:prstGeom prst="rect">
            <a:avLst/>
          </a:prstGeom>
          <a:solidFill>
            <a:srgbClr val="DED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circle_final</a:t>
            </a:r>
            <a:r>
              <a:rPr lang="en-US" altLang="zh-CN" dirty="0">
                <a:solidFill>
                  <a:schemeClr val="tx1"/>
                </a:solidFill>
              </a:rPr>
              <a:t>/H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91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E0F0BE4-AA6D-4AF5-B537-B7F3398FA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84" y="635300"/>
            <a:ext cx="6516548" cy="13388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还原</a:t>
            </a:r>
            <a:r>
              <a:rPr lang="zh-CN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以塌缩点</a:t>
            </a:r>
            <a:r>
              <a:rPr lang="en-US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Y</a:t>
            </a:r>
            <a:r>
              <a:rPr lang="zh-CN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为尾的弧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(circle_final)):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circle_final[i] == Y: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][j][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][j][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Base_C_edge: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circle_final[i] = 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][j][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Step = 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= Y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7" name="表格 25">
            <a:extLst>
              <a:ext uri="{FF2B5EF4-FFF2-40B4-BE49-F238E27FC236}">
                <a16:creationId xmlns:a16="http://schemas.microsoft.com/office/drawing/2014/main" id="{07A08AB0-7DD6-4A30-92E2-D8A818FF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17387"/>
              </p:ext>
            </p:extLst>
          </p:nvPr>
        </p:nvGraphicFramePr>
        <p:xfrm>
          <a:off x="7856888" y="775934"/>
          <a:ext cx="3473016" cy="93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36">
                  <a:extLst>
                    <a:ext uri="{9D8B030D-6E8A-4147-A177-3AD203B41FA5}">
                      <a16:colId xmlns:a16="http://schemas.microsoft.com/office/drawing/2014/main" val="3175147682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724505148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641787727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3752467514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1576994476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652729418"/>
                    </a:ext>
                  </a:extLst>
                </a:gridCol>
              </a:tblGrid>
              <a:tr h="46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47373"/>
                  </a:ext>
                </a:extLst>
              </a:tr>
              <a:tr h="46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80653"/>
                  </a:ext>
                </a:extLst>
              </a:tr>
            </a:tbl>
          </a:graphicData>
        </a:graphic>
      </p:graphicFrame>
      <p:sp>
        <p:nvSpPr>
          <p:cNvPr id="68" name="矩形 67">
            <a:extLst>
              <a:ext uri="{FF2B5EF4-FFF2-40B4-BE49-F238E27FC236}">
                <a16:creationId xmlns:a16="http://schemas.microsoft.com/office/drawing/2014/main" id="{0C40AA6A-5B23-4ED0-A997-9067E8329157}"/>
              </a:ext>
            </a:extLst>
          </p:cNvPr>
          <p:cNvSpPr/>
          <p:nvPr/>
        </p:nvSpPr>
        <p:spPr>
          <a:xfrm>
            <a:off x="9709121" y="398734"/>
            <a:ext cx="1576136" cy="318013"/>
          </a:xfrm>
          <a:prstGeom prst="rect">
            <a:avLst/>
          </a:prstGeom>
          <a:solidFill>
            <a:srgbClr val="DED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circle_final</a:t>
            </a:r>
            <a:r>
              <a:rPr lang="en-US" altLang="zh-CN" dirty="0">
                <a:solidFill>
                  <a:schemeClr val="tx1"/>
                </a:solidFill>
              </a:rPr>
              <a:t>/H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C083DBD6-95B3-4FD1-B50E-09BAECB4701A}"/>
              </a:ext>
            </a:extLst>
          </p:cNvPr>
          <p:cNvGrpSpPr/>
          <p:nvPr/>
        </p:nvGrpSpPr>
        <p:grpSpPr>
          <a:xfrm>
            <a:off x="1565875" y="2683225"/>
            <a:ext cx="8500800" cy="3151364"/>
            <a:chOff x="1595183" y="2982164"/>
            <a:chExt cx="8500800" cy="3151364"/>
          </a:xfrm>
        </p:grpSpPr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68E0F38D-A07F-4F86-9AB3-22C00B22700C}"/>
                </a:ext>
              </a:extLst>
            </p:cNvPr>
            <p:cNvSpPr/>
            <p:nvPr/>
          </p:nvSpPr>
          <p:spPr>
            <a:xfrm>
              <a:off x="6501778" y="3860157"/>
              <a:ext cx="994308" cy="389349"/>
            </a:xfrm>
            <a:prstGeom prst="rightArrow">
              <a:avLst/>
            </a:prstGeom>
            <a:solidFill>
              <a:srgbClr val="3F683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A191A8C4-168B-41FC-BCFF-1EB038C4B299}"/>
                </a:ext>
              </a:extLst>
            </p:cNvPr>
            <p:cNvGrpSpPr/>
            <p:nvPr/>
          </p:nvGrpSpPr>
          <p:grpSpPr>
            <a:xfrm>
              <a:off x="8136511" y="2982164"/>
              <a:ext cx="1959472" cy="3151364"/>
              <a:chOff x="8136511" y="2982164"/>
              <a:chExt cx="1959472" cy="3151364"/>
            </a:xfrm>
          </p:grpSpPr>
          <p:sp>
            <p:nvSpPr>
              <p:cNvPr id="11" name="流程图: 联系 14">
                <a:extLst>
                  <a:ext uri="{FF2B5EF4-FFF2-40B4-BE49-F238E27FC236}">
                    <a16:creationId xmlns:a16="http://schemas.microsoft.com/office/drawing/2014/main" id="{A03AC509-C26D-4A08-9D61-941F5E2203D2}"/>
                  </a:ext>
                </a:extLst>
              </p:cNvPr>
              <p:cNvSpPr/>
              <p:nvPr/>
            </p:nvSpPr>
            <p:spPr>
              <a:xfrm>
                <a:off x="8136948" y="4287551"/>
                <a:ext cx="172859" cy="1773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3BB7AF7D-C311-483E-BA47-BF4E16CFCF76}"/>
                  </a:ext>
                </a:extLst>
              </p:cNvPr>
              <p:cNvCxnSpPr>
                <a:cxnSpLocks/>
                <a:stCxn id="11" idx="6"/>
                <a:endCxn id="13" idx="2"/>
              </p:cNvCxnSpPr>
              <p:nvPr/>
            </p:nvCxnSpPr>
            <p:spPr>
              <a:xfrm>
                <a:off x="8309807" y="4376207"/>
                <a:ext cx="885775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流程图: 联系 14">
                <a:extLst>
                  <a:ext uri="{FF2B5EF4-FFF2-40B4-BE49-F238E27FC236}">
                    <a16:creationId xmlns:a16="http://schemas.microsoft.com/office/drawing/2014/main" id="{6AB819E9-87D7-4968-932F-188A9FEFC643}"/>
                  </a:ext>
                </a:extLst>
              </p:cNvPr>
              <p:cNvSpPr/>
              <p:nvPr/>
            </p:nvSpPr>
            <p:spPr>
              <a:xfrm>
                <a:off x="9195581" y="4287551"/>
                <a:ext cx="172859" cy="1773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流程图: 联系 14">
                <a:extLst>
                  <a:ext uri="{FF2B5EF4-FFF2-40B4-BE49-F238E27FC236}">
                    <a16:creationId xmlns:a16="http://schemas.microsoft.com/office/drawing/2014/main" id="{E0DF9A1A-4634-427A-8B44-54FC912D9F07}"/>
                  </a:ext>
                </a:extLst>
              </p:cNvPr>
              <p:cNvSpPr/>
              <p:nvPr/>
            </p:nvSpPr>
            <p:spPr>
              <a:xfrm>
                <a:off x="8681136" y="3572064"/>
                <a:ext cx="172859" cy="1773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流程图: 联系 14">
                <a:extLst>
                  <a:ext uri="{FF2B5EF4-FFF2-40B4-BE49-F238E27FC236}">
                    <a16:creationId xmlns:a16="http://schemas.microsoft.com/office/drawing/2014/main" id="{C9CE14A7-E00B-486F-846B-F08E351D840B}"/>
                  </a:ext>
                </a:extLst>
              </p:cNvPr>
              <p:cNvSpPr/>
              <p:nvPr/>
            </p:nvSpPr>
            <p:spPr>
              <a:xfrm>
                <a:off x="8681136" y="2982164"/>
                <a:ext cx="172859" cy="1773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69C3EC8D-A17E-439E-8374-769C15133A99}"/>
                  </a:ext>
                </a:extLst>
              </p:cNvPr>
              <p:cNvCxnSpPr>
                <a:cxnSpLocks/>
                <a:stCxn id="14" idx="3"/>
                <a:endCxn id="11" idx="7"/>
              </p:cNvCxnSpPr>
              <p:nvPr/>
            </p:nvCxnSpPr>
            <p:spPr>
              <a:xfrm flipH="1">
                <a:off x="8284492" y="3723409"/>
                <a:ext cx="421958" cy="59010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74B2203-29B5-46BF-B549-39B621DE83B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>
                <a:off x="8767565" y="3166857"/>
                <a:ext cx="0" cy="40520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0B2BF159-B97E-4150-864A-BCD50F2103E9}"/>
                  </a:ext>
                </a:extLst>
              </p:cNvPr>
              <p:cNvCxnSpPr>
                <a:cxnSpLocks/>
                <a:stCxn id="11" idx="4"/>
                <a:endCxn id="19" idx="0"/>
              </p:cNvCxnSpPr>
              <p:nvPr/>
            </p:nvCxnSpPr>
            <p:spPr>
              <a:xfrm flipH="1">
                <a:off x="8222941" y="4464864"/>
                <a:ext cx="437" cy="519321"/>
              </a:xfrm>
              <a:prstGeom prst="straightConnector1">
                <a:avLst/>
              </a:prstGeom>
              <a:ln w="28575">
                <a:solidFill>
                  <a:srgbClr val="3A7F8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流程图: 联系 14">
                <a:extLst>
                  <a:ext uri="{FF2B5EF4-FFF2-40B4-BE49-F238E27FC236}">
                    <a16:creationId xmlns:a16="http://schemas.microsoft.com/office/drawing/2014/main" id="{65E9AE26-F6F1-4DB0-9444-41CECC95E2A2}"/>
                  </a:ext>
                </a:extLst>
              </p:cNvPr>
              <p:cNvSpPr/>
              <p:nvPr/>
            </p:nvSpPr>
            <p:spPr>
              <a:xfrm>
                <a:off x="8136511" y="4984185"/>
                <a:ext cx="172859" cy="1773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流程图: 联系 14">
                <a:extLst>
                  <a:ext uri="{FF2B5EF4-FFF2-40B4-BE49-F238E27FC236}">
                    <a16:creationId xmlns:a16="http://schemas.microsoft.com/office/drawing/2014/main" id="{28BE2E9C-203B-4A9D-9269-B52EFCB611C2}"/>
                  </a:ext>
                </a:extLst>
              </p:cNvPr>
              <p:cNvSpPr/>
              <p:nvPr/>
            </p:nvSpPr>
            <p:spPr>
              <a:xfrm>
                <a:off x="9923124" y="3961658"/>
                <a:ext cx="172859" cy="1773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Y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DC4F495-E9C6-4669-9255-983A55C80F67}"/>
                  </a:ext>
                </a:extLst>
              </p:cNvPr>
              <p:cNvSpPr/>
              <p:nvPr/>
            </p:nvSpPr>
            <p:spPr>
              <a:xfrm>
                <a:off x="8748893" y="5745926"/>
                <a:ext cx="469213" cy="38760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H</a:t>
                </a:r>
                <a:endParaRPr lang="zh-CN" altLang="en-US" sz="1200" dirty="0"/>
              </a:p>
            </p:txBody>
          </p:sp>
        </p:grp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2799E666-65E2-4E1B-BE1F-1DDEE95CECDF}"/>
                </a:ext>
              </a:extLst>
            </p:cNvPr>
            <p:cNvCxnSpPr>
              <a:stCxn id="91" idx="6"/>
              <a:endCxn id="78" idx="2"/>
            </p:cNvCxnSpPr>
            <p:nvPr/>
          </p:nvCxnSpPr>
          <p:spPr>
            <a:xfrm flipV="1">
              <a:off x="1900927" y="5071587"/>
              <a:ext cx="3002142" cy="15204"/>
            </a:xfrm>
            <a:prstGeom prst="straightConnector1">
              <a:avLst/>
            </a:prstGeom>
            <a:ln w="127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942A5B01-FEC8-4B57-97F1-C06F0CBF9C4C}"/>
                </a:ext>
              </a:extLst>
            </p:cNvPr>
            <p:cNvGrpSpPr/>
            <p:nvPr/>
          </p:nvGrpSpPr>
          <p:grpSpPr>
            <a:xfrm>
              <a:off x="3847115" y="2989385"/>
              <a:ext cx="1954077" cy="3144143"/>
              <a:chOff x="3847115" y="2989385"/>
              <a:chExt cx="1954077" cy="3144143"/>
            </a:xfrm>
          </p:grpSpPr>
          <p:sp>
            <p:nvSpPr>
              <p:cNvPr id="70" name="流程图: 联系 14">
                <a:extLst>
                  <a:ext uri="{FF2B5EF4-FFF2-40B4-BE49-F238E27FC236}">
                    <a16:creationId xmlns:a16="http://schemas.microsoft.com/office/drawing/2014/main" id="{268C71B8-5B77-4805-B5BD-CDD1D65B04D9}"/>
                  </a:ext>
                </a:extLst>
              </p:cNvPr>
              <p:cNvSpPr/>
              <p:nvPr/>
            </p:nvSpPr>
            <p:spPr>
              <a:xfrm>
                <a:off x="3847115" y="4291468"/>
                <a:ext cx="172422" cy="176864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D5E72494-1141-40EF-9EE6-7596BCCD122E}"/>
                  </a:ext>
                </a:extLst>
              </p:cNvPr>
              <p:cNvCxnSpPr>
                <a:cxnSpLocks/>
                <a:stCxn id="70" idx="6"/>
                <a:endCxn id="72" idx="2"/>
              </p:cNvCxnSpPr>
              <p:nvPr/>
            </p:nvCxnSpPr>
            <p:spPr>
              <a:xfrm>
                <a:off x="4019537" y="4379900"/>
                <a:ext cx="88353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流程图: 联系 14">
                <a:extLst>
                  <a:ext uri="{FF2B5EF4-FFF2-40B4-BE49-F238E27FC236}">
                    <a16:creationId xmlns:a16="http://schemas.microsoft.com/office/drawing/2014/main" id="{F716B40B-59BA-442B-B815-4ACBAA91E11D}"/>
                  </a:ext>
                </a:extLst>
              </p:cNvPr>
              <p:cNvSpPr/>
              <p:nvPr/>
            </p:nvSpPr>
            <p:spPr>
              <a:xfrm>
                <a:off x="4903069" y="4291468"/>
                <a:ext cx="172422" cy="176864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流程图: 联系 14">
                <a:extLst>
                  <a:ext uri="{FF2B5EF4-FFF2-40B4-BE49-F238E27FC236}">
                    <a16:creationId xmlns:a16="http://schemas.microsoft.com/office/drawing/2014/main" id="{717D07F8-515F-42D2-9DD9-B3907533D8EF}"/>
                  </a:ext>
                </a:extLst>
              </p:cNvPr>
              <p:cNvSpPr/>
              <p:nvPr/>
            </p:nvSpPr>
            <p:spPr>
              <a:xfrm>
                <a:off x="4389925" y="3577792"/>
                <a:ext cx="172422" cy="176864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流程图: 联系 14">
                <a:extLst>
                  <a:ext uri="{FF2B5EF4-FFF2-40B4-BE49-F238E27FC236}">
                    <a16:creationId xmlns:a16="http://schemas.microsoft.com/office/drawing/2014/main" id="{6101C70F-57AD-494A-8523-22E329BD1007}"/>
                  </a:ext>
                </a:extLst>
              </p:cNvPr>
              <p:cNvSpPr/>
              <p:nvPr/>
            </p:nvSpPr>
            <p:spPr>
              <a:xfrm>
                <a:off x="4389925" y="2989385"/>
                <a:ext cx="172422" cy="176864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007548B8-00E3-41FC-AE5E-A66F875869AB}"/>
                  </a:ext>
                </a:extLst>
              </p:cNvPr>
              <p:cNvCxnSpPr>
                <a:cxnSpLocks/>
                <a:stCxn id="73" idx="3"/>
                <a:endCxn id="70" idx="7"/>
              </p:cNvCxnSpPr>
              <p:nvPr/>
            </p:nvCxnSpPr>
            <p:spPr>
              <a:xfrm flipH="1">
                <a:off x="3994286" y="3728754"/>
                <a:ext cx="420890" cy="58861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1B2D2BC9-D8AA-460F-BC66-35C9629A90D4}"/>
                  </a:ext>
                </a:extLst>
              </p:cNvPr>
              <p:cNvCxnSpPr>
                <a:cxnSpLocks/>
                <a:endCxn id="73" idx="0"/>
              </p:cNvCxnSpPr>
              <p:nvPr/>
            </p:nvCxnSpPr>
            <p:spPr>
              <a:xfrm>
                <a:off x="4476136" y="3173610"/>
                <a:ext cx="0" cy="40418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06DA0BD2-6412-4406-A2F8-1FD96D0E21EB}"/>
                  </a:ext>
                </a:extLst>
              </p:cNvPr>
              <p:cNvCxnSpPr>
                <a:cxnSpLocks/>
                <a:stCxn id="79" idx="3"/>
                <a:endCxn id="78" idx="7"/>
              </p:cNvCxnSpPr>
              <p:nvPr/>
            </p:nvCxnSpPr>
            <p:spPr>
              <a:xfrm flipH="1">
                <a:off x="5050240" y="4117363"/>
                <a:ext cx="603782" cy="891694"/>
              </a:xfrm>
              <a:prstGeom prst="straightConnector1">
                <a:avLst/>
              </a:prstGeom>
              <a:ln w="28575">
                <a:solidFill>
                  <a:srgbClr val="3A7F8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流程图: 联系 14">
                <a:extLst>
                  <a:ext uri="{FF2B5EF4-FFF2-40B4-BE49-F238E27FC236}">
                    <a16:creationId xmlns:a16="http://schemas.microsoft.com/office/drawing/2014/main" id="{BE2DC39E-3CA1-4BB8-ABF4-E8CB9D28C414}"/>
                  </a:ext>
                </a:extLst>
              </p:cNvPr>
              <p:cNvSpPr/>
              <p:nvPr/>
            </p:nvSpPr>
            <p:spPr>
              <a:xfrm>
                <a:off x="4903069" y="4983155"/>
                <a:ext cx="172422" cy="176864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流程图: 联系 14">
                <a:extLst>
                  <a:ext uri="{FF2B5EF4-FFF2-40B4-BE49-F238E27FC236}">
                    <a16:creationId xmlns:a16="http://schemas.microsoft.com/office/drawing/2014/main" id="{797C167B-5338-455F-8F8C-F3380FF99940}"/>
                  </a:ext>
                </a:extLst>
              </p:cNvPr>
              <p:cNvSpPr/>
              <p:nvPr/>
            </p:nvSpPr>
            <p:spPr>
              <a:xfrm>
                <a:off x="5628770" y="3966400"/>
                <a:ext cx="172422" cy="176864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Y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DC1C9541-D2E2-4669-A096-FB1D2E1EC04E}"/>
                  </a:ext>
                </a:extLst>
              </p:cNvPr>
              <p:cNvSpPr/>
              <p:nvPr/>
            </p:nvSpPr>
            <p:spPr>
              <a:xfrm>
                <a:off x="4389925" y="5745926"/>
                <a:ext cx="469213" cy="38760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H</a:t>
                </a:r>
                <a:endParaRPr lang="zh-CN" altLang="en-US" sz="1200" dirty="0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B66B7AB0-DE00-42C4-9F84-7AF802EF3E44}"/>
                </a:ext>
              </a:extLst>
            </p:cNvPr>
            <p:cNvGrpSpPr/>
            <p:nvPr/>
          </p:nvGrpSpPr>
          <p:grpSpPr>
            <a:xfrm>
              <a:off x="1595183" y="3076200"/>
              <a:ext cx="1553200" cy="3057328"/>
              <a:chOff x="1595183" y="3076200"/>
              <a:chExt cx="1553200" cy="3057328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7723CD49-00BE-4083-BD29-10C6B51A0E7F}"/>
                  </a:ext>
                </a:extLst>
              </p:cNvPr>
              <p:cNvGrpSpPr/>
              <p:nvPr/>
            </p:nvGrpSpPr>
            <p:grpSpPr>
              <a:xfrm>
                <a:off x="1731793" y="3076200"/>
                <a:ext cx="1204961" cy="2097337"/>
                <a:chOff x="951832" y="485008"/>
                <a:chExt cx="2631220" cy="4464817"/>
              </a:xfrm>
            </p:grpSpPr>
            <p:sp>
              <p:nvSpPr>
                <p:cNvPr id="82" name="流程图: 联系 14">
                  <a:extLst>
                    <a:ext uri="{FF2B5EF4-FFF2-40B4-BE49-F238E27FC236}">
                      <a16:creationId xmlns:a16="http://schemas.microsoft.com/office/drawing/2014/main" id="{FB63C91D-ABED-4B85-B6D9-9E8578306894}"/>
                    </a:ext>
                  </a:extLst>
                </p:cNvPr>
                <p:cNvSpPr/>
                <p:nvPr/>
              </p:nvSpPr>
              <p:spPr>
                <a:xfrm>
                  <a:off x="951832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57B7D975-E2F6-4294-87BE-09C690C30873}"/>
                    </a:ext>
                  </a:extLst>
                </p:cNvPr>
                <p:cNvCxnSpPr>
                  <a:cxnSpLocks/>
                  <a:stCxn id="82" idx="6"/>
                  <a:endCxn id="84" idx="2"/>
                </p:cNvCxnSpPr>
                <p:nvPr/>
              </p:nvCxnSpPr>
              <p:spPr>
                <a:xfrm>
                  <a:off x="1321164" y="3535999"/>
                  <a:ext cx="1892556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4" name="流程图: 联系 14">
                  <a:extLst>
                    <a:ext uri="{FF2B5EF4-FFF2-40B4-BE49-F238E27FC236}">
                      <a16:creationId xmlns:a16="http://schemas.microsoft.com/office/drawing/2014/main" id="{B4320B76-79E3-4C64-8A63-0B5BACA3E9E6}"/>
                    </a:ext>
                  </a:extLst>
                </p:cNvPr>
                <p:cNvSpPr/>
                <p:nvPr/>
              </p:nvSpPr>
              <p:spPr>
                <a:xfrm>
                  <a:off x="3213720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" name="流程图: 联系 14">
                  <a:extLst>
                    <a:ext uri="{FF2B5EF4-FFF2-40B4-BE49-F238E27FC236}">
                      <a16:creationId xmlns:a16="http://schemas.microsoft.com/office/drawing/2014/main" id="{B9ABD2C7-51A2-4B28-9B40-C931036A7A26}"/>
                    </a:ext>
                  </a:extLst>
                </p:cNvPr>
                <p:cNvSpPr/>
                <p:nvPr/>
              </p:nvSpPr>
              <p:spPr>
                <a:xfrm>
                  <a:off x="2114549" y="1861016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" name="流程图: 联系 14">
                  <a:extLst>
                    <a:ext uri="{FF2B5EF4-FFF2-40B4-BE49-F238E27FC236}">
                      <a16:creationId xmlns:a16="http://schemas.microsoft.com/office/drawing/2014/main" id="{95231FF9-31EB-410E-A3F9-CD42CE1DCDF8}"/>
                    </a:ext>
                  </a:extLst>
                </p:cNvPr>
                <p:cNvSpPr/>
                <p:nvPr/>
              </p:nvSpPr>
              <p:spPr>
                <a:xfrm>
                  <a:off x="2114550" y="485008"/>
                  <a:ext cx="369333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87" name="直接箭头连接符 86">
                  <a:extLst>
                    <a:ext uri="{FF2B5EF4-FFF2-40B4-BE49-F238E27FC236}">
                      <a16:creationId xmlns:a16="http://schemas.microsoft.com/office/drawing/2014/main" id="{FC3AE9D7-1266-4F2F-8ED0-1AE63FFFCC7E}"/>
                    </a:ext>
                  </a:extLst>
                </p:cNvPr>
                <p:cNvCxnSpPr>
                  <a:cxnSpLocks/>
                  <a:stCxn id="85" idx="3"/>
                  <a:endCxn id="82" idx="7"/>
                </p:cNvCxnSpPr>
                <p:nvPr/>
              </p:nvCxnSpPr>
              <p:spPr>
                <a:xfrm flipH="1">
                  <a:off x="1267077" y="2176261"/>
                  <a:ext cx="901559" cy="1229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箭头连接符 87">
                  <a:extLst>
                    <a:ext uri="{FF2B5EF4-FFF2-40B4-BE49-F238E27FC236}">
                      <a16:creationId xmlns:a16="http://schemas.microsoft.com/office/drawing/2014/main" id="{F631AA71-3FBD-4012-9F0F-27D46EC61AD2}"/>
                    </a:ext>
                  </a:extLst>
                </p:cNvPr>
                <p:cNvCxnSpPr>
                  <a:cxnSpLocks/>
                  <a:stCxn id="84" idx="1"/>
                  <a:endCxn id="85" idx="5"/>
                </p:cNvCxnSpPr>
                <p:nvPr/>
              </p:nvCxnSpPr>
              <p:spPr>
                <a:xfrm flipH="1" flipV="1">
                  <a:off x="2429794" y="2176261"/>
                  <a:ext cx="838013" cy="1229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箭头连接符 88">
                  <a:extLst>
                    <a:ext uri="{FF2B5EF4-FFF2-40B4-BE49-F238E27FC236}">
                      <a16:creationId xmlns:a16="http://schemas.microsoft.com/office/drawing/2014/main" id="{8D970B19-4F89-4D6F-8594-AE2CF882D1AA}"/>
                    </a:ext>
                  </a:extLst>
                </p:cNvPr>
                <p:cNvCxnSpPr>
                  <a:cxnSpLocks/>
                  <a:stCxn id="86" idx="4"/>
                  <a:endCxn id="85" idx="0"/>
                </p:cNvCxnSpPr>
                <p:nvPr/>
              </p:nvCxnSpPr>
              <p:spPr>
                <a:xfrm>
                  <a:off x="2299217" y="854340"/>
                  <a:ext cx="0" cy="100667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箭头连接符 89">
                  <a:extLst>
                    <a:ext uri="{FF2B5EF4-FFF2-40B4-BE49-F238E27FC236}">
                      <a16:creationId xmlns:a16="http://schemas.microsoft.com/office/drawing/2014/main" id="{FEB1850E-5D0D-488A-B43F-7C17FA959448}"/>
                    </a:ext>
                  </a:extLst>
                </p:cNvPr>
                <p:cNvCxnSpPr>
                  <a:cxnSpLocks/>
                  <a:stCxn id="82" idx="4"/>
                  <a:endCxn id="91" idx="0"/>
                </p:cNvCxnSpPr>
                <p:nvPr/>
              </p:nvCxnSpPr>
              <p:spPr>
                <a:xfrm>
                  <a:off x="1136497" y="3720667"/>
                  <a:ext cx="0" cy="859826"/>
                </a:xfrm>
                <a:prstGeom prst="straightConnector1">
                  <a:avLst/>
                </a:prstGeom>
                <a:ln w="28575">
                  <a:solidFill>
                    <a:srgbClr val="3A7F86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流程图: 联系 14">
                  <a:extLst>
                    <a:ext uri="{FF2B5EF4-FFF2-40B4-BE49-F238E27FC236}">
                      <a16:creationId xmlns:a16="http://schemas.microsoft.com/office/drawing/2014/main" id="{4253B2D4-3A7A-413A-9733-685BCDAB35DB}"/>
                    </a:ext>
                  </a:extLst>
                </p:cNvPr>
                <p:cNvSpPr/>
                <p:nvPr/>
              </p:nvSpPr>
              <p:spPr>
                <a:xfrm>
                  <a:off x="951832" y="4580493"/>
                  <a:ext cx="369331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C70C10ED-B449-47D2-88A3-A5E3C84ECE45}"/>
                  </a:ext>
                </a:extLst>
              </p:cNvPr>
              <p:cNvSpPr/>
              <p:nvPr/>
            </p:nvSpPr>
            <p:spPr>
              <a:xfrm>
                <a:off x="1595183" y="3631684"/>
                <a:ext cx="1553200" cy="1088547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B74E9CEE-75D0-4239-B454-1B61C8AFFA06}"/>
                  </a:ext>
                </a:extLst>
              </p:cNvPr>
              <p:cNvSpPr/>
              <p:nvPr/>
            </p:nvSpPr>
            <p:spPr>
              <a:xfrm>
                <a:off x="2131292" y="5745926"/>
                <a:ext cx="469213" cy="38760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D</a:t>
                </a:r>
                <a:endParaRPr lang="zh-CN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2113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CE3DFD5-C51A-45FD-9FD8-A807785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2227890"/>
            <a:ext cx="6934200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__name__ ==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edges = get_edges()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D_edges_dir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circle_dir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circle_weight_dir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C_in_weight = zhu_liu(edges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min_tree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begin_graph = reduction(D_edges_dir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circle_dir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circle_weight_dir)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print(min_tree)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朱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—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刘算法求得的最小树形图为：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(min_tree)):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min_tree[i] != -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(begin_graph)):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begin_graph[j][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min_tree[i]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begin_graph[j][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i: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f'v_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(min_tree[i])+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—&gt;v_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，权重为：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begin_graph[j][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continue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43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8FAE55-27E0-44B0-9CB1-DC577B24214F}"/>
              </a:ext>
            </a:extLst>
          </p:cNvPr>
          <p:cNvSpPr txBox="1"/>
          <p:nvPr/>
        </p:nvSpPr>
        <p:spPr>
          <a:xfrm>
            <a:off x="4214477" y="2202935"/>
            <a:ext cx="4390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9879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8564934" y="1085084"/>
            <a:ext cx="2679351" cy="479947"/>
            <a:chOff x="7360625" y="2127709"/>
            <a:chExt cx="2699778" cy="483606"/>
          </a:xfrm>
        </p:grpSpPr>
        <p:sp>
          <p:nvSpPr>
            <p:cNvPr id="15" name="流程图: 联系 14"/>
            <p:cNvSpPr/>
            <p:nvPr/>
          </p:nvSpPr>
          <p:spPr>
            <a:xfrm>
              <a:off x="7360625" y="2241983"/>
              <a:ext cx="390370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u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>
              <a:cxnSpLocks/>
              <a:stCxn id="15" idx="6"/>
              <a:endCxn id="49" idx="2"/>
            </p:cNvCxnSpPr>
            <p:nvPr/>
          </p:nvCxnSpPr>
          <p:spPr>
            <a:xfrm>
              <a:off x="7750995" y="2426649"/>
              <a:ext cx="194007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流程图: 联系 48"/>
            <p:cNvSpPr/>
            <p:nvPr/>
          </p:nvSpPr>
          <p:spPr>
            <a:xfrm>
              <a:off x="9691071" y="2241983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21211" y="2127709"/>
              <a:ext cx="29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w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46183DF-4858-44E3-8C1E-2895AC08A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38" y="348953"/>
            <a:ext cx="6365634" cy="18697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定义网络的属性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 = u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.v = v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 = w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.u) +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.v) +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.w)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6F5D8-DB86-4D41-8C10-5FBACABB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38" y="3228945"/>
            <a:ext cx="8632387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获取网络各条边的信息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get_edges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请输入网络的顶点个数、其边数以及网络的根（以空格分隔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例如：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5 6 1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）：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).split()))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输入各条边的信息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edges = []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u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请输入网络第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+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条边的信息（以空格分隔，例如：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1 2 5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）：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).split()))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edges.append(Edge(u -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-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w))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输入的点是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开始的，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改为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开始的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50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‘‘’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求指定根的最小树形图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edges: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edge.v == root -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edge.w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edges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22288F-C549-40C1-A8F5-039D6425C543}"/>
              </a:ext>
            </a:extLst>
          </p:cNvPr>
          <p:cNvGrpSpPr/>
          <p:nvPr/>
        </p:nvGrpSpPr>
        <p:grpSpPr>
          <a:xfrm>
            <a:off x="8348593" y="3694401"/>
            <a:ext cx="3329645" cy="2410928"/>
            <a:chOff x="7372351" y="3214786"/>
            <a:chExt cx="3329645" cy="241092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3AE1700-E2A9-4405-A5DB-8EE495D44EE9}"/>
                </a:ext>
              </a:extLst>
            </p:cNvPr>
            <p:cNvGrpSpPr/>
            <p:nvPr/>
          </p:nvGrpSpPr>
          <p:grpSpPr>
            <a:xfrm>
              <a:off x="7372351" y="3214786"/>
              <a:ext cx="3329645" cy="2120141"/>
              <a:chOff x="3987312" y="4120394"/>
              <a:chExt cx="3329645" cy="2120141"/>
            </a:xfrm>
          </p:grpSpPr>
          <p:sp>
            <p:nvSpPr>
              <p:cNvPr id="29" name="流程图: 联系 19">
                <a:extLst>
                  <a:ext uri="{FF2B5EF4-FFF2-40B4-BE49-F238E27FC236}">
                    <a16:creationId xmlns:a16="http://schemas.microsoft.com/office/drawing/2014/main" id="{D59BB56D-3167-4547-94E1-7FCA6950BCB5}"/>
                  </a:ext>
                </a:extLst>
              </p:cNvPr>
              <p:cNvSpPr/>
              <p:nvPr/>
            </p:nvSpPr>
            <p:spPr>
              <a:xfrm>
                <a:off x="3987312" y="5704206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C1356949-66F1-402C-95B5-AC7EA7A45B7A}"/>
                  </a:ext>
                </a:extLst>
              </p:cNvPr>
              <p:cNvCxnSpPr>
                <a:cxnSpLocks/>
                <a:stCxn id="29" idx="6"/>
              </p:cNvCxnSpPr>
              <p:nvPr/>
            </p:nvCxnSpPr>
            <p:spPr>
              <a:xfrm flipV="1">
                <a:off x="4523641" y="5967727"/>
                <a:ext cx="2278581" cy="464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流程图: 联系 26">
                <a:extLst>
                  <a:ext uri="{FF2B5EF4-FFF2-40B4-BE49-F238E27FC236}">
                    <a16:creationId xmlns:a16="http://schemas.microsoft.com/office/drawing/2014/main" id="{2E27530C-6C9E-45A7-AD04-61D79503EE48}"/>
                  </a:ext>
                </a:extLst>
              </p:cNvPr>
              <p:cNvSpPr/>
              <p:nvPr/>
            </p:nvSpPr>
            <p:spPr>
              <a:xfrm>
                <a:off x="6780628" y="5699563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流程图: 联系 27">
                <a:extLst>
                  <a:ext uri="{FF2B5EF4-FFF2-40B4-BE49-F238E27FC236}">
                    <a16:creationId xmlns:a16="http://schemas.microsoft.com/office/drawing/2014/main" id="{0106B3B9-2BA1-4FDE-8C82-8BF661A33D41}"/>
                  </a:ext>
                </a:extLst>
              </p:cNvPr>
              <p:cNvSpPr/>
              <p:nvPr/>
            </p:nvSpPr>
            <p:spPr>
              <a:xfrm>
                <a:off x="5383969" y="4120394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712793A1-7375-4DB3-B543-C8A598CAFB3D}"/>
                  </a:ext>
                </a:extLst>
              </p:cNvPr>
              <p:cNvCxnSpPr>
                <a:endCxn id="29" idx="7"/>
              </p:cNvCxnSpPr>
              <p:nvPr/>
            </p:nvCxnSpPr>
            <p:spPr>
              <a:xfrm flipH="1">
                <a:off x="4445097" y="4574959"/>
                <a:ext cx="995216" cy="120779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43D256AC-9569-4EF3-8192-ACB3721976C2}"/>
                  </a:ext>
                </a:extLst>
              </p:cNvPr>
              <p:cNvCxnSpPr>
                <a:stCxn id="32" idx="5"/>
                <a:endCxn id="31" idx="1"/>
              </p:cNvCxnSpPr>
              <p:nvPr/>
            </p:nvCxnSpPr>
            <p:spPr>
              <a:xfrm>
                <a:off x="5841754" y="4578179"/>
                <a:ext cx="1017418" cy="119992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10CD066-24B7-456A-AE72-8C02E1E2586C}"/>
                </a:ext>
              </a:extLst>
            </p:cNvPr>
            <p:cNvCxnSpPr/>
            <p:nvPr/>
          </p:nvCxnSpPr>
          <p:spPr>
            <a:xfrm flipH="1">
              <a:off x="7865489" y="5152099"/>
              <a:ext cx="2300178" cy="123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D014A68-29D1-43C1-972B-A5B70E9DEF5F}"/>
                </a:ext>
              </a:extLst>
            </p:cNvPr>
            <p:cNvSpPr txBox="1"/>
            <p:nvPr/>
          </p:nvSpPr>
          <p:spPr>
            <a:xfrm>
              <a:off x="8141677" y="3912218"/>
              <a:ext cx="167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567C34-8659-448A-84F6-67DEA2910CD6}"/>
                </a:ext>
              </a:extLst>
            </p:cNvPr>
            <p:cNvSpPr txBox="1"/>
            <p:nvPr/>
          </p:nvSpPr>
          <p:spPr>
            <a:xfrm>
              <a:off x="9566031" y="3903782"/>
              <a:ext cx="307731" cy="368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86DAB83-1E20-46C5-BE74-1E88DCF43114}"/>
                </a:ext>
              </a:extLst>
            </p:cNvPr>
            <p:cNvSpPr txBox="1"/>
            <p:nvPr/>
          </p:nvSpPr>
          <p:spPr>
            <a:xfrm>
              <a:off x="8956209" y="4731243"/>
              <a:ext cx="211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6108D57-2A32-4540-8EA4-38B5C8CBA53D}"/>
                </a:ext>
              </a:extLst>
            </p:cNvPr>
            <p:cNvSpPr txBox="1"/>
            <p:nvPr/>
          </p:nvSpPr>
          <p:spPr>
            <a:xfrm>
              <a:off x="8958300" y="5256382"/>
              <a:ext cx="211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ACCF95C-1771-4286-9673-B52E22F39AAA}"/>
              </a:ext>
            </a:extLst>
          </p:cNvPr>
          <p:cNvSpPr/>
          <p:nvPr/>
        </p:nvSpPr>
        <p:spPr>
          <a:xfrm>
            <a:off x="8217877" y="890954"/>
            <a:ext cx="3376246" cy="9437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12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61BF802-06E7-48CF-8E9C-F49B0EE12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35" y="200348"/>
            <a:ext cx="7150633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altLang="zh-CN" sz="10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定义朱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刘算法的三个关键图：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图、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图、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圈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Step 1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in_edge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(edges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H_pre = [-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n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H_pre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用来表示最小入弧集，用列表存储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H_in_weight = 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n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H_in_weight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表示最小入弧的权重，用列表存储，初始为无穷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寻找最小入边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edges: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edge.u != edge.v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edge.w &lt; H_in_weight[edge.v]: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H_pre[edge.v] = edge.u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H_in_weight[edge.v] = edge.w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F = np.sum(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x: x &gt; 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H_pre)))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计算最小入弧弧集的个数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H_pre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H_in_weight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D5E9C3-1851-40C8-9A73-ED8E52DD7902}"/>
              </a:ext>
            </a:extLst>
          </p:cNvPr>
          <p:cNvGrpSpPr/>
          <p:nvPr/>
        </p:nvGrpSpPr>
        <p:grpSpPr>
          <a:xfrm>
            <a:off x="766844" y="3597565"/>
            <a:ext cx="2427041" cy="1663505"/>
            <a:chOff x="7372351" y="3214786"/>
            <a:chExt cx="3329645" cy="228215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3EA8FA7-0E43-4163-B2C3-DDCA4F984C9F}"/>
                </a:ext>
              </a:extLst>
            </p:cNvPr>
            <p:cNvGrpSpPr/>
            <p:nvPr/>
          </p:nvGrpSpPr>
          <p:grpSpPr>
            <a:xfrm>
              <a:off x="7372351" y="3214786"/>
              <a:ext cx="3329645" cy="2120141"/>
              <a:chOff x="3987312" y="4120394"/>
              <a:chExt cx="3329645" cy="2120141"/>
            </a:xfrm>
          </p:grpSpPr>
          <p:sp>
            <p:nvSpPr>
              <p:cNvPr id="11" name="流程图: 联系 19">
                <a:extLst>
                  <a:ext uri="{FF2B5EF4-FFF2-40B4-BE49-F238E27FC236}">
                    <a16:creationId xmlns:a16="http://schemas.microsoft.com/office/drawing/2014/main" id="{CB24E4F0-8D45-437D-A286-0266CCFE313D}"/>
                  </a:ext>
                </a:extLst>
              </p:cNvPr>
              <p:cNvSpPr/>
              <p:nvPr/>
            </p:nvSpPr>
            <p:spPr>
              <a:xfrm>
                <a:off x="3987312" y="5704206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1CFC9E8C-6EBE-4AF5-B449-5F2D49EF6A89}"/>
                  </a:ext>
                </a:extLst>
              </p:cNvPr>
              <p:cNvCxnSpPr/>
              <p:nvPr/>
            </p:nvCxnSpPr>
            <p:spPr>
              <a:xfrm>
                <a:off x="4502044" y="5967727"/>
                <a:ext cx="230017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流程图: 联系 26">
                <a:extLst>
                  <a:ext uri="{FF2B5EF4-FFF2-40B4-BE49-F238E27FC236}">
                    <a16:creationId xmlns:a16="http://schemas.microsoft.com/office/drawing/2014/main" id="{24CFDA4F-F57D-4265-955B-3111C0A3E9A0}"/>
                  </a:ext>
                </a:extLst>
              </p:cNvPr>
              <p:cNvSpPr/>
              <p:nvPr/>
            </p:nvSpPr>
            <p:spPr>
              <a:xfrm>
                <a:off x="6780628" y="5699563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流程图: 联系 27">
                <a:extLst>
                  <a:ext uri="{FF2B5EF4-FFF2-40B4-BE49-F238E27FC236}">
                    <a16:creationId xmlns:a16="http://schemas.microsoft.com/office/drawing/2014/main" id="{0E16F6F9-F19F-4AE5-B696-ABCC8558F840}"/>
                  </a:ext>
                </a:extLst>
              </p:cNvPr>
              <p:cNvSpPr/>
              <p:nvPr/>
            </p:nvSpPr>
            <p:spPr>
              <a:xfrm>
                <a:off x="5383969" y="4120394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A1DCDEB5-492E-4499-8A14-991759512B42}"/>
                  </a:ext>
                </a:extLst>
              </p:cNvPr>
              <p:cNvCxnSpPr>
                <a:endCxn id="11" idx="7"/>
              </p:cNvCxnSpPr>
              <p:nvPr/>
            </p:nvCxnSpPr>
            <p:spPr>
              <a:xfrm flipH="1">
                <a:off x="4445097" y="4574959"/>
                <a:ext cx="995216" cy="120779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CC8B9A64-7521-4538-83B3-3E3B73E5D04A}"/>
                  </a:ext>
                </a:extLst>
              </p:cNvPr>
              <p:cNvCxnSpPr>
                <a:stCxn id="14" idx="5"/>
                <a:endCxn id="13" idx="1"/>
              </p:cNvCxnSpPr>
              <p:nvPr/>
            </p:nvCxnSpPr>
            <p:spPr>
              <a:xfrm>
                <a:off x="5841754" y="4578179"/>
                <a:ext cx="1017418" cy="119992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F8C3EA1-391E-4734-90FF-C720484D98E8}"/>
                </a:ext>
              </a:extLst>
            </p:cNvPr>
            <p:cNvCxnSpPr/>
            <p:nvPr/>
          </p:nvCxnSpPr>
          <p:spPr>
            <a:xfrm flipH="1">
              <a:off x="7865489" y="5152099"/>
              <a:ext cx="2300178" cy="123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AD432E5-1FA1-4F36-9E84-85E6558AF3E1}"/>
                </a:ext>
              </a:extLst>
            </p:cNvPr>
            <p:cNvSpPr txBox="1"/>
            <p:nvPr/>
          </p:nvSpPr>
          <p:spPr>
            <a:xfrm>
              <a:off x="8141677" y="3912218"/>
              <a:ext cx="167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63447F1-2BC9-40AA-97D7-AD0C0B9EC9AE}"/>
                </a:ext>
              </a:extLst>
            </p:cNvPr>
            <p:cNvSpPr txBox="1"/>
            <p:nvPr/>
          </p:nvSpPr>
          <p:spPr>
            <a:xfrm>
              <a:off x="9619051" y="3793206"/>
              <a:ext cx="307731" cy="368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AC11EED-A9AE-4AE8-96FC-7C98AF4F9895}"/>
                </a:ext>
              </a:extLst>
            </p:cNvPr>
            <p:cNvSpPr txBox="1"/>
            <p:nvPr/>
          </p:nvSpPr>
          <p:spPr>
            <a:xfrm>
              <a:off x="8965833" y="4573299"/>
              <a:ext cx="211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C8F3885-65A1-43C2-8783-D840F89D5369}"/>
                </a:ext>
              </a:extLst>
            </p:cNvPr>
            <p:cNvSpPr txBox="1"/>
            <p:nvPr/>
          </p:nvSpPr>
          <p:spPr>
            <a:xfrm>
              <a:off x="8955992" y="5127608"/>
              <a:ext cx="211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C9BA997-DF32-4026-B2AA-D8CA1C9714D7}"/>
              </a:ext>
            </a:extLst>
          </p:cNvPr>
          <p:cNvSpPr/>
          <p:nvPr/>
        </p:nvSpPr>
        <p:spPr>
          <a:xfrm>
            <a:off x="3280881" y="4368578"/>
            <a:ext cx="1053574" cy="385976"/>
          </a:xfrm>
          <a:prstGeom prst="rightArrow">
            <a:avLst/>
          </a:prstGeom>
          <a:solidFill>
            <a:srgbClr val="3F683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8D0B839-CC05-4B3B-8C4D-D35754808A98}"/>
              </a:ext>
            </a:extLst>
          </p:cNvPr>
          <p:cNvGrpSpPr/>
          <p:nvPr/>
        </p:nvGrpSpPr>
        <p:grpSpPr>
          <a:xfrm>
            <a:off x="4501081" y="3635474"/>
            <a:ext cx="2374724" cy="1619792"/>
            <a:chOff x="5062798" y="3559285"/>
            <a:chExt cx="3121425" cy="212911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9A3A9E5-2B1E-44B5-A4AE-EE9B99FA28B2}"/>
                </a:ext>
              </a:extLst>
            </p:cNvPr>
            <p:cNvGrpSpPr/>
            <p:nvPr/>
          </p:nvGrpSpPr>
          <p:grpSpPr>
            <a:xfrm>
              <a:off x="5062798" y="3559285"/>
              <a:ext cx="3121425" cy="1987557"/>
              <a:chOff x="3987312" y="4120394"/>
              <a:chExt cx="3329645" cy="2120141"/>
            </a:xfrm>
          </p:grpSpPr>
          <p:sp>
            <p:nvSpPr>
              <p:cNvPr id="25" name="流程图: 联系 19">
                <a:extLst>
                  <a:ext uri="{FF2B5EF4-FFF2-40B4-BE49-F238E27FC236}">
                    <a16:creationId xmlns:a16="http://schemas.microsoft.com/office/drawing/2014/main" id="{AFE5AF68-864D-4A37-A197-A2F03B7686D0}"/>
                  </a:ext>
                </a:extLst>
              </p:cNvPr>
              <p:cNvSpPr/>
              <p:nvPr/>
            </p:nvSpPr>
            <p:spPr>
              <a:xfrm>
                <a:off x="3987312" y="5704206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B2C9C58E-020D-4E44-83EE-59E387150336}"/>
                  </a:ext>
                </a:extLst>
              </p:cNvPr>
              <p:cNvCxnSpPr/>
              <p:nvPr/>
            </p:nvCxnSpPr>
            <p:spPr>
              <a:xfrm>
                <a:off x="4502044" y="5967727"/>
                <a:ext cx="230017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流程图: 联系 26">
                <a:extLst>
                  <a:ext uri="{FF2B5EF4-FFF2-40B4-BE49-F238E27FC236}">
                    <a16:creationId xmlns:a16="http://schemas.microsoft.com/office/drawing/2014/main" id="{BAC74FF6-A54B-4DEB-A4AB-6ADCEACE68F5}"/>
                  </a:ext>
                </a:extLst>
              </p:cNvPr>
              <p:cNvSpPr/>
              <p:nvPr/>
            </p:nvSpPr>
            <p:spPr>
              <a:xfrm>
                <a:off x="6780628" y="5699563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流程图: 联系 27">
                <a:extLst>
                  <a:ext uri="{FF2B5EF4-FFF2-40B4-BE49-F238E27FC236}">
                    <a16:creationId xmlns:a16="http://schemas.microsoft.com/office/drawing/2014/main" id="{B12638F9-A4DB-424A-91A7-0DBA1DA477AD}"/>
                  </a:ext>
                </a:extLst>
              </p:cNvPr>
              <p:cNvSpPr/>
              <p:nvPr/>
            </p:nvSpPr>
            <p:spPr>
              <a:xfrm>
                <a:off x="5383969" y="4120394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3061D8F-99D6-476D-AE95-75554FBFC138}"/>
                </a:ext>
              </a:extLst>
            </p:cNvPr>
            <p:cNvCxnSpPr/>
            <p:nvPr/>
          </p:nvCxnSpPr>
          <p:spPr>
            <a:xfrm flipH="1">
              <a:off x="5525098" y="5375448"/>
              <a:ext cx="2156336" cy="11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1E134EF-8F8E-4CB5-9323-D4FCC8E818D5}"/>
                </a:ext>
              </a:extLst>
            </p:cNvPr>
            <p:cNvSpPr txBox="1"/>
            <p:nvPr/>
          </p:nvSpPr>
          <p:spPr>
            <a:xfrm>
              <a:off x="6549568" y="4866582"/>
              <a:ext cx="197819" cy="34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D61D7B8-8D05-48FC-A6CC-0737BE5F94F4}"/>
                </a:ext>
              </a:extLst>
            </p:cNvPr>
            <p:cNvSpPr txBox="1"/>
            <p:nvPr/>
          </p:nvSpPr>
          <p:spPr>
            <a:xfrm>
              <a:off x="6549568" y="5342164"/>
              <a:ext cx="197819" cy="34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A47442B-37D8-4A36-85D7-42EDD8CE3878}"/>
              </a:ext>
            </a:extLst>
          </p:cNvPr>
          <p:cNvGrpSpPr/>
          <p:nvPr/>
        </p:nvGrpSpPr>
        <p:grpSpPr>
          <a:xfrm>
            <a:off x="8458250" y="4130621"/>
            <a:ext cx="2374723" cy="648926"/>
            <a:chOff x="5062798" y="4836427"/>
            <a:chExt cx="3121425" cy="85297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495DC51-2C73-48EE-8B36-97955D0003C0}"/>
                </a:ext>
              </a:extLst>
            </p:cNvPr>
            <p:cNvGrpSpPr/>
            <p:nvPr/>
          </p:nvGrpSpPr>
          <p:grpSpPr>
            <a:xfrm>
              <a:off x="5062798" y="5039699"/>
              <a:ext cx="3121425" cy="507142"/>
              <a:chOff x="3987312" y="5699563"/>
              <a:chExt cx="3329645" cy="540972"/>
            </a:xfrm>
          </p:grpSpPr>
          <p:sp>
            <p:nvSpPr>
              <p:cNvPr id="37" name="流程图: 联系 19">
                <a:extLst>
                  <a:ext uri="{FF2B5EF4-FFF2-40B4-BE49-F238E27FC236}">
                    <a16:creationId xmlns:a16="http://schemas.microsoft.com/office/drawing/2014/main" id="{3B34CE1F-4907-4083-9A12-B9167C2C1CC1}"/>
                  </a:ext>
                </a:extLst>
              </p:cNvPr>
              <p:cNvSpPr/>
              <p:nvPr/>
            </p:nvSpPr>
            <p:spPr>
              <a:xfrm>
                <a:off x="3987312" y="5704206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5BEFE74B-F8E6-41B1-A4B3-CC4F1A73A421}"/>
                  </a:ext>
                </a:extLst>
              </p:cNvPr>
              <p:cNvCxnSpPr/>
              <p:nvPr/>
            </p:nvCxnSpPr>
            <p:spPr>
              <a:xfrm>
                <a:off x="4502044" y="5967727"/>
                <a:ext cx="230017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流程图: 联系 26">
                <a:extLst>
                  <a:ext uri="{FF2B5EF4-FFF2-40B4-BE49-F238E27FC236}">
                    <a16:creationId xmlns:a16="http://schemas.microsoft.com/office/drawing/2014/main" id="{44A8AC40-5D9D-46B5-94E5-C03C84EF795C}"/>
                  </a:ext>
                </a:extLst>
              </p:cNvPr>
              <p:cNvSpPr/>
              <p:nvPr/>
            </p:nvSpPr>
            <p:spPr>
              <a:xfrm>
                <a:off x="6780628" y="5699563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6ADE550-4CDC-4614-9CF0-D07E5E391879}"/>
                </a:ext>
              </a:extLst>
            </p:cNvPr>
            <p:cNvCxnSpPr/>
            <p:nvPr/>
          </p:nvCxnSpPr>
          <p:spPr>
            <a:xfrm flipH="1">
              <a:off x="5525098" y="5375448"/>
              <a:ext cx="2156336" cy="11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675C330-C8B1-4E28-8294-61C6BF86B006}"/>
                </a:ext>
              </a:extLst>
            </p:cNvPr>
            <p:cNvSpPr txBox="1"/>
            <p:nvPr/>
          </p:nvSpPr>
          <p:spPr>
            <a:xfrm>
              <a:off x="6547609" y="4836427"/>
              <a:ext cx="197819" cy="34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B8C2377-542E-4088-B627-47A7BB4D4750}"/>
                </a:ext>
              </a:extLst>
            </p:cNvPr>
            <p:cNvSpPr txBox="1"/>
            <p:nvPr/>
          </p:nvSpPr>
          <p:spPr>
            <a:xfrm>
              <a:off x="6547609" y="5343164"/>
              <a:ext cx="197819" cy="34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C3849631-589C-4AE7-83E4-B4D5BA979F26}"/>
              </a:ext>
            </a:extLst>
          </p:cNvPr>
          <p:cNvSpPr/>
          <p:nvPr/>
        </p:nvSpPr>
        <p:spPr>
          <a:xfrm>
            <a:off x="7011509" y="4362675"/>
            <a:ext cx="1053574" cy="385976"/>
          </a:xfrm>
          <a:prstGeom prst="rightArrow">
            <a:avLst/>
          </a:prstGeom>
          <a:solidFill>
            <a:srgbClr val="3F683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D5581A9-33C5-4E7F-AE60-7C21D6BA15F8}"/>
              </a:ext>
            </a:extLst>
          </p:cNvPr>
          <p:cNvSpPr/>
          <p:nvPr/>
        </p:nvSpPr>
        <p:spPr>
          <a:xfrm>
            <a:off x="1489058" y="5669117"/>
            <a:ext cx="951130" cy="461242"/>
          </a:xfrm>
          <a:prstGeom prst="rect">
            <a:avLst/>
          </a:prstGeom>
          <a:solidFill>
            <a:srgbClr val="134F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14B37E8-6522-442F-8FF5-D3E1BC530645}"/>
              </a:ext>
            </a:extLst>
          </p:cNvPr>
          <p:cNvSpPr/>
          <p:nvPr/>
        </p:nvSpPr>
        <p:spPr>
          <a:xfrm>
            <a:off x="5231872" y="5669117"/>
            <a:ext cx="951130" cy="461242"/>
          </a:xfrm>
          <a:prstGeom prst="rect">
            <a:avLst/>
          </a:prstGeom>
          <a:solidFill>
            <a:srgbClr val="134F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EA045E8-6FF1-4BCE-8077-03FB5B1C4167}"/>
              </a:ext>
            </a:extLst>
          </p:cNvPr>
          <p:cNvSpPr/>
          <p:nvPr/>
        </p:nvSpPr>
        <p:spPr>
          <a:xfrm>
            <a:off x="9262799" y="5669117"/>
            <a:ext cx="951130" cy="461242"/>
          </a:xfrm>
          <a:prstGeom prst="rect">
            <a:avLst/>
          </a:prstGeom>
          <a:solidFill>
            <a:srgbClr val="134F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1F3BF6B-BF63-4C07-8CF8-684B41CF5A13}"/>
              </a:ext>
            </a:extLst>
          </p:cNvPr>
          <p:cNvGrpSpPr/>
          <p:nvPr/>
        </p:nvGrpSpPr>
        <p:grpSpPr>
          <a:xfrm>
            <a:off x="7782067" y="130227"/>
            <a:ext cx="3245970" cy="3025161"/>
            <a:chOff x="7782067" y="130227"/>
            <a:chExt cx="3245970" cy="3025161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A48E6E9-9CCA-445A-8034-18F982E83E4D}"/>
                </a:ext>
              </a:extLst>
            </p:cNvPr>
            <p:cNvGrpSpPr/>
            <p:nvPr/>
          </p:nvGrpSpPr>
          <p:grpSpPr>
            <a:xfrm>
              <a:off x="7782067" y="149112"/>
              <a:ext cx="3245970" cy="3006276"/>
              <a:chOff x="7782067" y="174245"/>
              <a:chExt cx="3245970" cy="3006276"/>
            </a:xfrm>
          </p:grpSpPr>
          <p:sp>
            <p:nvSpPr>
              <p:cNvPr id="40" name="流程图: 联系 27">
                <a:extLst>
                  <a:ext uri="{FF2B5EF4-FFF2-40B4-BE49-F238E27FC236}">
                    <a16:creationId xmlns:a16="http://schemas.microsoft.com/office/drawing/2014/main" id="{354C0E9F-86D3-4491-9764-92FD0B7C1CD0}"/>
                  </a:ext>
                </a:extLst>
              </p:cNvPr>
              <p:cNvSpPr/>
              <p:nvPr/>
            </p:nvSpPr>
            <p:spPr>
              <a:xfrm>
                <a:off x="7786842" y="174245"/>
                <a:ext cx="382513" cy="3825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altLang="zh-CN" sz="10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D1</a:t>
                </a:r>
                <a:endParaRPr lang="zh-CN" altLang="en-US" sz="10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流程图: 联系 27">
                <a:extLst>
                  <a:ext uri="{FF2B5EF4-FFF2-40B4-BE49-F238E27FC236}">
                    <a16:creationId xmlns:a16="http://schemas.microsoft.com/office/drawing/2014/main" id="{938661F2-3EA9-4304-94F6-0C14C2733A9F}"/>
                  </a:ext>
                </a:extLst>
              </p:cNvPr>
              <p:cNvSpPr/>
              <p:nvPr/>
            </p:nvSpPr>
            <p:spPr>
              <a:xfrm>
                <a:off x="9216183" y="174245"/>
                <a:ext cx="382513" cy="3825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H1</a:t>
                </a:r>
                <a:endParaRPr lang="zh-CN" altLang="en-US" sz="10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流程图: 联系 27">
                <a:extLst>
                  <a:ext uri="{FF2B5EF4-FFF2-40B4-BE49-F238E27FC236}">
                    <a16:creationId xmlns:a16="http://schemas.microsoft.com/office/drawing/2014/main" id="{EAD2D0B0-1950-4651-BC6F-91E1DEC2ED1A}"/>
                  </a:ext>
                </a:extLst>
              </p:cNvPr>
              <p:cNvSpPr/>
              <p:nvPr/>
            </p:nvSpPr>
            <p:spPr>
              <a:xfrm>
                <a:off x="10645524" y="174245"/>
                <a:ext cx="382513" cy="3825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C1</a:t>
                </a:r>
                <a:endParaRPr lang="zh-CN" altLang="en-US" sz="10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流程图: 联系 27">
                <a:extLst>
                  <a:ext uri="{FF2B5EF4-FFF2-40B4-BE49-F238E27FC236}">
                    <a16:creationId xmlns:a16="http://schemas.microsoft.com/office/drawing/2014/main" id="{41491338-F59C-48A6-AB8D-2D5B6ACB8BBD}"/>
                  </a:ext>
                </a:extLst>
              </p:cNvPr>
              <p:cNvSpPr/>
              <p:nvPr/>
            </p:nvSpPr>
            <p:spPr>
              <a:xfrm>
                <a:off x="7786842" y="1488778"/>
                <a:ext cx="382513" cy="3825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D2</a:t>
                </a:r>
                <a:endParaRPr lang="zh-CN" altLang="en-US" sz="10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流程图: 联系 27">
                <a:extLst>
                  <a:ext uri="{FF2B5EF4-FFF2-40B4-BE49-F238E27FC236}">
                    <a16:creationId xmlns:a16="http://schemas.microsoft.com/office/drawing/2014/main" id="{26D44E6C-7A54-4265-A315-35647CDFFF93}"/>
                  </a:ext>
                </a:extLst>
              </p:cNvPr>
              <p:cNvSpPr/>
              <p:nvPr/>
            </p:nvSpPr>
            <p:spPr>
              <a:xfrm>
                <a:off x="9216608" y="1488778"/>
                <a:ext cx="382513" cy="3825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H2</a:t>
                </a:r>
                <a:endParaRPr lang="zh-CN" altLang="en-US" sz="10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流程图: 联系 27">
                <a:extLst>
                  <a:ext uri="{FF2B5EF4-FFF2-40B4-BE49-F238E27FC236}">
                    <a16:creationId xmlns:a16="http://schemas.microsoft.com/office/drawing/2014/main" id="{934D8776-25C1-4571-874F-E4A2697C2B53}"/>
                  </a:ext>
                </a:extLst>
              </p:cNvPr>
              <p:cNvSpPr/>
              <p:nvPr/>
            </p:nvSpPr>
            <p:spPr>
              <a:xfrm>
                <a:off x="10641717" y="1493039"/>
                <a:ext cx="382513" cy="3825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C2</a:t>
                </a:r>
                <a:endParaRPr lang="zh-CN" altLang="en-US" sz="10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62DCC8A-12D5-4EDC-9195-008745C54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4505" y="556758"/>
                <a:ext cx="0" cy="9320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连接符: 肘形 54">
                <a:extLst>
                  <a:ext uri="{FF2B5EF4-FFF2-40B4-BE49-F238E27FC236}">
                    <a16:creationId xmlns:a16="http://schemas.microsoft.com/office/drawing/2014/main" id="{A945BC0D-A4B9-45BD-9D87-5547D37175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174436" y="-639578"/>
                <a:ext cx="466010" cy="285868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F49964C7-E75D-49BE-A9C0-FDFD97069A85}"/>
                  </a:ext>
                </a:extLst>
              </p:cNvPr>
              <p:cNvCxnSpPr>
                <a:stCxn id="40" idx="6"/>
                <a:endCxn id="45" idx="2"/>
              </p:cNvCxnSpPr>
              <p:nvPr/>
            </p:nvCxnSpPr>
            <p:spPr>
              <a:xfrm>
                <a:off x="8169355" y="365502"/>
                <a:ext cx="104682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30ADBF47-E155-46B7-82EA-1651CC61F3FF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>
                <a:off x="9598696" y="365501"/>
                <a:ext cx="104682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648D01B8-4A47-494D-B0DF-FC19AB589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4505" y="1871291"/>
                <a:ext cx="0" cy="9320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F909A401-FBD9-4921-A6D9-9E0B32D10422}"/>
                  </a:ext>
                </a:extLst>
              </p:cNvPr>
              <p:cNvCxnSpPr/>
              <p:nvPr/>
            </p:nvCxnSpPr>
            <p:spPr>
              <a:xfrm>
                <a:off x="8184458" y="1703865"/>
                <a:ext cx="104682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7E6B516F-F145-4E91-A624-FE60C3735FAD}"/>
                  </a:ext>
                </a:extLst>
              </p:cNvPr>
              <p:cNvCxnSpPr/>
              <p:nvPr/>
            </p:nvCxnSpPr>
            <p:spPr>
              <a:xfrm>
                <a:off x="9594889" y="1703865"/>
                <a:ext cx="104682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连接符: 肘形 62">
                <a:extLst>
                  <a:ext uri="{FF2B5EF4-FFF2-40B4-BE49-F238E27FC236}">
                    <a16:creationId xmlns:a16="http://schemas.microsoft.com/office/drawing/2014/main" id="{719B33A3-4239-49CC-A505-3434CE04DAA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170627" y="693484"/>
                <a:ext cx="466010" cy="285868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流程图: 联系 27">
                <a:extLst>
                  <a:ext uri="{FF2B5EF4-FFF2-40B4-BE49-F238E27FC236}">
                    <a16:creationId xmlns:a16="http://schemas.microsoft.com/office/drawing/2014/main" id="{239E7AFB-84B8-42AF-ADFC-55DF14BF0E90}"/>
                  </a:ext>
                </a:extLst>
              </p:cNvPr>
              <p:cNvSpPr/>
              <p:nvPr/>
            </p:nvSpPr>
            <p:spPr>
              <a:xfrm>
                <a:off x="7782067" y="2798008"/>
                <a:ext cx="382513" cy="3825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Dk</a:t>
                </a:r>
                <a:endParaRPr lang="zh-CN" altLang="en-US" sz="10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A754F31-BE55-461F-9F0E-FE36FB175BC9}"/>
                </a:ext>
              </a:extLst>
            </p:cNvPr>
            <p:cNvSpPr txBox="1"/>
            <p:nvPr/>
          </p:nvSpPr>
          <p:spPr>
            <a:xfrm>
              <a:off x="8381563" y="145634"/>
              <a:ext cx="6224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最小入弧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21F3C31-11AC-46FF-A81F-6031B0AC3BA1}"/>
                </a:ext>
              </a:extLst>
            </p:cNvPr>
            <p:cNvSpPr txBox="1"/>
            <p:nvPr/>
          </p:nvSpPr>
          <p:spPr>
            <a:xfrm>
              <a:off x="9810904" y="130227"/>
              <a:ext cx="6224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寻找圈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7C10CB7-2C1B-4FA1-A08E-5C9E3081517F}"/>
                </a:ext>
              </a:extLst>
            </p:cNvPr>
            <p:cNvSpPr txBox="1"/>
            <p:nvPr/>
          </p:nvSpPr>
          <p:spPr>
            <a:xfrm>
              <a:off x="9187436" y="799931"/>
              <a:ext cx="4965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收缩圈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819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2511"/>
            <a:ext cx="6088091" cy="4467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091" y="572511"/>
            <a:ext cx="6103909" cy="57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43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0EB3944A-A723-4243-969E-4C3756650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47" y="530947"/>
            <a:ext cx="8458200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Step 2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中找圈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为弧集，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为顶点数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find_circle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(H_pre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H_in_weight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P):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表示最小弧集的个数，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表示实际图顶点的个数，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表示所有顶点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 &lt; V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网络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中没有支撑树形图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 == V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去掉一条权重最大的弧，寻找圈中最大的权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max_weight = H_in_weight.copy()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创建权重的副本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max_weight: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max_weight.remove(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index_id = H_in_weight.index(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(max_weight))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返回最大权重所在边的头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H_pre[index_id] 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去掉权重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H_in_weight[index_id]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设置权重为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999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04C2C7F-51F0-42F1-A4FE-9886A69585C3}"/>
              </a:ext>
            </a:extLst>
          </p:cNvPr>
          <p:cNvGrpSpPr/>
          <p:nvPr/>
        </p:nvGrpSpPr>
        <p:grpSpPr>
          <a:xfrm>
            <a:off x="7865603" y="3561717"/>
            <a:ext cx="4036250" cy="2765336"/>
            <a:chOff x="7577108" y="1869830"/>
            <a:chExt cx="4036250" cy="2765336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92357EE-EB56-4EBC-920A-48E8553C31E1}"/>
                </a:ext>
              </a:extLst>
            </p:cNvPr>
            <p:cNvGrpSpPr/>
            <p:nvPr/>
          </p:nvGrpSpPr>
          <p:grpSpPr>
            <a:xfrm>
              <a:off x="7577108" y="1869830"/>
              <a:ext cx="4036250" cy="2045808"/>
              <a:chOff x="7799847" y="2391507"/>
              <a:chExt cx="4036250" cy="2045808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19A45E32-4C8C-4312-8E01-F334483B3311}"/>
                  </a:ext>
                </a:extLst>
              </p:cNvPr>
              <p:cNvGrpSpPr/>
              <p:nvPr/>
            </p:nvGrpSpPr>
            <p:grpSpPr>
              <a:xfrm>
                <a:off x="9974232" y="2391507"/>
                <a:ext cx="1861865" cy="2045808"/>
                <a:chOff x="6723127" y="632289"/>
                <a:chExt cx="3928940" cy="4317101"/>
              </a:xfrm>
            </p:grpSpPr>
            <p:sp>
              <p:nvSpPr>
                <p:cNvPr id="4" name="流程图: 联系 14">
                  <a:extLst>
                    <a:ext uri="{FF2B5EF4-FFF2-40B4-BE49-F238E27FC236}">
                      <a16:creationId xmlns:a16="http://schemas.microsoft.com/office/drawing/2014/main" id="{9B46B2E1-88B7-47A6-B2CD-84F0E57E1524}"/>
                    </a:ext>
                  </a:extLst>
                </p:cNvPr>
                <p:cNvSpPr/>
                <p:nvPr/>
              </p:nvSpPr>
              <p:spPr>
                <a:xfrm>
                  <a:off x="6723127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流程图: 联系 14">
                  <a:extLst>
                    <a:ext uri="{FF2B5EF4-FFF2-40B4-BE49-F238E27FC236}">
                      <a16:creationId xmlns:a16="http://schemas.microsoft.com/office/drawing/2014/main" id="{5DDF5AB9-EE0B-4B43-BA25-A18276A2FC9C}"/>
                    </a:ext>
                  </a:extLst>
                </p:cNvPr>
                <p:cNvSpPr/>
                <p:nvPr/>
              </p:nvSpPr>
              <p:spPr>
                <a:xfrm>
                  <a:off x="9039101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" name="流程图: 联系 14">
                  <a:extLst>
                    <a:ext uri="{FF2B5EF4-FFF2-40B4-BE49-F238E27FC236}">
                      <a16:creationId xmlns:a16="http://schemas.microsoft.com/office/drawing/2014/main" id="{A6362FE0-0DFA-4A7D-8D82-E92A32629B14}"/>
                    </a:ext>
                  </a:extLst>
                </p:cNvPr>
                <p:cNvSpPr/>
                <p:nvPr/>
              </p:nvSpPr>
              <p:spPr>
                <a:xfrm>
                  <a:off x="7946779" y="1861016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" name="流程图: 联系 14">
                  <a:extLst>
                    <a:ext uri="{FF2B5EF4-FFF2-40B4-BE49-F238E27FC236}">
                      <a16:creationId xmlns:a16="http://schemas.microsoft.com/office/drawing/2014/main" id="{40D3D168-ABE3-4AEB-AA30-2F985F0C1D0B}"/>
                    </a:ext>
                  </a:extLst>
                </p:cNvPr>
                <p:cNvSpPr/>
                <p:nvPr/>
              </p:nvSpPr>
              <p:spPr>
                <a:xfrm>
                  <a:off x="7952941" y="632289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B2ABA5F7-E9BD-4A73-A692-2F201F1E4C1B}"/>
                    </a:ext>
                  </a:extLst>
                </p:cNvPr>
                <p:cNvCxnSpPr>
                  <a:cxnSpLocks/>
                  <a:stCxn id="7" idx="5"/>
                  <a:endCxn id="11" idx="1"/>
                </p:cNvCxnSpPr>
                <p:nvPr/>
              </p:nvCxnSpPr>
              <p:spPr>
                <a:xfrm>
                  <a:off x="8268186" y="947534"/>
                  <a:ext cx="2068636" cy="1596239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0827618F-3DA6-4573-B342-16365129FECE}"/>
                    </a:ext>
                  </a:extLst>
                </p:cNvPr>
                <p:cNvCxnSpPr>
                  <a:cxnSpLocks/>
                  <a:endCxn id="10" idx="7"/>
                </p:cNvCxnSpPr>
                <p:nvPr/>
              </p:nvCxnSpPr>
              <p:spPr>
                <a:xfrm flipH="1">
                  <a:off x="9354346" y="2790840"/>
                  <a:ext cx="982476" cy="1843305"/>
                </a:xfrm>
                <a:prstGeom prst="straightConnector1">
                  <a:avLst/>
                </a:prstGeom>
                <a:ln w="28575">
                  <a:solidFill>
                    <a:srgbClr val="3A7F86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流程图: 联系 14">
                  <a:extLst>
                    <a:ext uri="{FF2B5EF4-FFF2-40B4-BE49-F238E27FC236}">
                      <a16:creationId xmlns:a16="http://schemas.microsoft.com/office/drawing/2014/main" id="{C40C880B-F85B-468C-96A2-97098D973A2F}"/>
                    </a:ext>
                  </a:extLst>
                </p:cNvPr>
                <p:cNvSpPr/>
                <p:nvPr/>
              </p:nvSpPr>
              <p:spPr>
                <a:xfrm>
                  <a:off x="9039101" y="4580058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" name="流程图: 联系 14">
                  <a:extLst>
                    <a:ext uri="{FF2B5EF4-FFF2-40B4-BE49-F238E27FC236}">
                      <a16:creationId xmlns:a16="http://schemas.microsoft.com/office/drawing/2014/main" id="{DC02E983-57F8-4411-B081-C70AAD6C7EC7}"/>
                    </a:ext>
                  </a:extLst>
                </p:cNvPr>
                <p:cNvSpPr/>
                <p:nvPr/>
              </p:nvSpPr>
              <p:spPr>
                <a:xfrm>
                  <a:off x="10282735" y="2489687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9FEA0770-E444-4421-AA7A-A59726F8B695}"/>
                  </a:ext>
                </a:extLst>
              </p:cNvPr>
              <p:cNvGrpSpPr/>
              <p:nvPr/>
            </p:nvGrpSpPr>
            <p:grpSpPr>
              <a:xfrm>
                <a:off x="7799847" y="2479018"/>
                <a:ext cx="1184455" cy="1943360"/>
                <a:chOff x="951832" y="632291"/>
                <a:chExt cx="2631220" cy="4317099"/>
              </a:xfrm>
            </p:grpSpPr>
            <p:sp>
              <p:nvSpPr>
                <p:cNvPr id="13" name="流程图: 联系 14">
                  <a:extLst>
                    <a:ext uri="{FF2B5EF4-FFF2-40B4-BE49-F238E27FC236}">
                      <a16:creationId xmlns:a16="http://schemas.microsoft.com/office/drawing/2014/main" id="{AC676201-9EEE-464B-939D-EDFDBFA33BBC}"/>
                    </a:ext>
                  </a:extLst>
                </p:cNvPr>
                <p:cNvSpPr/>
                <p:nvPr/>
              </p:nvSpPr>
              <p:spPr>
                <a:xfrm>
                  <a:off x="951832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9A4F76A6-DE0C-4ACD-BC10-262ACC7878C5}"/>
                    </a:ext>
                  </a:extLst>
                </p:cNvPr>
                <p:cNvCxnSpPr>
                  <a:cxnSpLocks/>
                  <a:stCxn id="13" idx="6"/>
                  <a:endCxn id="15" idx="2"/>
                </p:cNvCxnSpPr>
                <p:nvPr/>
              </p:nvCxnSpPr>
              <p:spPr>
                <a:xfrm>
                  <a:off x="1321164" y="3535999"/>
                  <a:ext cx="1892556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流程图: 联系 14">
                  <a:extLst>
                    <a:ext uri="{FF2B5EF4-FFF2-40B4-BE49-F238E27FC236}">
                      <a16:creationId xmlns:a16="http://schemas.microsoft.com/office/drawing/2014/main" id="{C4F2C7BB-798A-45E7-AEFE-BDD63CDA988E}"/>
                    </a:ext>
                  </a:extLst>
                </p:cNvPr>
                <p:cNvSpPr/>
                <p:nvPr/>
              </p:nvSpPr>
              <p:spPr>
                <a:xfrm>
                  <a:off x="3213720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" name="流程图: 联系 14">
                  <a:extLst>
                    <a:ext uri="{FF2B5EF4-FFF2-40B4-BE49-F238E27FC236}">
                      <a16:creationId xmlns:a16="http://schemas.microsoft.com/office/drawing/2014/main" id="{CC0E8B11-E590-4285-B51B-D9961CEBD8E2}"/>
                    </a:ext>
                  </a:extLst>
                </p:cNvPr>
                <p:cNvSpPr/>
                <p:nvPr/>
              </p:nvSpPr>
              <p:spPr>
                <a:xfrm>
                  <a:off x="2114549" y="1861016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流程图: 联系 14">
                  <a:extLst>
                    <a:ext uri="{FF2B5EF4-FFF2-40B4-BE49-F238E27FC236}">
                      <a16:creationId xmlns:a16="http://schemas.microsoft.com/office/drawing/2014/main" id="{4646CBF9-9151-47BA-8BEA-C244E2CEA78C}"/>
                    </a:ext>
                  </a:extLst>
                </p:cNvPr>
                <p:cNvSpPr/>
                <p:nvPr/>
              </p:nvSpPr>
              <p:spPr>
                <a:xfrm>
                  <a:off x="2114549" y="632291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440B3DA9-FF76-4AA2-8CBC-5E8CB889A250}"/>
                    </a:ext>
                  </a:extLst>
                </p:cNvPr>
                <p:cNvCxnSpPr>
                  <a:cxnSpLocks/>
                  <a:stCxn id="16" idx="3"/>
                  <a:endCxn id="13" idx="7"/>
                </p:cNvCxnSpPr>
                <p:nvPr/>
              </p:nvCxnSpPr>
              <p:spPr>
                <a:xfrm flipH="1">
                  <a:off x="1267077" y="2176261"/>
                  <a:ext cx="901559" cy="1229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6B5DF374-0923-4AD3-8216-3457C88A5772}"/>
                    </a:ext>
                  </a:extLst>
                </p:cNvPr>
                <p:cNvCxnSpPr>
                  <a:cxnSpLocks/>
                  <a:stCxn id="15" idx="1"/>
                  <a:endCxn id="16" idx="5"/>
                </p:cNvCxnSpPr>
                <p:nvPr/>
              </p:nvCxnSpPr>
              <p:spPr>
                <a:xfrm flipH="1" flipV="1">
                  <a:off x="2429794" y="2176261"/>
                  <a:ext cx="838013" cy="1229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0F3C7447-4988-4FAE-B51D-691FD350ADBC}"/>
                    </a:ext>
                  </a:extLst>
                </p:cNvPr>
                <p:cNvCxnSpPr>
                  <a:cxnSpLocks/>
                  <a:endCxn id="16" idx="0"/>
                </p:cNvCxnSpPr>
                <p:nvPr/>
              </p:nvCxnSpPr>
              <p:spPr>
                <a:xfrm>
                  <a:off x="2299215" y="1016995"/>
                  <a:ext cx="0" cy="844021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95BFE1A2-8F6B-4B8A-9589-C2708CCBAB5D}"/>
                    </a:ext>
                  </a:extLst>
                </p:cNvPr>
                <p:cNvCxnSpPr>
                  <a:cxnSpLocks/>
                  <a:stCxn id="13" idx="4"/>
                  <a:endCxn id="22" idx="0"/>
                </p:cNvCxnSpPr>
                <p:nvPr/>
              </p:nvCxnSpPr>
              <p:spPr>
                <a:xfrm>
                  <a:off x="1136498" y="3720665"/>
                  <a:ext cx="0" cy="859393"/>
                </a:xfrm>
                <a:prstGeom prst="straightConnector1">
                  <a:avLst/>
                </a:prstGeom>
                <a:ln w="28575">
                  <a:solidFill>
                    <a:srgbClr val="3A7F86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流程图: 联系 14">
                  <a:extLst>
                    <a:ext uri="{FF2B5EF4-FFF2-40B4-BE49-F238E27FC236}">
                      <a16:creationId xmlns:a16="http://schemas.microsoft.com/office/drawing/2014/main" id="{CA326DD8-5C62-4BAC-9FC4-2AA8B0589F0A}"/>
                    </a:ext>
                  </a:extLst>
                </p:cNvPr>
                <p:cNvSpPr/>
                <p:nvPr/>
              </p:nvSpPr>
              <p:spPr>
                <a:xfrm>
                  <a:off x="951832" y="4580058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" name="箭头: 右 1">
                <a:extLst>
                  <a:ext uri="{FF2B5EF4-FFF2-40B4-BE49-F238E27FC236}">
                    <a16:creationId xmlns:a16="http://schemas.microsoft.com/office/drawing/2014/main" id="{45951C28-7B83-4545-A717-4F5EFA9F792C}"/>
                  </a:ext>
                </a:extLst>
              </p:cNvPr>
              <p:cNvSpPr/>
              <p:nvPr/>
            </p:nvSpPr>
            <p:spPr>
              <a:xfrm>
                <a:off x="9173287" y="3464544"/>
                <a:ext cx="646934" cy="262809"/>
              </a:xfrm>
              <a:prstGeom prst="rightArrow">
                <a:avLst/>
              </a:prstGeom>
              <a:solidFill>
                <a:srgbClr val="5F5B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2D7C0FF-2EA2-44A8-95C8-8CAB2878EF9D}"/>
                </a:ext>
              </a:extLst>
            </p:cNvPr>
            <p:cNvSpPr txBox="1"/>
            <p:nvPr/>
          </p:nvSpPr>
          <p:spPr>
            <a:xfrm>
              <a:off x="10155458" y="4173501"/>
              <a:ext cx="1457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V=3</a:t>
              </a:r>
              <a:r>
                <a:rPr lang="zh-CN" altLang="en-US" sz="1200" dirty="0"/>
                <a:t>（</a:t>
              </a:r>
              <a:r>
                <a:rPr lang="en-US" altLang="zh-CN" sz="1200" dirty="0"/>
                <a:t>0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5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4</a:t>
              </a:r>
              <a:r>
                <a:rPr lang="zh-CN" altLang="en-US" sz="1200" dirty="0"/>
                <a:t>）；</a:t>
              </a:r>
              <a:endParaRPr lang="en-US" altLang="zh-CN" sz="1200" dirty="0"/>
            </a:p>
            <a:p>
              <a:r>
                <a:rPr lang="en-US" altLang="zh-CN" sz="1200" b="1" dirty="0">
                  <a:solidFill>
                    <a:srgbClr val="FF0000"/>
                  </a:solidFill>
                </a:rPr>
                <a:t>P = 6</a:t>
              </a:r>
              <a:r>
                <a:rPr lang="zh-CN" altLang="en-US" sz="1200" dirty="0"/>
                <a:t>（所有的点）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0C39C3D-922E-4D5B-8886-8C79C8B8F7C9}"/>
                </a:ext>
              </a:extLst>
            </p:cNvPr>
            <p:cNvSpPr txBox="1"/>
            <p:nvPr/>
          </p:nvSpPr>
          <p:spPr>
            <a:xfrm>
              <a:off x="8897737" y="2655150"/>
              <a:ext cx="6469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收缩环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28B20B-C100-4CFC-88C4-1821BE92A4EB}"/>
                </a:ext>
              </a:extLst>
            </p:cNvPr>
            <p:cNvSpPr txBox="1"/>
            <p:nvPr/>
          </p:nvSpPr>
          <p:spPr>
            <a:xfrm>
              <a:off x="7736465" y="4179448"/>
              <a:ext cx="874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V = P = 5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181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472D13A-3BA4-4005-91FD-2B5C7B74D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4" y="642909"/>
            <a:ext cx="6629400" cy="507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寻找圈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circle_num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初始化圈的数量为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([i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H_pre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&gt;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计算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H_pre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孤立点外的点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‘’‘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遍历所有的点寻找圈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’‘’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circle_change = [-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P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动态圈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 = [-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P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最终的圈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C_in_weight =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P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最终圈的权重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step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初始化计算步骤，步骤达到非孤立点的总和时停止，圈的长度不可能超过非孤立点的总和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= i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H_pre[v] !=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step &lt;= length: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circle_change[v] = H_pre[v]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circle_change[circle_change[v]] !=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               print(‘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出现圈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’)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c_v = v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circle_change[c_v]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circle_final[c_v] = circle_change[c_v]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C_in_weight[c_v] = H_in_weight[c_v]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c_v = circle_change[c_v]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circle_num +=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= H_pre[v]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step +=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circle_num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circle_num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‘’‘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最小生成树产生，转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step4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zh-CN" altLang="en-US" sz="9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表示状态信息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H_pre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H_in_weight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如果没有圈，返回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H_pre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C_in_weight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0C717BB-B104-409A-BC8F-5B2D4A4088AE}"/>
              </a:ext>
            </a:extLst>
          </p:cNvPr>
          <p:cNvGrpSpPr/>
          <p:nvPr/>
        </p:nvGrpSpPr>
        <p:grpSpPr>
          <a:xfrm>
            <a:off x="8587149" y="2395193"/>
            <a:ext cx="2528623" cy="947888"/>
            <a:chOff x="7365626" y="1167063"/>
            <a:chExt cx="4122599" cy="154541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4592A42-C6A7-4152-A3AE-E06A0DC7EFD7}"/>
                </a:ext>
              </a:extLst>
            </p:cNvPr>
            <p:cNvGrpSpPr/>
            <p:nvPr/>
          </p:nvGrpSpPr>
          <p:grpSpPr>
            <a:xfrm>
              <a:off x="9061184" y="1167063"/>
              <a:ext cx="2427041" cy="1545411"/>
              <a:chOff x="3987312" y="4120394"/>
              <a:chExt cx="3329645" cy="2120141"/>
            </a:xfrm>
          </p:grpSpPr>
          <p:sp>
            <p:nvSpPr>
              <p:cNvPr id="11" name="流程图: 联系 19">
                <a:extLst>
                  <a:ext uri="{FF2B5EF4-FFF2-40B4-BE49-F238E27FC236}">
                    <a16:creationId xmlns:a16="http://schemas.microsoft.com/office/drawing/2014/main" id="{E398DBD3-A470-47F1-B73D-D27628092339}"/>
                  </a:ext>
                </a:extLst>
              </p:cNvPr>
              <p:cNvSpPr/>
              <p:nvPr/>
            </p:nvSpPr>
            <p:spPr>
              <a:xfrm>
                <a:off x="3987312" y="5704206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BB83733C-CF09-47AB-B59E-6ED6204B5B6C}"/>
                  </a:ext>
                </a:extLst>
              </p:cNvPr>
              <p:cNvCxnSpPr/>
              <p:nvPr/>
            </p:nvCxnSpPr>
            <p:spPr>
              <a:xfrm>
                <a:off x="4502044" y="5967727"/>
                <a:ext cx="230017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流程图: 联系 26">
                <a:extLst>
                  <a:ext uri="{FF2B5EF4-FFF2-40B4-BE49-F238E27FC236}">
                    <a16:creationId xmlns:a16="http://schemas.microsoft.com/office/drawing/2014/main" id="{ACDFAD37-81CE-4C54-9B79-704F306C60EA}"/>
                  </a:ext>
                </a:extLst>
              </p:cNvPr>
              <p:cNvSpPr/>
              <p:nvPr/>
            </p:nvSpPr>
            <p:spPr>
              <a:xfrm>
                <a:off x="6780628" y="5699563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流程图: 联系 27">
                <a:extLst>
                  <a:ext uri="{FF2B5EF4-FFF2-40B4-BE49-F238E27FC236}">
                    <a16:creationId xmlns:a16="http://schemas.microsoft.com/office/drawing/2014/main" id="{1120A79D-8FC5-49DF-B3B7-D190A3903C17}"/>
                  </a:ext>
                </a:extLst>
              </p:cNvPr>
              <p:cNvSpPr/>
              <p:nvPr/>
            </p:nvSpPr>
            <p:spPr>
              <a:xfrm>
                <a:off x="5383969" y="4120394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2A7FA9D4-8FF4-452C-B6DD-3BDA33B7E1DB}"/>
                  </a:ext>
                </a:extLst>
              </p:cNvPr>
              <p:cNvCxnSpPr>
                <a:endCxn id="11" idx="7"/>
              </p:cNvCxnSpPr>
              <p:nvPr/>
            </p:nvCxnSpPr>
            <p:spPr>
              <a:xfrm flipH="1">
                <a:off x="4445097" y="4574959"/>
                <a:ext cx="995216" cy="120779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5C932FD-87BC-4490-9E0C-E3BB5D9F26CF}"/>
                  </a:ext>
                </a:extLst>
              </p:cNvPr>
              <p:cNvCxnSpPr>
                <a:cxnSpLocks/>
                <a:endCxn id="14" idx="5"/>
              </p:cNvCxnSpPr>
              <p:nvPr/>
            </p:nvCxnSpPr>
            <p:spPr>
              <a:xfrm flipH="1" flipV="1">
                <a:off x="5841754" y="4578179"/>
                <a:ext cx="1017419" cy="117579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流程图: 联系 27">
              <a:extLst>
                <a:ext uri="{FF2B5EF4-FFF2-40B4-BE49-F238E27FC236}">
                  <a16:creationId xmlns:a16="http://schemas.microsoft.com/office/drawing/2014/main" id="{4C7E9EB0-5933-4147-A09D-2BCA578035FF}"/>
                </a:ext>
              </a:extLst>
            </p:cNvPr>
            <p:cNvSpPr/>
            <p:nvPr/>
          </p:nvSpPr>
          <p:spPr>
            <a:xfrm>
              <a:off x="7365626" y="2311983"/>
              <a:ext cx="390940" cy="390940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1200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8C38863B-6C5D-41A1-91CA-036F44B91D02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 flipV="1">
              <a:off x="7756568" y="2507454"/>
              <a:ext cx="1304616" cy="95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C358E84F-FDDD-4E0D-BE53-FB3CC1F6D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23946"/>
              </p:ext>
            </p:extLst>
          </p:nvPr>
        </p:nvGraphicFramePr>
        <p:xfrm>
          <a:off x="8553868" y="3631584"/>
          <a:ext cx="2561904" cy="49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476">
                  <a:extLst>
                    <a:ext uri="{9D8B030D-6E8A-4147-A177-3AD203B41FA5}">
                      <a16:colId xmlns:a16="http://schemas.microsoft.com/office/drawing/2014/main" val="3175147682"/>
                    </a:ext>
                  </a:extLst>
                </a:gridCol>
                <a:gridCol w="640476">
                  <a:extLst>
                    <a:ext uri="{9D8B030D-6E8A-4147-A177-3AD203B41FA5}">
                      <a16:colId xmlns:a16="http://schemas.microsoft.com/office/drawing/2014/main" val="724505148"/>
                    </a:ext>
                  </a:extLst>
                </a:gridCol>
                <a:gridCol w="640476">
                  <a:extLst>
                    <a:ext uri="{9D8B030D-6E8A-4147-A177-3AD203B41FA5}">
                      <a16:colId xmlns:a16="http://schemas.microsoft.com/office/drawing/2014/main" val="641787727"/>
                    </a:ext>
                  </a:extLst>
                </a:gridCol>
                <a:gridCol w="640476">
                  <a:extLst>
                    <a:ext uri="{9D8B030D-6E8A-4147-A177-3AD203B41FA5}">
                      <a16:colId xmlns:a16="http://schemas.microsoft.com/office/drawing/2014/main" val="3752467514"/>
                    </a:ext>
                  </a:extLst>
                </a:gridCol>
              </a:tblGrid>
              <a:tr h="248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extLst>
                  <a:ext uri="{0D108BD9-81ED-4DB2-BD59-A6C34878D82A}">
                    <a16:rowId xmlns:a16="http://schemas.microsoft.com/office/drawing/2014/main" val="4125347373"/>
                  </a:ext>
                </a:extLst>
              </a:tr>
              <a:tr h="248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5238" marR="55238" marT="27619" marB="2761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extLst>
                  <a:ext uri="{0D108BD9-81ED-4DB2-BD59-A6C34878D82A}">
                    <a16:rowId xmlns:a16="http://schemas.microsoft.com/office/drawing/2014/main" val="1153080653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40F1DFFC-0815-4B26-ADD5-2F1CBAFC1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83256"/>
              </p:ext>
            </p:extLst>
          </p:nvPr>
        </p:nvGraphicFramePr>
        <p:xfrm>
          <a:off x="8575708" y="5944844"/>
          <a:ext cx="2540064" cy="49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16">
                  <a:extLst>
                    <a:ext uri="{9D8B030D-6E8A-4147-A177-3AD203B41FA5}">
                      <a16:colId xmlns:a16="http://schemas.microsoft.com/office/drawing/2014/main" val="3175147682"/>
                    </a:ext>
                  </a:extLst>
                </a:gridCol>
                <a:gridCol w="635016">
                  <a:extLst>
                    <a:ext uri="{9D8B030D-6E8A-4147-A177-3AD203B41FA5}">
                      <a16:colId xmlns:a16="http://schemas.microsoft.com/office/drawing/2014/main" val="724505148"/>
                    </a:ext>
                  </a:extLst>
                </a:gridCol>
                <a:gridCol w="635016">
                  <a:extLst>
                    <a:ext uri="{9D8B030D-6E8A-4147-A177-3AD203B41FA5}">
                      <a16:colId xmlns:a16="http://schemas.microsoft.com/office/drawing/2014/main" val="641787727"/>
                    </a:ext>
                  </a:extLst>
                </a:gridCol>
                <a:gridCol w="635016">
                  <a:extLst>
                    <a:ext uri="{9D8B030D-6E8A-4147-A177-3AD203B41FA5}">
                      <a16:colId xmlns:a16="http://schemas.microsoft.com/office/drawing/2014/main" val="3752467514"/>
                    </a:ext>
                  </a:extLst>
                </a:gridCol>
              </a:tblGrid>
              <a:tr h="246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marL="56339" marR="56339" marT="28170" marB="28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6339" marR="56339" marT="28170" marB="28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6339" marR="56339" marT="28170" marB="28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6339" marR="56339" marT="28170" marB="28170"/>
                </a:tc>
                <a:extLst>
                  <a:ext uri="{0D108BD9-81ED-4DB2-BD59-A6C34878D82A}">
                    <a16:rowId xmlns:a16="http://schemas.microsoft.com/office/drawing/2014/main" val="4125347373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-1</a:t>
                      </a:r>
                      <a:endParaRPr lang="zh-CN" altLang="en-US" sz="1100" dirty="0"/>
                    </a:p>
                  </a:txBody>
                  <a:tcPr marL="56339" marR="56339" marT="28170" marB="2817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6339" marR="56339" marT="28170" marB="28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6339" marR="56339" marT="28170" marB="28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6339" marR="56339" marT="28170" marB="28170"/>
                </a:tc>
                <a:extLst>
                  <a:ext uri="{0D108BD9-81ED-4DB2-BD59-A6C34878D82A}">
                    <a16:rowId xmlns:a16="http://schemas.microsoft.com/office/drawing/2014/main" val="1153080653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9C1E45EB-CAB4-437C-93E2-ADD0A5CBD11C}"/>
              </a:ext>
            </a:extLst>
          </p:cNvPr>
          <p:cNvGrpSpPr/>
          <p:nvPr/>
        </p:nvGrpSpPr>
        <p:grpSpPr>
          <a:xfrm>
            <a:off x="8553869" y="4811334"/>
            <a:ext cx="2587061" cy="969794"/>
            <a:chOff x="7406082" y="3385329"/>
            <a:chExt cx="4122599" cy="154541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C8372BF-E42B-48B2-9030-ABFD123F2809}"/>
                </a:ext>
              </a:extLst>
            </p:cNvPr>
            <p:cNvGrpSpPr/>
            <p:nvPr/>
          </p:nvGrpSpPr>
          <p:grpSpPr>
            <a:xfrm>
              <a:off x="9101640" y="3385329"/>
              <a:ext cx="2427041" cy="1545411"/>
              <a:chOff x="3987312" y="4120394"/>
              <a:chExt cx="3329645" cy="2120141"/>
            </a:xfrm>
          </p:grpSpPr>
          <p:sp>
            <p:nvSpPr>
              <p:cNvPr id="34" name="流程图: 联系 19">
                <a:extLst>
                  <a:ext uri="{FF2B5EF4-FFF2-40B4-BE49-F238E27FC236}">
                    <a16:creationId xmlns:a16="http://schemas.microsoft.com/office/drawing/2014/main" id="{BBD44331-246A-49EB-8530-E00E154631E4}"/>
                  </a:ext>
                </a:extLst>
              </p:cNvPr>
              <p:cNvSpPr/>
              <p:nvPr/>
            </p:nvSpPr>
            <p:spPr>
              <a:xfrm>
                <a:off x="3987312" y="5704206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C013C224-E67E-4E5A-AD3C-A199AA06ABEE}"/>
                  </a:ext>
                </a:extLst>
              </p:cNvPr>
              <p:cNvCxnSpPr/>
              <p:nvPr/>
            </p:nvCxnSpPr>
            <p:spPr>
              <a:xfrm>
                <a:off x="4502044" y="5967727"/>
                <a:ext cx="230017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流程图: 联系 26">
                <a:extLst>
                  <a:ext uri="{FF2B5EF4-FFF2-40B4-BE49-F238E27FC236}">
                    <a16:creationId xmlns:a16="http://schemas.microsoft.com/office/drawing/2014/main" id="{2DA09DB5-3CF8-4051-9293-886C49B29807}"/>
                  </a:ext>
                </a:extLst>
              </p:cNvPr>
              <p:cNvSpPr/>
              <p:nvPr/>
            </p:nvSpPr>
            <p:spPr>
              <a:xfrm>
                <a:off x="6780628" y="5699563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流程图: 联系 27">
                <a:extLst>
                  <a:ext uri="{FF2B5EF4-FFF2-40B4-BE49-F238E27FC236}">
                    <a16:creationId xmlns:a16="http://schemas.microsoft.com/office/drawing/2014/main" id="{44F6AA72-32DB-46E9-A623-C58A16F11A9A}"/>
                  </a:ext>
                </a:extLst>
              </p:cNvPr>
              <p:cNvSpPr/>
              <p:nvPr/>
            </p:nvSpPr>
            <p:spPr>
              <a:xfrm>
                <a:off x="5383969" y="4120394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6C0C0555-72FC-4120-86A9-A74163A085B3}"/>
                  </a:ext>
                </a:extLst>
              </p:cNvPr>
              <p:cNvCxnSpPr>
                <a:endCxn id="34" idx="7"/>
              </p:cNvCxnSpPr>
              <p:nvPr/>
            </p:nvCxnSpPr>
            <p:spPr>
              <a:xfrm flipH="1">
                <a:off x="4445097" y="4574959"/>
                <a:ext cx="995216" cy="120779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9DF322A0-7E22-45A7-A1F7-984F5ECE7199}"/>
                  </a:ext>
                </a:extLst>
              </p:cNvPr>
              <p:cNvCxnSpPr>
                <a:cxnSpLocks/>
                <a:endCxn id="37" idx="5"/>
              </p:cNvCxnSpPr>
              <p:nvPr/>
            </p:nvCxnSpPr>
            <p:spPr>
              <a:xfrm flipH="1" flipV="1">
                <a:off x="5841754" y="4578179"/>
                <a:ext cx="1017419" cy="117579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流程图: 联系 27">
              <a:extLst>
                <a:ext uri="{FF2B5EF4-FFF2-40B4-BE49-F238E27FC236}">
                  <a16:creationId xmlns:a16="http://schemas.microsoft.com/office/drawing/2014/main" id="{71CCFF49-31D1-488F-80DF-4D7CF8D439D2}"/>
                </a:ext>
              </a:extLst>
            </p:cNvPr>
            <p:cNvSpPr/>
            <p:nvPr/>
          </p:nvSpPr>
          <p:spPr>
            <a:xfrm>
              <a:off x="7406082" y="4530249"/>
              <a:ext cx="390940" cy="390940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1200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7DD77EB3-4032-40EC-AD61-9847C6EB9E26}"/>
              </a:ext>
            </a:extLst>
          </p:cNvPr>
          <p:cNvSpPr/>
          <p:nvPr/>
        </p:nvSpPr>
        <p:spPr>
          <a:xfrm>
            <a:off x="7291754" y="3634876"/>
            <a:ext cx="1080822" cy="248754"/>
          </a:xfrm>
          <a:prstGeom prst="rect">
            <a:avLst/>
          </a:prstGeom>
          <a:solidFill>
            <a:srgbClr val="DED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circle_change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AD2D56-3EBB-43F3-9B40-4CB05D01FEAD}"/>
              </a:ext>
            </a:extLst>
          </p:cNvPr>
          <p:cNvSpPr/>
          <p:nvPr/>
        </p:nvSpPr>
        <p:spPr>
          <a:xfrm>
            <a:off x="7291754" y="5942483"/>
            <a:ext cx="1080822" cy="248754"/>
          </a:xfrm>
          <a:prstGeom prst="rect">
            <a:avLst/>
          </a:prstGeom>
          <a:solidFill>
            <a:srgbClr val="DED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circle_final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22C2887-643F-4407-A3D6-47CCB93AC625}"/>
              </a:ext>
            </a:extLst>
          </p:cNvPr>
          <p:cNvGrpSpPr/>
          <p:nvPr/>
        </p:nvGrpSpPr>
        <p:grpSpPr>
          <a:xfrm>
            <a:off x="8598900" y="230280"/>
            <a:ext cx="2528623" cy="947888"/>
            <a:chOff x="7365626" y="1167063"/>
            <a:chExt cx="4122599" cy="154541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675B8A5-D924-4308-8EBD-82D47F66C2AC}"/>
                </a:ext>
              </a:extLst>
            </p:cNvPr>
            <p:cNvGrpSpPr/>
            <p:nvPr/>
          </p:nvGrpSpPr>
          <p:grpSpPr>
            <a:xfrm>
              <a:off x="9061184" y="1167063"/>
              <a:ext cx="2427041" cy="1545411"/>
              <a:chOff x="3987312" y="4120394"/>
              <a:chExt cx="3329645" cy="2120141"/>
            </a:xfrm>
          </p:grpSpPr>
          <p:sp>
            <p:nvSpPr>
              <p:cNvPr id="42" name="流程图: 联系 19">
                <a:extLst>
                  <a:ext uri="{FF2B5EF4-FFF2-40B4-BE49-F238E27FC236}">
                    <a16:creationId xmlns:a16="http://schemas.microsoft.com/office/drawing/2014/main" id="{A55670B4-793A-41C6-8CB0-FF54DF172685}"/>
                  </a:ext>
                </a:extLst>
              </p:cNvPr>
              <p:cNvSpPr/>
              <p:nvPr/>
            </p:nvSpPr>
            <p:spPr>
              <a:xfrm>
                <a:off x="3987312" y="5704206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353C8600-E538-4529-808F-A8FDCBA01BE5}"/>
                  </a:ext>
                </a:extLst>
              </p:cNvPr>
              <p:cNvCxnSpPr/>
              <p:nvPr/>
            </p:nvCxnSpPr>
            <p:spPr>
              <a:xfrm>
                <a:off x="4502044" y="5967727"/>
                <a:ext cx="230017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流程图: 联系 26">
                <a:extLst>
                  <a:ext uri="{FF2B5EF4-FFF2-40B4-BE49-F238E27FC236}">
                    <a16:creationId xmlns:a16="http://schemas.microsoft.com/office/drawing/2014/main" id="{D8ECCC50-CE93-4177-8C5A-850713F92ABC}"/>
                  </a:ext>
                </a:extLst>
              </p:cNvPr>
              <p:cNvSpPr/>
              <p:nvPr/>
            </p:nvSpPr>
            <p:spPr>
              <a:xfrm>
                <a:off x="6780628" y="5699563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流程图: 联系 27">
                <a:extLst>
                  <a:ext uri="{FF2B5EF4-FFF2-40B4-BE49-F238E27FC236}">
                    <a16:creationId xmlns:a16="http://schemas.microsoft.com/office/drawing/2014/main" id="{191338BA-14F2-4D03-9132-879C1DF91A87}"/>
                  </a:ext>
                </a:extLst>
              </p:cNvPr>
              <p:cNvSpPr/>
              <p:nvPr/>
            </p:nvSpPr>
            <p:spPr>
              <a:xfrm>
                <a:off x="5383969" y="4120394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4DB4CED2-91AB-4D0C-8911-74473E75E1DF}"/>
                  </a:ext>
                </a:extLst>
              </p:cNvPr>
              <p:cNvCxnSpPr>
                <a:endCxn id="42" idx="7"/>
              </p:cNvCxnSpPr>
              <p:nvPr/>
            </p:nvCxnSpPr>
            <p:spPr>
              <a:xfrm flipH="1">
                <a:off x="4445097" y="4574959"/>
                <a:ext cx="995216" cy="120779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BACA1344-DDAD-47E5-BA1D-633029F16EAD}"/>
                  </a:ext>
                </a:extLst>
              </p:cNvPr>
              <p:cNvCxnSpPr>
                <a:cxnSpLocks/>
                <a:endCxn id="45" idx="5"/>
              </p:cNvCxnSpPr>
              <p:nvPr/>
            </p:nvCxnSpPr>
            <p:spPr>
              <a:xfrm flipH="1" flipV="1">
                <a:off x="5841754" y="4578179"/>
                <a:ext cx="1017419" cy="117579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流程图: 联系 27">
              <a:extLst>
                <a:ext uri="{FF2B5EF4-FFF2-40B4-BE49-F238E27FC236}">
                  <a16:creationId xmlns:a16="http://schemas.microsoft.com/office/drawing/2014/main" id="{C298592F-982E-48F1-8F3A-C9CCB6A4B04B}"/>
                </a:ext>
              </a:extLst>
            </p:cNvPr>
            <p:cNvSpPr/>
            <p:nvPr/>
          </p:nvSpPr>
          <p:spPr>
            <a:xfrm>
              <a:off x="7365626" y="2311983"/>
              <a:ext cx="390940" cy="390940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1200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0ADEE7C-B9E4-4552-978F-5A402A9A52D2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 flipV="1">
              <a:off x="7756568" y="2507454"/>
              <a:ext cx="1304616" cy="95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8" name="表格 25">
            <a:extLst>
              <a:ext uri="{FF2B5EF4-FFF2-40B4-BE49-F238E27FC236}">
                <a16:creationId xmlns:a16="http://schemas.microsoft.com/office/drawing/2014/main" id="{484D447C-161A-4F5B-B954-0AA08FFB5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54452"/>
              </p:ext>
            </p:extLst>
          </p:nvPr>
        </p:nvGraphicFramePr>
        <p:xfrm>
          <a:off x="8582260" y="1393009"/>
          <a:ext cx="2561904" cy="49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476">
                  <a:extLst>
                    <a:ext uri="{9D8B030D-6E8A-4147-A177-3AD203B41FA5}">
                      <a16:colId xmlns:a16="http://schemas.microsoft.com/office/drawing/2014/main" val="3175147682"/>
                    </a:ext>
                  </a:extLst>
                </a:gridCol>
                <a:gridCol w="640476">
                  <a:extLst>
                    <a:ext uri="{9D8B030D-6E8A-4147-A177-3AD203B41FA5}">
                      <a16:colId xmlns:a16="http://schemas.microsoft.com/office/drawing/2014/main" val="724505148"/>
                    </a:ext>
                  </a:extLst>
                </a:gridCol>
                <a:gridCol w="640476">
                  <a:extLst>
                    <a:ext uri="{9D8B030D-6E8A-4147-A177-3AD203B41FA5}">
                      <a16:colId xmlns:a16="http://schemas.microsoft.com/office/drawing/2014/main" val="641787727"/>
                    </a:ext>
                  </a:extLst>
                </a:gridCol>
                <a:gridCol w="640476">
                  <a:extLst>
                    <a:ext uri="{9D8B030D-6E8A-4147-A177-3AD203B41FA5}">
                      <a16:colId xmlns:a16="http://schemas.microsoft.com/office/drawing/2014/main" val="3752467514"/>
                    </a:ext>
                  </a:extLst>
                </a:gridCol>
              </a:tblGrid>
              <a:tr h="248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extLst>
                  <a:ext uri="{0D108BD9-81ED-4DB2-BD59-A6C34878D82A}">
                    <a16:rowId xmlns:a16="http://schemas.microsoft.com/office/drawing/2014/main" val="4125347373"/>
                  </a:ext>
                </a:extLst>
              </a:tr>
              <a:tr h="2485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238" marR="55238" marT="27619" marB="2761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extLst>
                  <a:ext uri="{0D108BD9-81ED-4DB2-BD59-A6C34878D82A}">
                    <a16:rowId xmlns:a16="http://schemas.microsoft.com/office/drawing/2014/main" val="1153080653"/>
                  </a:ext>
                </a:extLst>
              </a:tr>
            </a:tbl>
          </a:graphicData>
        </a:graphic>
      </p:graphicFrame>
      <p:sp>
        <p:nvSpPr>
          <p:cNvPr id="49" name="矩形 48">
            <a:extLst>
              <a:ext uri="{FF2B5EF4-FFF2-40B4-BE49-F238E27FC236}">
                <a16:creationId xmlns:a16="http://schemas.microsoft.com/office/drawing/2014/main" id="{7C453BBE-146F-410F-B925-7079FEFCC86C}"/>
              </a:ext>
            </a:extLst>
          </p:cNvPr>
          <p:cNvSpPr/>
          <p:nvPr/>
        </p:nvSpPr>
        <p:spPr>
          <a:xfrm>
            <a:off x="7291754" y="1393009"/>
            <a:ext cx="1080822" cy="248754"/>
          </a:xfrm>
          <a:prstGeom prst="rect">
            <a:avLst/>
          </a:prstGeom>
          <a:solidFill>
            <a:srgbClr val="DED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H_pre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52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37855C0-CD0C-488B-8AFF-29F3AE6AB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384" y="181924"/>
            <a:ext cx="7452698" cy="38318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Step 3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塌缩环，对图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进行收缩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systole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(D_edges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C_in_weight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寻找圈中最大的权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max_weight = C_in_weight.copy()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max_weight: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max_weight.remove(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D_edge.v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D_edge.u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D_edge.v == j: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print(D_edges[i].w, C_in_weight[circle_final.index(j)], max(max_weight))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D_edges.append(Edge(D_edge.u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(D_edge.w) - C_in_weight[j] 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(max_weight))))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D_edge.w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D_edge.w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D_edge.u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D_edge.u = P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6E40CDB-41E3-41DE-994C-51DF95E25710}"/>
              </a:ext>
            </a:extLst>
          </p:cNvPr>
          <p:cNvGrpSpPr/>
          <p:nvPr/>
        </p:nvGrpSpPr>
        <p:grpSpPr>
          <a:xfrm>
            <a:off x="5707241" y="3094892"/>
            <a:ext cx="1529047" cy="2508739"/>
            <a:chOff x="951832" y="632291"/>
            <a:chExt cx="2631220" cy="4317099"/>
          </a:xfrm>
        </p:grpSpPr>
        <p:sp>
          <p:nvSpPr>
            <p:cNvPr id="30" name="流程图: 联系 14">
              <a:extLst>
                <a:ext uri="{FF2B5EF4-FFF2-40B4-BE49-F238E27FC236}">
                  <a16:creationId xmlns:a16="http://schemas.microsoft.com/office/drawing/2014/main" id="{AC0FAEF2-919C-4D1F-BC5E-62383FC7C9FE}"/>
                </a:ext>
              </a:extLst>
            </p:cNvPr>
            <p:cNvSpPr/>
            <p:nvPr/>
          </p:nvSpPr>
          <p:spPr>
            <a:xfrm>
              <a:off x="951832" y="3351333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F9D7C8E-0AA0-4AB5-95EE-0D1AA6B56D26}"/>
                </a:ext>
              </a:extLst>
            </p:cNvPr>
            <p:cNvCxnSpPr>
              <a:cxnSpLocks/>
              <a:stCxn id="30" idx="6"/>
              <a:endCxn id="33" idx="2"/>
            </p:cNvCxnSpPr>
            <p:nvPr/>
          </p:nvCxnSpPr>
          <p:spPr>
            <a:xfrm>
              <a:off x="1321164" y="3535999"/>
              <a:ext cx="189255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联系 14">
              <a:extLst>
                <a:ext uri="{FF2B5EF4-FFF2-40B4-BE49-F238E27FC236}">
                  <a16:creationId xmlns:a16="http://schemas.microsoft.com/office/drawing/2014/main" id="{10424DE7-6006-4E1C-A7BE-7682F00D2532}"/>
                </a:ext>
              </a:extLst>
            </p:cNvPr>
            <p:cNvSpPr/>
            <p:nvPr/>
          </p:nvSpPr>
          <p:spPr>
            <a:xfrm>
              <a:off x="3213720" y="3351333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流程图: 联系 14">
              <a:extLst>
                <a:ext uri="{FF2B5EF4-FFF2-40B4-BE49-F238E27FC236}">
                  <a16:creationId xmlns:a16="http://schemas.microsoft.com/office/drawing/2014/main" id="{57BD663E-16E6-409F-ABD1-CBADBA427002}"/>
                </a:ext>
              </a:extLst>
            </p:cNvPr>
            <p:cNvSpPr/>
            <p:nvPr/>
          </p:nvSpPr>
          <p:spPr>
            <a:xfrm>
              <a:off x="2114549" y="1861016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流程图: 联系 14">
              <a:extLst>
                <a:ext uri="{FF2B5EF4-FFF2-40B4-BE49-F238E27FC236}">
                  <a16:creationId xmlns:a16="http://schemas.microsoft.com/office/drawing/2014/main" id="{BAFE9954-7C4C-4B21-B0D0-6D8258D10A0E}"/>
                </a:ext>
              </a:extLst>
            </p:cNvPr>
            <p:cNvSpPr/>
            <p:nvPr/>
          </p:nvSpPr>
          <p:spPr>
            <a:xfrm>
              <a:off x="2114549" y="632291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EB8D374-106A-4632-BC27-467162246A1E}"/>
                </a:ext>
              </a:extLst>
            </p:cNvPr>
            <p:cNvCxnSpPr>
              <a:cxnSpLocks/>
              <a:stCxn id="34" idx="3"/>
              <a:endCxn id="30" idx="7"/>
            </p:cNvCxnSpPr>
            <p:nvPr/>
          </p:nvCxnSpPr>
          <p:spPr>
            <a:xfrm flipH="1">
              <a:off x="1267077" y="2176261"/>
              <a:ext cx="901559" cy="122915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F78A88B-D60F-4A08-8538-6B79F56BE5F3}"/>
                </a:ext>
              </a:extLst>
            </p:cNvPr>
            <p:cNvCxnSpPr>
              <a:cxnSpLocks/>
              <a:stCxn id="33" idx="1"/>
              <a:endCxn id="34" idx="5"/>
            </p:cNvCxnSpPr>
            <p:nvPr/>
          </p:nvCxnSpPr>
          <p:spPr>
            <a:xfrm flipH="1" flipV="1">
              <a:off x="2429794" y="2176261"/>
              <a:ext cx="838013" cy="122915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2851E4A-ECBF-46AF-9488-D51D97B993A4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2299215" y="1016995"/>
              <a:ext cx="0" cy="84402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D656B1E-081B-449A-B161-03F2C077CBA8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>
              <a:off x="1136498" y="3720665"/>
              <a:ext cx="0" cy="859393"/>
            </a:xfrm>
            <a:prstGeom prst="straightConnector1">
              <a:avLst/>
            </a:prstGeom>
            <a:ln w="28575">
              <a:solidFill>
                <a:srgbClr val="3A7F8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流程图: 联系 14">
              <a:extLst>
                <a:ext uri="{FF2B5EF4-FFF2-40B4-BE49-F238E27FC236}">
                  <a16:creationId xmlns:a16="http://schemas.microsoft.com/office/drawing/2014/main" id="{349F02E6-D5F6-4D47-A6F6-D231AFC38C94}"/>
                </a:ext>
              </a:extLst>
            </p:cNvPr>
            <p:cNvSpPr/>
            <p:nvPr/>
          </p:nvSpPr>
          <p:spPr>
            <a:xfrm>
              <a:off x="951832" y="4580058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AD0B7A1-E0D4-4F40-95E0-F0220BBBB4A5}"/>
              </a:ext>
            </a:extLst>
          </p:cNvPr>
          <p:cNvGrpSpPr/>
          <p:nvPr/>
        </p:nvGrpSpPr>
        <p:grpSpPr>
          <a:xfrm>
            <a:off x="8681414" y="3094891"/>
            <a:ext cx="2283173" cy="2508739"/>
            <a:chOff x="6723127" y="632291"/>
            <a:chExt cx="3928940" cy="4317099"/>
          </a:xfrm>
        </p:grpSpPr>
        <p:sp>
          <p:nvSpPr>
            <p:cNvPr id="20" name="流程图: 联系 14">
              <a:extLst>
                <a:ext uri="{FF2B5EF4-FFF2-40B4-BE49-F238E27FC236}">
                  <a16:creationId xmlns:a16="http://schemas.microsoft.com/office/drawing/2014/main" id="{5E981A57-1DA6-45B6-87A7-F9329A522EEC}"/>
                </a:ext>
              </a:extLst>
            </p:cNvPr>
            <p:cNvSpPr/>
            <p:nvPr/>
          </p:nvSpPr>
          <p:spPr>
            <a:xfrm>
              <a:off x="6723127" y="3351333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流程图: 联系 14">
              <a:extLst>
                <a:ext uri="{FF2B5EF4-FFF2-40B4-BE49-F238E27FC236}">
                  <a16:creationId xmlns:a16="http://schemas.microsoft.com/office/drawing/2014/main" id="{F389D99F-EF44-44BE-A654-929EB5D43C90}"/>
                </a:ext>
              </a:extLst>
            </p:cNvPr>
            <p:cNvSpPr/>
            <p:nvPr/>
          </p:nvSpPr>
          <p:spPr>
            <a:xfrm>
              <a:off x="9039101" y="3351333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流程图: 联系 14">
              <a:extLst>
                <a:ext uri="{FF2B5EF4-FFF2-40B4-BE49-F238E27FC236}">
                  <a16:creationId xmlns:a16="http://schemas.microsoft.com/office/drawing/2014/main" id="{C20284F3-AC09-48A9-95E3-A9013907348F}"/>
                </a:ext>
              </a:extLst>
            </p:cNvPr>
            <p:cNvSpPr/>
            <p:nvPr/>
          </p:nvSpPr>
          <p:spPr>
            <a:xfrm>
              <a:off x="7946779" y="1861016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流程图: 联系 14">
              <a:extLst>
                <a:ext uri="{FF2B5EF4-FFF2-40B4-BE49-F238E27FC236}">
                  <a16:creationId xmlns:a16="http://schemas.microsoft.com/office/drawing/2014/main" id="{865FB3B0-1D41-4A59-8BEA-F80523BF472D}"/>
                </a:ext>
              </a:extLst>
            </p:cNvPr>
            <p:cNvSpPr/>
            <p:nvPr/>
          </p:nvSpPr>
          <p:spPr>
            <a:xfrm>
              <a:off x="7946779" y="632291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8E0D359-182B-40D2-BD99-3C9ABB74BFBD}"/>
                </a:ext>
              </a:extLst>
            </p:cNvPr>
            <p:cNvCxnSpPr>
              <a:cxnSpLocks/>
              <a:stCxn id="24" idx="5"/>
              <a:endCxn id="28" idx="1"/>
            </p:cNvCxnSpPr>
            <p:nvPr/>
          </p:nvCxnSpPr>
          <p:spPr>
            <a:xfrm>
              <a:off x="8262024" y="947536"/>
              <a:ext cx="2074798" cy="15962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4F99823-C055-4FF2-8351-2C62B5A58476}"/>
                </a:ext>
              </a:extLst>
            </p:cNvPr>
            <p:cNvCxnSpPr>
              <a:cxnSpLocks/>
              <a:endCxn id="27" idx="7"/>
            </p:cNvCxnSpPr>
            <p:nvPr/>
          </p:nvCxnSpPr>
          <p:spPr>
            <a:xfrm flipH="1">
              <a:off x="9354346" y="2790840"/>
              <a:ext cx="982476" cy="1843305"/>
            </a:xfrm>
            <a:prstGeom prst="straightConnector1">
              <a:avLst/>
            </a:prstGeom>
            <a:ln w="28575">
              <a:solidFill>
                <a:srgbClr val="3A7F8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流程图: 联系 14">
              <a:extLst>
                <a:ext uri="{FF2B5EF4-FFF2-40B4-BE49-F238E27FC236}">
                  <a16:creationId xmlns:a16="http://schemas.microsoft.com/office/drawing/2014/main" id="{3F842AF0-4BB0-4DAF-B2C0-34E8D765FA21}"/>
                </a:ext>
              </a:extLst>
            </p:cNvPr>
            <p:cNvSpPr/>
            <p:nvPr/>
          </p:nvSpPr>
          <p:spPr>
            <a:xfrm>
              <a:off x="9039101" y="4580058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流程图: 联系 14">
              <a:extLst>
                <a:ext uri="{FF2B5EF4-FFF2-40B4-BE49-F238E27FC236}">
                  <a16:creationId xmlns:a16="http://schemas.microsoft.com/office/drawing/2014/main" id="{C6E07405-045D-41D3-A6D6-4406DF49D661}"/>
                </a:ext>
              </a:extLst>
            </p:cNvPr>
            <p:cNvSpPr/>
            <p:nvPr/>
          </p:nvSpPr>
          <p:spPr>
            <a:xfrm>
              <a:off x="10282735" y="2489687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D669580-E827-448B-A325-063CAD23997A}"/>
              </a:ext>
            </a:extLst>
          </p:cNvPr>
          <p:cNvSpPr/>
          <p:nvPr/>
        </p:nvSpPr>
        <p:spPr>
          <a:xfrm>
            <a:off x="7477216" y="4462633"/>
            <a:ext cx="827715" cy="303233"/>
          </a:xfrm>
          <a:prstGeom prst="rightArrow">
            <a:avLst/>
          </a:prstGeom>
          <a:solidFill>
            <a:srgbClr val="3F683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24C1ED-1DC1-4FEB-B5F7-22FED637F15C}"/>
              </a:ext>
            </a:extLst>
          </p:cNvPr>
          <p:cNvSpPr txBox="1"/>
          <p:nvPr/>
        </p:nvSpPr>
        <p:spPr>
          <a:xfrm>
            <a:off x="7549495" y="4316316"/>
            <a:ext cx="526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收缩环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DE0E8552-E5FE-4A0C-B4DA-63C9B68BFC2D}"/>
              </a:ext>
            </a:extLst>
          </p:cNvPr>
          <p:cNvSpPr/>
          <p:nvPr/>
        </p:nvSpPr>
        <p:spPr>
          <a:xfrm>
            <a:off x="6246792" y="6119904"/>
            <a:ext cx="486872" cy="402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63F45E9-E97C-4204-8939-C5155EEC2792}"/>
              </a:ext>
            </a:extLst>
          </p:cNvPr>
          <p:cNvSpPr/>
          <p:nvPr/>
        </p:nvSpPr>
        <p:spPr>
          <a:xfrm>
            <a:off x="9392499" y="6119904"/>
            <a:ext cx="486872" cy="402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CFFAB9-DCF6-4ABB-A7E9-2B26B01B7BFB}"/>
              </a:ext>
            </a:extLst>
          </p:cNvPr>
          <p:cNvSpPr/>
          <p:nvPr/>
        </p:nvSpPr>
        <p:spPr>
          <a:xfrm>
            <a:off x="5527430" y="3645877"/>
            <a:ext cx="1904995" cy="14067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5" y="1068264"/>
            <a:ext cx="5088509" cy="47214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66600"/>
            <a:ext cx="585869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19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0" y="202223"/>
            <a:ext cx="7774380" cy="313885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/>
          <a:srcRect r="5428"/>
          <a:stretch/>
        </p:blipFill>
        <p:spPr>
          <a:xfrm>
            <a:off x="2250830" y="3341077"/>
            <a:ext cx="7781193" cy="32582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2587</Words>
  <Application>Microsoft Office PowerPoint</Application>
  <PresentationFormat>宽屏</PresentationFormat>
  <Paragraphs>272</Paragraphs>
  <Slides>15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 Unicode MS</vt:lpstr>
      <vt:lpstr>等线</vt:lpstr>
      <vt:lpstr>等线 Light</vt:lpstr>
      <vt:lpstr>宋体</vt:lpstr>
      <vt:lpstr>微软雅黑</vt:lpstr>
      <vt:lpstr>Arial</vt:lpstr>
      <vt:lpstr>Calibri</vt:lpstr>
      <vt:lpstr>Consolas</vt:lpstr>
      <vt:lpstr>第一PPT，www.1ppt.com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纹宾</cp:lastModifiedBy>
  <cp:revision>82</cp:revision>
  <dcterms:created xsi:type="dcterms:W3CDTF">2019-01-17T09:32:26Z</dcterms:created>
  <dcterms:modified xsi:type="dcterms:W3CDTF">2020-11-30T10:02:32Z</dcterms:modified>
</cp:coreProperties>
</file>