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B346-A703-4A41-8E97-FA57F25EED98}" type="datetimeFigureOut">
              <a:rPr kumimoji="1" lang="zh-CN" altLang="en-US" smtClean="0"/>
              <a:t>16/2/17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876D-DC14-AC46-AB80-DC3C0F3E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B346-A703-4A41-8E97-FA57F25EED98}" type="datetimeFigureOut">
              <a:rPr kumimoji="1" lang="zh-CN" altLang="en-US" smtClean="0"/>
              <a:t>16/2/17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876D-DC14-AC46-AB80-DC3C0F3E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61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B346-A703-4A41-8E97-FA57F25EED98}" type="datetimeFigureOut">
              <a:rPr kumimoji="1" lang="zh-CN" altLang="en-US" smtClean="0"/>
              <a:t>16/2/17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876D-DC14-AC46-AB80-DC3C0F3E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B346-A703-4A41-8E97-FA57F25EED98}" type="datetimeFigureOut">
              <a:rPr kumimoji="1" lang="zh-CN" altLang="en-US" smtClean="0"/>
              <a:t>16/2/17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876D-DC14-AC46-AB80-DC3C0F3E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42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B346-A703-4A41-8E97-FA57F25EED98}" type="datetimeFigureOut">
              <a:rPr kumimoji="1" lang="zh-CN" altLang="en-US" smtClean="0"/>
              <a:t>16/2/17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876D-DC14-AC46-AB80-DC3C0F3E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511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B346-A703-4A41-8E97-FA57F25EED98}" type="datetimeFigureOut">
              <a:rPr kumimoji="1" lang="zh-CN" altLang="en-US" smtClean="0"/>
              <a:t>16/2/17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876D-DC14-AC46-AB80-DC3C0F3E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994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B346-A703-4A41-8E97-FA57F25EED98}" type="datetimeFigureOut">
              <a:rPr kumimoji="1" lang="zh-CN" altLang="en-US" smtClean="0"/>
              <a:t>16/2/17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876D-DC14-AC46-AB80-DC3C0F3E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B346-A703-4A41-8E97-FA57F25EED98}" type="datetimeFigureOut">
              <a:rPr kumimoji="1" lang="zh-CN" altLang="en-US" smtClean="0"/>
              <a:t>16/2/17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876D-DC14-AC46-AB80-DC3C0F3E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B346-A703-4A41-8E97-FA57F25EED98}" type="datetimeFigureOut">
              <a:rPr kumimoji="1" lang="zh-CN" altLang="en-US" smtClean="0"/>
              <a:t>16/2/17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876D-DC14-AC46-AB80-DC3C0F3E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B346-A703-4A41-8E97-FA57F25EED98}" type="datetimeFigureOut">
              <a:rPr kumimoji="1" lang="zh-CN" altLang="en-US" smtClean="0"/>
              <a:t>16/2/17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876D-DC14-AC46-AB80-DC3C0F3E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B346-A703-4A41-8E97-FA57F25EED98}" type="datetimeFigureOut">
              <a:rPr kumimoji="1" lang="zh-CN" altLang="en-US" smtClean="0"/>
              <a:t>16/2/17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876D-DC14-AC46-AB80-DC3C0F3E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3B346-A703-4A41-8E97-FA57F25EED98}" type="datetimeFigureOut">
              <a:rPr kumimoji="1" lang="zh-CN" altLang="en-US" smtClean="0"/>
              <a:t>16/2/17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6876D-DC14-AC46-AB80-DC3C0F3E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16998" y="2764716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/>
              <a:t>搜索增量同步，保证数据一致性架构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489" y="376518"/>
            <a:ext cx="230213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/>
              <a:t>现有问题</a:t>
            </a:r>
            <a:endParaRPr kumimoji="1"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700169" y="1592132"/>
            <a:ext cx="6658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数据同步到搜索引擎可能会失败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@1.</a:t>
            </a:r>
            <a:r>
              <a:rPr kumimoji="1" lang="zh-CN" altLang="en-US" dirty="0" smtClean="0"/>
              <a:t>数据库死锁导致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@2.</a:t>
            </a:r>
            <a:r>
              <a:rPr kumimoji="1" lang="zh-CN" altLang="en-US" dirty="0" smtClean="0"/>
              <a:t>连接数据库连接或者网络问题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@3.ftp</a:t>
            </a:r>
            <a:r>
              <a:rPr kumimoji="1" lang="zh-CN" altLang="en-US" dirty="0" smtClean="0"/>
              <a:t>服务器问题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@4.</a:t>
            </a:r>
            <a:r>
              <a:rPr kumimoji="1" lang="zh-CN" altLang="en-US" dirty="0" smtClean="0"/>
              <a:t>上传到</a:t>
            </a:r>
            <a:r>
              <a:rPr kumimoji="1" lang="en-US" altLang="zh-CN" dirty="0" smtClean="0"/>
              <a:t>ftp</a:t>
            </a:r>
            <a:r>
              <a:rPr kumimoji="1" lang="zh-CN" altLang="en-US" dirty="0" smtClean="0"/>
              <a:t>服务器网络中断问题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@5.</a:t>
            </a:r>
            <a:r>
              <a:rPr kumimoji="1" lang="zh-CN" altLang="en-US" dirty="0" smtClean="0"/>
              <a:t>发送同步命令中断或者同步命令服务对接搜索失败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@6.</a:t>
            </a:r>
            <a:r>
              <a:rPr kumimoji="1" lang="zh-CN" altLang="en-US" dirty="0" smtClean="0"/>
              <a:t>断电等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数据同步到搜索引擎显示成功，实际失败或者部分失败</a:t>
            </a:r>
          </a:p>
          <a:p>
            <a:r>
              <a:rPr kumimoji="1" lang="zh-CN" altLang="en-US" dirty="0"/>
              <a:t>  </a:t>
            </a:r>
            <a:r>
              <a:rPr kumimoji="1" lang="zh-CN" altLang="en-US" dirty="0" smtClean="0"/>
              <a:t>  主要原因是搜索采用异步建立索引的机制，而且同步效率也接受不了，特别是在集群的情况下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59755" y="2400299"/>
            <a:ext cx="7394454" cy="4029075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2729" y="344245"/>
            <a:ext cx="244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/>
              <a:t>新的解决办法</a:t>
            </a:r>
            <a:endParaRPr kumimoji="1" lang="zh-CN" altLang="en-US" b="1" dirty="0"/>
          </a:p>
        </p:txBody>
      </p:sp>
      <p:sp>
        <p:nvSpPr>
          <p:cNvPr id="6" name="矩形 5"/>
          <p:cNvSpPr/>
          <p:nvPr/>
        </p:nvSpPr>
        <p:spPr>
          <a:xfrm flipV="1">
            <a:off x="1968649" y="3517752"/>
            <a:ext cx="1807285" cy="180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1968649" y="3302599"/>
            <a:ext cx="1807285" cy="180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flipV="1">
            <a:off x="1968649" y="3937300"/>
            <a:ext cx="1807285" cy="180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flipV="1">
            <a:off x="1968649" y="3722147"/>
            <a:ext cx="1807285" cy="180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flipV="1">
            <a:off x="1968649" y="4378362"/>
            <a:ext cx="1807285" cy="180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1968649" y="4163209"/>
            <a:ext cx="1807285" cy="180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箭头连接符 12"/>
          <p:cNvCxnSpPr>
            <a:stCxn id="14" idx="3"/>
          </p:cNvCxnSpPr>
          <p:nvPr/>
        </p:nvCxnSpPr>
        <p:spPr>
          <a:xfrm flipV="1">
            <a:off x="1081732" y="3722148"/>
            <a:ext cx="564188" cy="136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9755" y="4978437"/>
            <a:ext cx="10219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1" dirty="0" smtClean="0"/>
              <a:t>产品录入到数据库</a:t>
            </a:r>
            <a:endParaRPr kumimoji="1" lang="zh-CN" altLang="en-US" sz="8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2065468" y="4679576"/>
            <a:ext cx="17104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" b="1" dirty="0" smtClean="0"/>
              <a:t>必须保证需要同步的表有更新时间戳</a:t>
            </a:r>
            <a:endParaRPr kumimoji="1" lang="zh-CN" altLang="en-US" sz="600" b="1" dirty="0"/>
          </a:p>
        </p:txBody>
      </p:sp>
      <p:sp>
        <p:nvSpPr>
          <p:cNvPr id="16" name="波形 15"/>
          <p:cNvSpPr/>
          <p:nvPr/>
        </p:nvSpPr>
        <p:spPr>
          <a:xfrm>
            <a:off x="4782447" y="4378362"/>
            <a:ext cx="914400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波形 16"/>
          <p:cNvSpPr/>
          <p:nvPr/>
        </p:nvSpPr>
        <p:spPr>
          <a:xfrm>
            <a:off x="5046009" y="4378362"/>
            <a:ext cx="914400" cy="914400"/>
          </a:xfrm>
          <a:prstGeom prst="wave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波形 17"/>
          <p:cNvSpPr/>
          <p:nvPr/>
        </p:nvSpPr>
        <p:spPr>
          <a:xfrm>
            <a:off x="5371428" y="4378362"/>
            <a:ext cx="914400" cy="914400"/>
          </a:xfrm>
          <a:prstGeom prst="wave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波形 18"/>
          <p:cNvSpPr/>
          <p:nvPr/>
        </p:nvSpPr>
        <p:spPr>
          <a:xfrm>
            <a:off x="5696847" y="4378362"/>
            <a:ext cx="914400" cy="914400"/>
          </a:xfrm>
          <a:prstGeom prst="wave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14363" y="5414847"/>
            <a:ext cx="219354" cy="243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" name="直线箭头连接符 22"/>
          <p:cNvCxnSpPr/>
          <p:nvPr/>
        </p:nvCxnSpPr>
        <p:spPr>
          <a:xfrm flipV="1">
            <a:off x="1081732" y="5292762"/>
            <a:ext cx="3490268" cy="36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782447" y="5657851"/>
            <a:ext cx="2671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b="1" dirty="0" smtClean="0"/>
              <a:t>录入成功后发送到</a:t>
            </a:r>
            <a:r>
              <a:rPr kumimoji="1" lang="en-US" altLang="zh-CN" sz="1100" b="1" dirty="0" err="1" smtClean="0"/>
              <a:t>kafka</a:t>
            </a:r>
            <a:endParaRPr kumimoji="1" lang="zh-CN" altLang="en-US" sz="11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2545150" y="2842269"/>
            <a:ext cx="56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DB</a:t>
            </a:r>
            <a:endParaRPr kumimoji="1" lang="zh-CN" altLang="en-US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5325372" y="3752634"/>
            <a:ext cx="158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 smtClean="0"/>
              <a:t>kafka</a:t>
            </a:r>
            <a:endParaRPr kumimoji="1" lang="zh-CN" altLang="en-US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2065468" y="1795445"/>
            <a:ext cx="307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/>
              <a:t>本地事务，必须保证发送方到</a:t>
            </a:r>
            <a:r>
              <a:rPr kumimoji="1" lang="en-US" altLang="zh-CN" b="1" dirty="0" err="1" smtClean="0"/>
              <a:t>kafka</a:t>
            </a:r>
            <a:r>
              <a:rPr kumimoji="1" lang="zh-CN" altLang="en-US" b="1" dirty="0" smtClean="0"/>
              <a:t>数据完整性</a:t>
            </a:r>
            <a:endParaRPr kumimoji="1" lang="zh-CN" altLang="en-US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2065468" y="5086159"/>
            <a:ext cx="118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product</a:t>
            </a:r>
            <a:endParaRPr kumimoji="1" lang="zh-CN" altLang="en-US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785938" y="5788656"/>
            <a:ext cx="2551886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100" b="1" dirty="0">
                <a:solidFill>
                  <a:srgbClr val="FF0000"/>
                </a:solidFill>
              </a:rPr>
              <a:t>c</a:t>
            </a:r>
            <a:r>
              <a:rPr kumimoji="1" lang="en-US" altLang="zh-CN" sz="1100" b="1" dirty="0" smtClean="0">
                <a:solidFill>
                  <a:srgbClr val="FF0000"/>
                </a:solidFill>
              </a:rPr>
              <a:t>ollection-</a:t>
            </a:r>
            <a:r>
              <a:rPr kumimoji="1" lang="zh-CN" altLang="en-US" sz="1100" b="1" dirty="0" smtClean="0">
                <a:solidFill>
                  <a:srgbClr val="FF0000"/>
                </a:solidFill>
              </a:rPr>
              <a:t>开始</a:t>
            </a:r>
            <a:r>
              <a:rPr kumimoji="1" lang="zh-CN" altLang="en-US" sz="1100" b="1" dirty="0" smtClean="0">
                <a:solidFill>
                  <a:srgbClr val="FF0000"/>
                </a:solidFill>
              </a:rPr>
              <a:t>时间时间戳</a:t>
            </a:r>
            <a:r>
              <a:rPr kumimoji="1" lang="en-US" altLang="zh-CN" sz="1100" b="1" dirty="0" smtClean="0"/>
              <a:t>-</a:t>
            </a:r>
            <a:r>
              <a:rPr kumimoji="1" lang="zh-CN" altLang="en-US" sz="1100" b="1" dirty="0" smtClean="0">
                <a:solidFill>
                  <a:srgbClr val="00B050"/>
                </a:solidFill>
              </a:rPr>
              <a:t>结束时间时间戳</a:t>
            </a:r>
            <a:r>
              <a:rPr kumimoji="1" lang="en-US" altLang="zh-CN" sz="1100" b="1" dirty="0" smtClean="0">
                <a:solidFill>
                  <a:srgbClr val="00B050"/>
                </a:solidFill>
              </a:rPr>
              <a:t>-</a:t>
            </a:r>
            <a:r>
              <a:rPr kumimoji="1" lang="zh-CN" altLang="en-US" sz="1100" b="1" dirty="0" smtClean="0">
                <a:solidFill>
                  <a:srgbClr val="00B050"/>
                </a:solidFill>
              </a:rPr>
              <a:t>同步总数量</a:t>
            </a:r>
            <a:r>
              <a:rPr kumimoji="1" lang="en-US" altLang="zh-CN" sz="1100" b="1" dirty="0" smtClean="0">
                <a:solidFill>
                  <a:srgbClr val="00B050"/>
                </a:solidFill>
              </a:rPr>
              <a:t>(</a:t>
            </a:r>
            <a:r>
              <a:rPr kumimoji="1" lang="zh-CN" altLang="en-US" sz="1000" b="1" dirty="0" smtClean="0">
                <a:solidFill>
                  <a:schemeClr val="accent1">
                    <a:lumMod val="75000"/>
                  </a:schemeClr>
                </a:solidFill>
              </a:rPr>
              <a:t>方便分页进行拉取</a:t>
            </a:r>
            <a:r>
              <a:rPr kumimoji="1" lang="en-US" altLang="zh-CN" sz="1100" b="1" dirty="0" smtClean="0">
                <a:solidFill>
                  <a:srgbClr val="00B050"/>
                </a:solidFill>
              </a:rPr>
              <a:t>)</a:t>
            </a:r>
            <a:endParaRPr kumimoji="1" lang="zh-CN" altLang="en-US" sz="1100" b="1" dirty="0">
              <a:solidFill>
                <a:srgbClr val="00B05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785938" y="6172200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700" b="1" dirty="0" smtClean="0"/>
              <a:t>默认直接给数据库表单次同步的最小更新时间，间隔主要是为了水平扩容</a:t>
            </a:r>
            <a:r>
              <a:rPr kumimoji="1" lang="en-US" altLang="zh-CN" sz="700" b="1" dirty="0" err="1" smtClean="0"/>
              <a:t>kafka</a:t>
            </a:r>
            <a:r>
              <a:rPr kumimoji="1" lang="zh-CN" altLang="en-US" sz="700" b="1" dirty="0" smtClean="0"/>
              <a:t>消费者</a:t>
            </a:r>
            <a:endParaRPr kumimoji="1" lang="zh-CN" altLang="en-US" sz="700" b="1" dirty="0"/>
          </a:p>
        </p:txBody>
      </p:sp>
      <p:sp>
        <p:nvSpPr>
          <p:cNvPr id="33" name="椭圆 32"/>
          <p:cNvSpPr/>
          <p:nvPr/>
        </p:nvSpPr>
        <p:spPr>
          <a:xfrm>
            <a:off x="9939604" y="3536476"/>
            <a:ext cx="457200" cy="3693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9939604" y="4158869"/>
            <a:ext cx="457200" cy="3693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9939604" y="4924447"/>
            <a:ext cx="457200" cy="3693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/>
        </p:nvSpPr>
        <p:spPr>
          <a:xfrm>
            <a:off x="5221493" y="571500"/>
            <a:ext cx="1064335" cy="585788"/>
          </a:xfrm>
          <a:prstGeom prst="hexag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221493" y="185738"/>
            <a:ext cx="12078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1" dirty="0" smtClean="0"/>
              <a:t>数据中间件的抽象层</a:t>
            </a:r>
            <a:endParaRPr kumimoji="1" lang="zh-CN" altLang="en-US" sz="800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5221493" y="1328738"/>
            <a:ext cx="12078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b="1" dirty="0" smtClean="0"/>
              <a:t>插件形式，默认插入连接</a:t>
            </a:r>
            <a:r>
              <a:rPr kumimoji="1" lang="en-US" altLang="zh-CN" sz="1000" b="1" dirty="0" smtClean="0"/>
              <a:t>DB</a:t>
            </a:r>
            <a:r>
              <a:rPr kumimoji="1" lang="zh-CN" altLang="en-US" sz="1000" b="1" dirty="0" smtClean="0"/>
              <a:t>的</a:t>
            </a:r>
            <a:r>
              <a:rPr kumimoji="1" lang="en-US" altLang="zh-CN" sz="1000" b="1" dirty="0" err="1" smtClean="0"/>
              <a:t>Jdbc</a:t>
            </a:r>
            <a:r>
              <a:rPr kumimoji="1" lang="zh-CN" altLang="en-US" sz="1000" b="1" dirty="0" smtClean="0"/>
              <a:t>短链接</a:t>
            </a:r>
            <a:endParaRPr kumimoji="1" lang="zh-CN" altLang="en-US" sz="1000" b="1" dirty="0"/>
          </a:p>
        </p:txBody>
      </p:sp>
      <p:cxnSp>
        <p:nvCxnSpPr>
          <p:cNvPr id="40" name="直线箭头连接符 39"/>
          <p:cNvCxnSpPr/>
          <p:nvPr/>
        </p:nvCxnSpPr>
        <p:spPr>
          <a:xfrm flipH="1">
            <a:off x="3529013" y="942975"/>
            <a:ext cx="1400175" cy="2043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886201" y="864394"/>
            <a:ext cx="10429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700" b="1" dirty="0" smtClean="0"/>
              <a:t>根据时间戳查询数据</a:t>
            </a:r>
            <a:endParaRPr kumimoji="1" lang="zh-CN" altLang="en-US" sz="700" b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10396804" y="3536476"/>
            <a:ext cx="1661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 smtClean="0"/>
              <a:t>consumer1-gourp1</a:t>
            </a:r>
            <a:endParaRPr kumimoji="1" lang="zh-CN" altLang="en-US" sz="1400" b="1" dirty="0"/>
          </a:p>
        </p:txBody>
      </p:sp>
      <p:sp>
        <p:nvSpPr>
          <p:cNvPr id="43" name="文本框 42"/>
          <p:cNvSpPr txBox="1"/>
          <p:nvPr/>
        </p:nvSpPr>
        <p:spPr>
          <a:xfrm>
            <a:off x="10396804" y="4158869"/>
            <a:ext cx="1661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 smtClean="0"/>
              <a:t>consumer1-gourp1</a:t>
            </a:r>
            <a:endParaRPr kumimoji="1" lang="zh-CN" altLang="en-US" sz="1400" b="1" dirty="0"/>
          </a:p>
        </p:txBody>
      </p:sp>
      <p:sp>
        <p:nvSpPr>
          <p:cNvPr id="44" name="文本框 43"/>
          <p:cNvSpPr txBox="1"/>
          <p:nvPr/>
        </p:nvSpPr>
        <p:spPr>
          <a:xfrm>
            <a:off x="10396804" y="4955224"/>
            <a:ext cx="1661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 smtClean="0"/>
              <a:t>consumer1-gourp1</a:t>
            </a:r>
            <a:endParaRPr kumimoji="1" lang="zh-CN" altLang="en-US" sz="1400" b="1" dirty="0"/>
          </a:p>
        </p:txBody>
      </p:sp>
      <p:sp>
        <p:nvSpPr>
          <p:cNvPr id="45" name="文本框 44"/>
          <p:cNvSpPr txBox="1"/>
          <p:nvPr/>
        </p:nvSpPr>
        <p:spPr>
          <a:xfrm>
            <a:off x="6743028" y="4532161"/>
            <a:ext cx="842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00B0F0"/>
                </a:solidFill>
              </a:rPr>
              <a:t>Java</a:t>
            </a:r>
            <a:endParaRPr kumimoji="1" lang="zh-CN" altLang="en-US" dirty="0" smtClean="0">
              <a:solidFill>
                <a:srgbClr val="00B0F0"/>
              </a:solidFill>
            </a:endParaRPr>
          </a:p>
          <a:p>
            <a:r>
              <a:rPr kumimoji="1" lang="en-US" altLang="zh-CN" dirty="0" err="1" smtClean="0">
                <a:solidFill>
                  <a:schemeClr val="accent4">
                    <a:lumMod val="50000"/>
                  </a:schemeClr>
                </a:solidFill>
              </a:rPr>
              <a:t>scala</a:t>
            </a:r>
            <a:endParaRPr kumimoji="1" lang="zh-CN" alt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kumimoji="1" lang="en-US" altLang="zh-CN" dirty="0" err="1" smtClean="0">
                <a:solidFill>
                  <a:srgbClr val="92D050"/>
                </a:solidFill>
              </a:rPr>
              <a:t>php</a:t>
            </a:r>
            <a:endParaRPr kumimoji="1" lang="zh-CN" altLang="en-US" dirty="0">
              <a:solidFill>
                <a:srgbClr val="92D050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9501188" y="3171832"/>
            <a:ext cx="2557462" cy="2541495"/>
          </a:xfrm>
          <a:prstGeom prst="roundRect">
            <a:avLst/>
          </a:prstGeom>
          <a:solidFill>
            <a:schemeClr val="accent6">
              <a:alpha val="14000"/>
            </a:schemeClr>
          </a:solidFill>
          <a:ln>
            <a:solidFill>
              <a:schemeClr val="accent6">
                <a:alpha val="4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9939604" y="5849141"/>
            <a:ext cx="16859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b="1" dirty="0" smtClean="0"/>
              <a:t>Kafka</a:t>
            </a:r>
            <a:r>
              <a:rPr kumimoji="1" lang="zh-CN" altLang="en-US" sz="800" b="1" dirty="0" smtClean="0"/>
              <a:t>消费者集群，默认一个节点</a:t>
            </a:r>
            <a:endParaRPr kumimoji="1" lang="zh-CN" altLang="en-US" sz="800" b="1" dirty="0"/>
          </a:p>
        </p:txBody>
      </p:sp>
      <p:cxnSp>
        <p:nvCxnSpPr>
          <p:cNvPr id="49" name="直线箭头连接符 48"/>
          <p:cNvCxnSpPr/>
          <p:nvPr/>
        </p:nvCxnSpPr>
        <p:spPr>
          <a:xfrm flipH="1" flipV="1">
            <a:off x="6611249" y="4378362"/>
            <a:ext cx="3032814" cy="485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894265" y="4898676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92D050"/>
                </a:solidFill>
              </a:rPr>
              <a:t>pull</a:t>
            </a:r>
            <a:endParaRPr kumimoji="1" lang="zh-CN" altLang="en-US" dirty="0">
              <a:solidFill>
                <a:srgbClr val="92D050"/>
              </a:solidFill>
            </a:endParaRPr>
          </a:p>
        </p:txBody>
      </p:sp>
      <p:cxnSp>
        <p:nvCxnSpPr>
          <p:cNvPr id="52" name="直线箭头连接符 51"/>
          <p:cNvCxnSpPr>
            <a:endCxn id="36" idx="0"/>
          </p:cNvCxnSpPr>
          <p:nvPr/>
        </p:nvCxnSpPr>
        <p:spPr>
          <a:xfrm flipH="1" flipV="1">
            <a:off x="6285828" y="864394"/>
            <a:ext cx="3358235" cy="2705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6911284" y="813791"/>
            <a:ext cx="1831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b="1" dirty="0" smtClean="0"/>
              <a:t>根据</a:t>
            </a:r>
            <a:r>
              <a:rPr kumimoji="1" lang="zh-CN" altLang="en-US" sz="1100" b="1" smtClean="0"/>
              <a:t>时间戳拉取最新数据</a:t>
            </a:r>
            <a:endParaRPr kumimoji="1" lang="zh-CN" altLang="en-US" sz="1100" b="1" dirty="0"/>
          </a:p>
        </p:txBody>
      </p:sp>
      <p:sp>
        <p:nvSpPr>
          <p:cNvPr id="57" name="圆角矩形 56"/>
          <p:cNvSpPr/>
          <p:nvPr/>
        </p:nvSpPr>
        <p:spPr>
          <a:xfrm>
            <a:off x="9358313" y="942975"/>
            <a:ext cx="1421606" cy="38576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10887075" y="964421"/>
            <a:ext cx="10001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b="1" dirty="0" smtClean="0"/>
              <a:t>生成</a:t>
            </a:r>
            <a:r>
              <a:rPr kumimoji="1" lang="en-US" altLang="zh-CN" sz="1050" b="1" dirty="0" smtClean="0"/>
              <a:t>xml</a:t>
            </a:r>
            <a:r>
              <a:rPr kumimoji="1" lang="zh-CN" altLang="en-US" sz="1050" b="1" dirty="0" smtClean="0"/>
              <a:t>文件到本地做备份</a:t>
            </a:r>
            <a:endParaRPr kumimoji="1" lang="zh-CN" altLang="en-US" sz="1050" b="1" dirty="0"/>
          </a:p>
        </p:txBody>
      </p:sp>
      <p:sp>
        <p:nvSpPr>
          <p:cNvPr id="60" name="文本框 59"/>
          <p:cNvSpPr txBox="1"/>
          <p:nvPr/>
        </p:nvSpPr>
        <p:spPr>
          <a:xfrm>
            <a:off x="10987088" y="1605737"/>
            <a:ext cx="90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b="1" dirty="0" err="1" smtClean="0"/>
              <a:t>solr</a:t>
            </a:r>
            <a:r>
              <a:rPr kumimoji="1" lang="zh-CN" altLang="en-US" sz="900" b="1" dirty="0" smtClean="0"/>
              <a:t>客户端建立索引</a:t>
            </a:r>
            <a:endParaRPr kumimoji="1" lang="zh-CN" altLang="en-US" sz="900" b="1" dirty="0"/>
          </a:p>
        </p:txBody>
      </p:sp>
      <p:sp>
        <p:nvSpPr>
          <p:cNvPr id="61" name="圆角矩形 60"/>
          <p:cNvSpPr/>
          <p:nvPr/>
        </p:nvSpPr>
        <p:spPr>
          <a:xfrm>
            <a:off x="9368062" y="1605737"/>
            <a:ext cx="1421606" cy="38576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3" name="直线箭头连接符 62"/>
          <p:cNvCxnSpPr/>
          <p:nvPr/>
        </p:nvCxnSpPr>
        <p:spPr>
          <a:xfrm flipV="1">
            <a:off x="9939604" y="1379919"/>
            <a:ext cx="0" cy="183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/>
          <p:nvPr/>
        </p:nvCxnSpPr>
        <p:spPr>
          <a:xfrm flipV="1">
            <a:off x="10396804" y="2118610"/>
            <a:ext cx="0" cy="1183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545150" y="6479977"/>
            <a:ext cx="480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 smtClean="0"/>
              <a:t>必须确保每一个环节都有详细日志记录</a:t>
            </a:r>
            <a:endParaRPr kumimoji="1"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9144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7767" y="1819085"/>
            <a:ext cx="333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如果是删除，数据结构为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622638" y="1742141"/>
            <a:ext cx="6847074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00B050"/>
                </a:solidFill>
              </a:rPr>
              <a:t>c</a:t>
            </a:r>
            <a:r>
              <a:rPr kumimoji="1" lang="en-US" altLang="zh-CN" sz="2800" b="1" dirty="0" smtClean="0">
                <a:solidFill>
                  <a:srgbClr val="00B050"/>
                </a:solidFill>
              </a:rPr>
              <a:t>ollection-delete-Id1-Id2-Id3</a:t>
            </a:r>
            <a:r>
              <a:rPr kumimoji="1" lang="en-US" altLang="zh-CN" sz="2800" b="1" dirty="0" smtClean="0">
                <a:solidFill>
                  <a:srgbClr val="00B050"/>
                </a:solidFill>
              </a:rPr>
              <a:t>…</a:t>
            </a:r>
            <a:endParaRPr kumimoji="1" lang="zh-CN" alt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475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7199" y="65088"/>
            <a:ext cx="891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/>
              <a:t>既然</a:t>
            </a:r>
            <a:r>
              <a:rPr kumimoji="1" lang="en-US" altLang="zh-CN" b="1" dirty="0" err="1" smtClean="0"/>
              <a:t>solr</a:t>
            </a:r>
            <a:r>
              <a:rPr kumimoji="1" lang="zh-CN" altLang="en-US" b="1" dirty="0" smtClean="0"/>
              <a:t>提交索引异步提交（最终一致性），上面消费者架构怎么能确定数据完整性</a:t>
            </a:r>
            <a:endParaRPr kumimoji="1"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885824" y="412750"/>
            <a:ext cx="7400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b="1" dirty="0" smtClean="0">
                <a:solidFill>
                  <a:srgbClr val="92D050"/>
                </a:solidFill>
              </a:rPr>
              <a:t>上面为实时近实时提交，我们还需要一个校验过程，也就是对比</a:t>
            </a:r>
            <a:r>
              <a:rPr kumimoji="1" lang="en-US" altLang="zh-CN" sz="1100" b="1" dirty="0" smtClean="0">
                <a:solidFill>
                  <a:srgbClr val="92D050"/>
                </a:solidFill>
              </a:rPr>
              <a:t>DB</a:t>
            </a:r>
            <a:r>
              <a:rPr kumimoji="1" lang="zh-CN" altLang="en-US" sz="1100" b="1" dirty="0" smtClean="0">
                <a:solidFill>
                  <a:srgbClr val="92D050"/>
                </a:solidFill>
              </a:rPr>
              <a:t>里面最新数据和搜索里面最新数据是否一致</a:t>
            </a:r>
            <a:endParaRPr kumimoji="1" lang="zh-CN" altLang="en-US" sz="1100" b="1" dirty="0">
              <a:solidFill>
                <a:srgbClr val="92D05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5824" y="795337"/>
            <a:ext cx="6757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b="1" dirty="0" smtClean="0"/>
              <a:t>要校验我们需要确保</a:t>
            </a:r>
            <a:r>
              <a:rPr kumimoji="1" lang="zh-CN" altLang="en-US" sz="1100" b="1" dirty="0" smtClean="0">
                <a:solidFill>
                  <a:srgbClr val="FF0000"/>
                </a:solidFill>
              </a:rPr>
              <a:t>搜索</a:t>
            </a:r>
            <a:r>
              <a:rPr kumimoji="1" lang="zh-CN" altLang="en-US" sz="1100" b="1" dirty="0" smtClean="0"/>
              <a:t>跟</a:t>
            </a:r>
            <a:r>
              <a:rPr kumimoji="1" lang="zh-CN" altLang="en-US" sz="1100" b="1" dirty="0" smtClean="0">
                <a:solidFill>
                  <a:srgbClr val="FF0000"/>
                </a:solidFill>
              </a:rPr>
              <a:t>数据库</a:t>
            </a:r>
            <a:r>
              <a:rPr kumimoji="1" lang="zh-CN" altLang="en-US" sz="1100" b="1" dirty="0" smtClean="0"/>
              <a:t>都有更新时间的</a:t>
            </a:r>
            <a:r>
              <a:rPr kumimoji="1" lang="zh-CN" altLang="en-US" sz="1100" b="1" dirty="0" smtClean="0">
                <a:solidFill>
                  <a:srgbClr val="FFC000"/>
                </a:solidFill>
              </a:rPr>
              <a:t>时间戳字段</a:t>
            </a:r>
            <a:endParaRPr kumimoji="1" lang="zh-CN" altLang="en-US" sz="1100" b="1" dirty="0">
              <a:solidFill>
                <a:srgbClr val="FFC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8" y="2560353"/>
            <a:ext cx="1545739" cy="154573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42624" y="1612019"/>
            <a:ext cx="374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/>
              <a:t>写个检错纠错的时钟，逻辑如下</a:t>
            </a:r>
            <a:endParaRPr kumimoji="1"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2581960" y="2051979"/>
            <a:ext cx="3597843" cy="47782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050" dirty="0" smtClean="0"/>
              <a:t>@1.</a:t>
            </a:r>
            <a:r>
              <a:rPr kumimoji="1" lang="zh-CN" altLang="en-US" sz="1050" dirty="0" smtClean="0"/>
              <a:t>设置初始定时间隔</a:t>
            </a:r>
            <a:r>
              <a:rPr kumimoji="1" lang="en-US" altLang="zh-CN" sz="1050" dirty="0" smtClean="0"/>
              <a:t>(</a:t>
            </a:r>
            <a:r>
              <a:rPr kumimoji="1" lang="zh-CN" altLang="en-US" sz="1050" dirty="0" smtClean="0"/>
              <a:t>如</a:t>
            </a:r>
            <a:r>
              <a:rPr kumimoji="1" lang="en-US" altLang="zh-CN" sz="1050" dirty="0" smtClean="0"/>
              <a:t>10</a:t>
            </a:r>
            <a:r>
              <a:rPr kumimoji="1" lang="zh-CN" altLang="en-US" sz="1050" dirty="0" smtClean="0"/>
              <a:t>分钟</a:t>
            </a:r>
            <a:r>
              <a:rPr kumimoji="1" lang="en-US" altLang="zh-CN" sz="1050" dirty="0" smtClean="0"/>
              <a:t>)</a:t>
            </a:r>
            <a:r>
              <a:rPr kumimoji="1" lang="zh-CN" altLang="en-US" sz="1050" dirty="0" smtClean="0"/>
              <a:t>，为保险可以采用双扫守护线程</a:t>
            </a:r>
          </a:p>
          <a:p>
            <a:r>
              <a:rPr kumimoji="1" lang="en-US" altLang="zh-CN" sz="1050" dirty="0" smtClean="0"/>
              <a:t>@2.</a:t>
            </a:r>
            <a:r>
              <a:rPr kumimoji="1" lang="zh-CN" altLang="en-US" sz="1050" dirty="0" smtClean="0"/>
              <a:t>当时间触发后的逻辑</a:t>
            </a:r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</a:t>
            </a:r>
            <a:r>
              <a:rPr kumimoji="1" lang="en-US" altLang="zh-CN" sz="1050" b="1" dirty="0" smtClean="0">
                <a:solidFill>
                  <a:srgbClr val="00B050"/>
                </a:solidFill>
              </a:rPr>
              <a:t>step1).</a:t>
            </a:r>
            <a:r>
              <a:rPr kumimoji="1" lang="zh-CN" altLang="en-US" sz="1050" dirty="0" smtClean="0"/>
              <a:t>通过查询</a:t>
            </a:r>
            <a:r>
              <a:rPr kumimoji="1" lang="en-US" altLang="zh-CN" sz="1050" dirty="0" err="1" smtClean="0"/>
              <a:t>solr</a:t>
            </a:r>
            <a:r>
              <a:rPr kumimoji="1" lang="zh-CN" altLang="en-US" sz="1050" dirty="0" smtClean="0"/>
              <a:t>的头信息得到总数量，条件为大于等于上上次最后更新时间</a:t>
            </a:r>
            <a:r>
              <a:rPr kumimoji="1" lang="en-US" altLang="zh-CN" sz="1050" dirty="0" smtClean="0"/>
              <a:t>(</a:t>
            </a:r>
            <a:r>
              <a:rPr kumimoji="1" lang="en-US" altLang="zh-CN" sz="1050" b="1" dirty="0" smtClean="0">
                <a:solidFill>
                  <a:srgbClr val="FF0000"/>
                </a:solidFill>
              </a:rPr>
              <a:t>T</a:t>
            </a:r>
            <a:r>
              <a:rPr kumimoji="1" lang="en-US" altLang="zh-CN" sz="1050" dirty="0" smtClean="0"/>
              <a:t>),</a:t>
            </a:r>
            <a:r>
              <a:rPr kumimoji="1" lang="zh-CN" altLang="en-US" sz="1050" dirty="0" smtClean="0"/>
              <a:t>如果得到的数目小于上上次同步的数量</a:t>
            </a:r>
            <a:r>
              <a:rPr kumimoji="1" lang="en-US" altLang="zh-CN" sz="1050" dirty="0" smtClean="0"/>
              <a:t>(</a:t>
            </a:r>
            <a:r>
              <a:rPr kumimoji="1" lang="en-US" altLang="zh-CN" sz="1050" b="1" dirty="0" smtClean="0">
                <a:solidFill>
                  <a:srgbClr val="FF0000"/>
                </a:solidFill>
              </a:rPr>
              <a:t>N</a:t>
            </a:r>
            <a:r>
              <a:rPr kumimoji="1" lang="en-US" altLang="zh-CN" sz="1050" dirty="0" smtClean="0"/>
              <a:t>),</a:t>
            </a:r>
            <a:r>
              <a:rPr kumimoji="1" lang="zh-CN" altLang="en-US" sz="1050" dirty="0" smtClean="0"/>
              <a:t>则说明上次同步出现疏漏</a:t>
            </a:r>
            <a:r>
              <a:rPr kumimoji="1" lang="en-US" altLang="zh-CN" sz="1050" dirty="0" smtClean="0"/>
              <a:t>(</a:t>
            </a:r>
            <a:r>
              <a:rPr kumimoji="1" lang="zh-CN" altLang="en-US" sz="1050" dirty="0" smtClean="0"/>
              <a:t>主要是考虑到</a:t>
            </a:r>
            <a:r>
              <a:rPr kumimoji="1" lang="en-US" altLang="zh-CN" sz="1050" dirty="0" err="1" smtClean="0"/>
              <a:t>solr</a:t>
            </a:r>
            <a:r>
              <a:rPr kumimoji="1" lang="zh-CN" altLang="en-US" sz="1050" dirty="0" smtClean="0"/>
              <a:t>的</a:t>
            </a:r>
            <a:r>
              <a:rPr kumimoji="1" lang="zh-CN" altLang="en-US" sz="1050" b="1" dirty="0" smtClean="0">
                <a:solidFill>
                  <a:schemeClr val="accent2">
                    <a:lumMod val="75000"/>
                  </a:schemeClr>
                </a:solidFill>
              </a:rPr>
              <a:t>异步</a:t>
            </a:r>
            <a:r>
              <a:rPr kumimoji="1" lang="zh-CN" altLang="en-US" sz="1050" dirty="0" smtClean="0"/>
              <a:t>提交，不确定具体成功的时间以及是否全部成功</a:t>
            </a:r>
            <a:r>
              <a:rPr kumimoji="1" lang="en-US" altLang="zh-CN" sz="1050" dirty="0" smtClean="0"/>
              <a:t>)</a:t>
            </a:r>
            <a:r>
              <a:rPr kumimoji="1" lang="zh-CN" altLang="en-US" sz="1050" dirty="0" smtClean="0"/>
              <a:t>。</a:t>
            </a:r>
          </a:p>
          <a:p>
            <a:endParaRPr kumimoji="1" lang="zh-CN" altLang="en-US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b="1" dirty="0" smtClean="0">
                <a:solidFill>
                  <a:srgbClr val="00B050"/>
                </a:solidFill>
              </a:rPr>
              <a:t>step2).</a:t>
            </a:r>
            <a:r>
              <a:rPr kumimoji="1" lang="zh-CN" altLang="en-US" sz="1050" dirty="0" smtClean="0"/>
              <a:t>通过</a:t>
            </a:r>
            <a:r>
              <a:rPr kumimoji="1" lang="en-US" altLang="zh-CN" sz="1050" b="1" dirty="0" smtClean="0">
                <a:solidFill>
                  <a:srgbClr val="00B050"/>
                </a:solidFill>
              </a:rPr>
              <a:t>step1</a:t>
            </a:r>
            <a:r>
              <a:rPr kumimoji="1" lang="zh-CN" altLang="en-US" sz="1050" dirty="0" smtClean="0"/>
              <a:t>，如果出现疏漏，我们令我们的最后更新时间等于上上次更新时间（</a:t>
            </a:r>
            <a:r>
              <a:rPr kumimoji="1" lang="en-US" altLang="zh-CN" sz="1050" b="1" dirty="0" smtClean="0">
                <a:solidFill>
                  <a:srgbClr val="FF0000"/>
                </a:solidFill>
              </a:rPr>
              <a:t>LT</a:t>
            </a:r>
            <a:r>
              <a:rPr kumimoji="1" lang="zh-CN" altLang="en-US" sz="1050" dirty="0" smtClean="0"/>
              <a:t>），并更新本地缓存</a:t>
            </a:r>
            <a:r>
              <a:rPr kumimoji="1" lang="en-US" altLang="zh-CN" sz="1050" dirty="0" smtClean="0"/>
              <a:t>(</a:t>
            </a:r>
            <a:r>
              <a:rPr kumimoji="1" lang="en-US" altLang="zh-CN" sz="1050" b="1" dirty="0" smtClean="0">
                <a:solidFill>
                  <a:srgbClr val="FF0000"/>
                </a:solidFill>
              </a:rPr>
              <a:t>C</a:t>
            </a:r>
            <a:r>
              <a:rPr kumimoji="1" lang="en-US" altLang="zh-CN" sz="1050" dirty="0" smtClean="0"/>
              <a:t>),</a:t>
            </a:r>
            <a:r>
              <a:rPr kumimoji="1" lang="zh-CN" altLang="en-US" sz="1050" dirty="0" smtClean="0"/>
              <a:t>并判断是否需要报警</a:t>
            </a:r>
          </a:p>
          <a:p>
            <a:endParaRPr kumimoji="1" lang="zh-CN" altLang="en-US" sz="1050" dirty="0" smtClean="0"/>
          </a:p>
          <a:p>
            <a:r>
              <a:rPr kumimoji="1" lang="zh-CN" altLang="en-US" sz="1050" dirty="0" smtClean="0"/>
              <a:t>      </a:t>
            </a:r>
            <a:r>
              <a:rPr kumimoji="1" lang="en-US" altLang="zh-CN" sz="1050" b="1" dirty="0" smtClean="0">
                <a:solidFill>
                  <a:srgbClr val="00B050"/>
                </a:solidFill>
              </a:rPr>
              <a:t>step3).</a:t>
            </a:r>
            <a:r>
              <a:rPr kumimoji="1" lang="zh-CN" altLang="en-US" sz="1050" dirty="0" smtClean="0"/>
              <a:t>如果大于等于上上次同步的数量</a:t>
            </a:r>
            <a:r>
              <a:rPr kumimoji="1" lang="en-US" altLang="zh-CN" sz="1050" dirty="0" smtClean="0"/>
              <a:t>(</a:t>
            </a:r>
            <a:r>
              <a:rPr kumimoji="1" lang="en-US" altLang="zh-CN" sz="1050" b="1" dirty="0" smtClean="0">
                <a:solidFill>
                  <a:srgbClr val="FF0000"/>
                </a:solidFill>
              </a:rPr>
              <a:t>N</a:t>
            </a:r>
            <a:r>
              <a:rPr kumimoji="1" lang="en-US" altLang="zh-CN" sz="1050" dirty="0" smtClean="0"/>
              <a:t>),</a:t>
            </a:r>
            <a:r>
              <a:rPr kumimoji="1" lang="zh-CN" altLang="en-US" sz="1050" dirty="0" smtClean="0"/>
              <a:t>说明未出现疏漏，这个时候最后更新时间为最后一次的更新时间（</a:t>
            </a:r>
            <a:r>
              <a:rPr kumimoji="1" lang="en-US" altLang="zh-CN" sz="1050" b="1" dirty="0" smtClean="0">
                <a:solidFill>
                  <a:srgbClr val="FF0000"/>
                </a:solidFill>
              </a:rPr>
              <a:t>LT</a:t>
            </a:r>
            <a:r>
              <a:rPr kumimoji="1" lang="zh-CN" altLang="en-US" sz="1050" dirty="0" smtClean="0"/>
              <a:t>），同时清零本地缓存，无需报警</a:t>
            </a:r>
          </a:p>
          <a:p>
            <a:endParaRPr kumimoji="1" lang="zh-CN" altLang="en-US" sz="1050" dirty="0" smtClean="0"/>
          </a:p>
          <a:p>
            <a:r>
              <a:rPr kumimoji="1" lang="zh-CN" altLang="en-US" sz="1050" dirty="0" smtClean="0"/>
              <a:t>    </a:t>
            </a:r>
            <a:r>
              <a:rPr kumimoji="1" lang="en-US" altLang="zh-CN" sz="1050" dirty="0">
                <a:solidFill>
                  <a:srgbClr val="00B050"/>
                </a:solidFill>
              </a:rPr>
              <a:t>s</a:t>
            </a:r>
            <a:r>
              <a:rPr kumimoji="1" lang="en-US" altLang="zh-CN" sz="1050" dirty="0" smtClean="0">
                <a:solidFill>
                  <a:srgbClr val="00B050"/>
                </a:solidFill>
              </a:rPr>
              <a:t>tep4).</a:t>
            </a:r>
            <a:r>
              <a:rPr kumimoji="1" lang="zh-CN" altLang="en-US" sz="1050" dirty="0" smtClean="0"/>
              <a:t>有了最后更新时间，我们要做的就是从数据库拉取数据，条件为数据库产品最后更新时间戳大于等于我们的最后更新时间</a:t>
            </a:r>
            <a:r>
              <a:rPr kumimoji="1" lang="en-US" altLang="zh-CN" sz="1050" dirty="0" smtClean="0"/>
              <a:t>(</a:t>
            </a:r>
            <a:r>
              <a:rPr kumimoji="1" lang="en-US" altLang="zh-CN" sz="1050" b="1" dirty="0" smtClean="0">
                <a:solidFill>
                  <a:srgbClr val="FF0000"/>
                </a:solidFill>
              </a:rPr>
              <a:t>LT</a:t>
            </a:r>
            <a:r>
              <a:rPr kumimoji="1" lang="en-US" altLang="zh-CN" sz="1050" dirty="0" smtClean="0"/>
              <a:t>)</a:t>
            </a:r>
            <a:endParaRPr kumimoji="1" lang="zh-CN" altLang="en-US" sz="1050" dirty="0" smtClean="0"/>
          </a:p>
          <a:p>
            <a:endParaRPr kumimoji="1" lang="zh-CN" altLang="en-US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</a:t>
            </a:r>
            <a:r>
              <a:rPr kumimoji="1" lang="en-US" altLang="zh-CN" sz="1050" b="1" dirty="0" smtClean="0">
                <a:solidFill>
                  <a:srgbClr val="00B050"/>
                </a:solidFill>
              </a:rPr>
              <a:t>step5).</a:t>
            </a:r>
            <a:r>
              <a:rPr kumimoji="1" lang="zh-CN" altLang="en-US" sz="1050" dirty="0" smtClean="0"/>
              <a:t>如果通过</a:t>
            </a:r>
            <a:r>
              <a:rPr kumimoji="1" lang="en-US" altLang="zh-CN" sz="1050" b="1" dirty="0" smtClean="0">
                <a:solidFill>
                  <a:srgbClr val="00B050"/>
                </a:solidFill>
              </a:rPr>
              <a:t>step4</a:t>
            </a:r>
            <a:r>
              <a:rPr kumimoji="1" lang="zh-CN" altLang="en-US" sz="1050" dirty="0" smtClean="0"/>
              <a:t>没有得到数据，说明，暂时没有要同步的数据，什么都不需要做，反之，如果取得了数据则调用我们前面架构的同步逻辑</a:t>
            </a:r>
            <a:r>
              <a:rPr kumimoji="1" lang="en-US" altLang="zh-CN" sz="1050" dirty="0" smtClean="0"/>
              <a:t>(</a:t>
            </a:r>
            <a:r>
              <a:rPr kumimoji="1" lang="zh-CN" altLang="en-US" sz="1050" dirty="0" smtClean="0"/>
              <a:t>先生成</a:t>
            </a:r>
            <a:r>
              <a:rPr kumimoji="1" lang="en-US" altLang="zh-CN" sz="1050" dirty="0" smtClean="0"/>
              <a:t>xml,</a:t>
            </a:r>
            <a:r>
              <a:rPr kumimoji="1" lang="zh-CN" altLang="en-US" sz="1050" dirty="0" smtClean="0"/>
              <a:t>如果生成成功则使用</a:t>
            </a:r>
            <a:r>
              <a:rPr kumimoji="1" lang="en-US" altLang="zh-CN" sz="1050" dirty="0" err="1" smtClean="0"/>
              <a:t>solr</a:t>
            </a:r>
            <a:r>
              <a:rPr kumimoji="1" lang="zh-CN" altLang="en-US" sz="1050" dirty="0" smtClean="0"/>
              <a:t>客户端同步数据</a:t>
            </a:r>
            <a:r>
              <a:rPr kumimoji="1" lang="en-US" altLang="zh-CN" sz="1050" dirty="0" smtClean="0"/>
              <a:t>)【</a:t>
            </a:r>
            <a:r>
              <a:rPr kumimoji="1" lang="zh-CN" altLang="en-US" sz="1050" dirty="0" smtClean="0"/>
              <a:t>本地复用，或拆为服务</a:t>
            </a:r>
            <a:r>
              <a:rPr kumimoji="1" lang="en-US" altLang="zh-CN" sz="1050" dirty="0" smtClean="0"/>
              <a:t>】</a:t>
            </a:r>
            <a:endParaRPr kumimoji="1" lang="zh-CN" altLang="en-US" sz="1050" dirty="0" smtClean="0"/>
          </a:p>
          <a:p>
            <a:endParaRPr kumimoji="1" lang="zh-CN" altLang="en-US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</a:t>
            </a:r>
            <a:r>
              <a:rPr kumimoji="1" lang="en-US" altLang="zh-CN" sz="1050" b="1" dirty="0" smtClean="0">
                <a:solidFill>
                  <a:srgbClr val="00B050"/>
                </a:solidFill>
              </a:rPr>
              <a:t>step6)</a:t>
            </a:r>
            <a:r>
              <a:rPr kumimoji="1" lang="zh-CN" altLang="en-US" sz="1050" dirty="0" smtClean="0"/>
              <a:t>上面调用</a:t>
            </a:r>
            <a:r>
              <a:rPr kumimoji="1" lang="en-US" altLang="zh-CN" sz="1050" dirty="0" err="1" smtClean="0"/>
              <a:t>solr</a:t>
            </a:r>
            <a:r>
              <a:rPr kumimoji="1" lang="zh-CN" altLang="en-US" sz="1050" dirty="0" smtClean="0"/>
              <a:t>和查询数据库任何一步出现异常，则果断的报警，由</a:t>
            </a:r>
            <a:r>
              <a:rPr kumimoji="1" lang="en-US" altLang="zh-CN" sz="1050" dirty="0" err="1" smtClean="0"/>
              <a:t>hadi</a:t>
            </a:r>
            <a:r>
              <a:rPr kumimoji="1" lang="zh-CN" altLang="en-US" sz="1050" dirty="0" smtClean="0"/>
              <a:t>的报警服务器通知到我进行错误排查</a:t>
            </a:r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</a:t>
            </a:r>
          </a:p>
          <a:p>
            <a:r>
              <a:rPr kumimoji="1" lang="zh-CN" altLang="en-US" sz="1050" b="1" dirty="0" smtClean="0">
                <a:solidFill>
                  <a:srgbClr val="00B050"/>
                </a:solidFill>
              </a:rPr>
              <a:t>以上为全部诊断修复逻辑</a:t>
            </a:r>
            <a:endParaRPr kumimoji="1" lang="zh-CN" altLang="en-US" sz="1050" b="1" dirty="0">
              <a:solidFill>
                <a:srgbClr val="00B0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30189" y="2278456"/>
            <a:ext cx="605017" cy="997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930189" y="2759237"/>
            <a:ext cx="605017" cy="997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715088" y="2251377"/>
            <a:ext cx="39308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" b="1" dirty="0" smtClean="0"/>
              <a:t>记录</a:t>
            </a:r>
            <a:r>
              <a:rPr kumimoji="1" lang="zh-CN" altLang="en-US" sz="800" b="1" dirty="0" smtClean="0">
                <a:solidFill>
                  <a:srgbClr val="FF0000"/>
                </a:solidFill>
              </a:rPr>
              <a:t>上上次</a:t>
            </a:r>
            <a:r>
              <a:rPr kumimoji="1" lang="zh-CN" altLang="en-US" sz="800" b="1" dirty="0" smtClean="0"/>
              <a:t>的同步时间到文件或</a:t>
            </a:r>
            <a:r>
              <a:rPr kumimoji="1" lang="en-US" altLang="zh-CN" sz="800" b="1" dirty="0" err="1" smtClean="0"/>
              <a:t>Redis</a:t>
            </a:r>
            <a:r>
              <a:rPr kumimoji="1" lang="en-US" altLang="zh-CN" sz="800" b="1" dirty="0" smtClean="0"/>
              <a:t>,</a:t>
            </a:r>
            <a:r>
              <a:rPr kumimoji="1" lang="zh-CN" altLang="en-US" sz="800" b="1" dirty="0" smtClean="0"/>
              <a:t>默认为全量同步后检查无误后的最后更新时间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715087" y="2711635"/>
            <a:ext cx="4238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" b="1" dirty="0" smtClean="0"/>
              <a:t>记录</a:t>
            </a:r>
            <a:r>
              <a:rPr kumimoji="1" lang="zh-CN" altLang="en-US" sz="800" b="1" dirty="0" smtClean="0">
                <a:solidFill>
                  <a:srgbClr val="FF0000"/>
                </a:solidFill>
              </a:rPr>
              <a:t>上上次</a:t>
            </a:r>
            <a:r>
              <a:rPr kumimoji="1" lang="zh-CN" altLang="en-US" sz="800" b="1" dirty="0" smtClean="0"/>
              <a:t>的同步数量到文件或</a:t>
            </a:r>
            <a:r>
              <a:rPr kumimoji="1" lang="en-US" altLang="zh-CN" sz="800" b="1" dirty="0" err="1" smtClean="0"/>
              <a:t>Redis</a:t>
            </a:r>
            <a:r>
              <a:rPr kumimoji="1" lang="en-US" altLang="zh-CN" sz="800" b="1" dirty="0" smtClean="0"/>
              <a:t>,</a:t>
            </a:r>
            <a:r>
              <a:rPr kumimoji="1" lang="zh-CN" altLang="en-US" sz="800" b="1" dirty="0" smtClean="0"/>
              <a:t>默认为全量同步后检查无误后的最后一次的同步数量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120351" y="2066711"/>
            <a:ext cx="31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T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071828" y="2532865"/>
            <a:ext cx="31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24711" y="4572048"/>
            <a:ext cx="610494" cy="1282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687480" y="4415069"/>
            <a:ext cx="337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1" dirty="0" smtClean="0"/>
              <a:t>本地缓存，记录连续同步数据未统一的次数，默认为</a:t>
            </a:r>
            <a:r>
              <a:rPr kumimoji="1" lang="en-US" altLang="zh-CN" sz="800" b="1" dirty="0" smtClean="0"/>
              <a:t>3</a:t>
            </a:r>
            <a:r>
              <a:rPr kumimoji="1" lang="zh-CN" altLang="en-US" sz="800" b="1" dirty="0" smtClean="0"/>
              <a:t>次，即</a:t>
            </a:r>
            <a:r>
              <a:rPr kumimoji="1" lang="en-US" altLang="zh-CN" sz="800" b="1" dirty="0" smtClean="0"/>
              <a:t>count%3</a:t>
            </a:r>
            <a:r>
              <a:rPr kumimoji="1" lang="zh-CN" altLang="en-US" sz="800" b="1" dirty="0" smtClean="0"/>
              <a:t>，如果超过默认次数，则报警</a:t>
            </a:r>
            <a:r>
              <a:rPr kumimoji="1" lang="en-US" altLang="zh-CN" sz="800" b="1" dirty="0" smtClean="0"/>
              <a:t>(</a:t>
            </a:r>
            <a:r>
              <a:rPr kumimoji="1" lang="zh-CN" altLang="en-US" sz="800" b="1" dirty="0" smtClean="0"/>
              <a:t>报警等</a:t>
            </a:r>
            <a:r>
              <a:rPr kumimoji="1" lang="en-US" altLang="zh-CN" sz="800" b="1" dirty="0" err="1" smtClean="0"/>
              <a:t>hadi</a:t>
            </a:r>
            <a:r>
              <a:rPr kumimoji="1" lang="zh-CN" altLang="en-US" sz="800" b="1" dirty="0" smtClean="0"/>
              <a:t>来了跟他讨论，集成到他搭建的报警系统里面去</a:t>
            </a:r>
            <a:r>
              <a:rPr kumimoji="1" lang="en-US" altLang="zh-CN" sz="800" b="1" dirty="0" smtClean="0"/>
              <a:t>,</a:t>
            </a:r>
            <a:r>
              <a:rPr kumimoji="1" lang="zh-CN" altLang="en-US" sz="800" b="1" dirty="0" smtClean="0"/>
              <a:t>通知我排查</a:t>
            </a:r>
            <a:r>
              <a:rPr kumimoji="1" lang="en-US" altLang="zh-CN" sz="800" b="1" dirty="0" smtClean="0"/>
              <a:t>)</a:t>
            </a:r>
            <a:endParaRPr kumimoji="1" lang="zh-CN" altLang="en-US" sz="800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7110812" y="4360303"/>
            <a:ext cx="43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C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930189" y="3360302"/>
            <a:ext cx="605017" cy="997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930189" y="3841083"/>
            <a:ext cx="605017" cy="997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715088" y="3333223"/>
            <a:ext cx="3828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" b="1" dirty="0" smtClean="0"/>
              <a:t>记录</a:t>
            </a:r>
            <a:r>
              <a:rPr kumimoji="1" lang="zh-CN" altLang="en-US" sz="800" b="1" dirty="0" smtClean="0">
                <a:solidFill>
                  <a:srgbClr val="FF0000"/>
                </a:solidFill>
              </a:rPr>
              <a:t>上次</a:t>
            </a:r>
            <a:r>
              <a:rPr kumimoji="1" lang="zh-CN" altLang="en-US" sz="800" b="1" dirty="0" smtClean="0"/>
              <a:t>的同步时间到文件或</a:t>
            </a:r>
            <a:r>
              <a:rPr kumimoji="1" lang="en-US" altLang="zh-CN" sz="800" b="1" dirty="0" err="1" smtClean="0"/>
              <a:t>Redis</a:t>
            </a:r>
            <a:r>
              <a:rPr kumimoji="1" lang="en-US" altLang="zh-CN" sz="800" b="1" dirty="0" smtClean="0"/>
              <a:t>,</a:t>
            </a:r>
            <a:r>
              <a:rPr kumimoji="1" lang="zh-CN" altLang="en-US" sz="800" b="1" dirty="0" smtClean="0"/>
              <a:t>默认为全量同步后检查无误后的最后更新时间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715087" y="3793481"/>
            <a:ext cx="4136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" b="1" dirty="0" smtClean="0"/>
              <a:t>记录</a:t>
            </a:r>
            <a:r>
              <a:rPr kumimoji="1" lang="zh-CN" altLang="en-US" sz="800" b="1" dirty="0" smtClean="0">
                <a:solidFill>
                  <a:srgbClr val="FF0000"/>
                </a:solidFill>
              </a:rPr>
              <a:t>上次</a:t>
            </a:r>
            <a:r>
              <a:rPr kumimoji="1" lang="zh-CN" altLang="en-US" sz="800" b="1" dirty="0" smtClean="0"/>
              <a:t>的同步数量到文件或</a:t>
            </a:r>
            <a:r>
              <a:rPr kumimoji="1" lang="en-US" altLang="zh-CN" sz="800" b="1" dirty="0" err="1" smtClean="0"/>
              <a:t>Redis</a:t>
            </a:r>
            <a:r>
              <a:rPr kumimoji="1" lang="en-US" altLang="zh-CN" sz="800" b="1" dirty="0" smtClean="0"/>
              <a:t>,</a:t>
            </a:r>
            <a:r>
              <a:rPr kumimoji="1" lang="zh-CN" altLang="en-US" sz="800" b="1" dirty="0" smtClean="0"/>
              <a:t>默认为全量同步后检查无误后的最后一次的同步数量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120351" y="3148557"/>
            <a:ext cx="52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LT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071828" y="3614711"/>
            <a:ext cx="51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solidFill>
                  <a:srgbClr val="FF0000"/>
                </a:solidFill>
              </a:rPr>
              <a:t>LN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85824" y="1208329"/>
            <a:ext cx="2119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smtClean="0">
                <a:solidFill>
                  <a:srgbClr val="00B050"/>
                </a:solidFill>
              </a:rPr>
              <a:t>以下程序逻辑完全</a:t>
            </a:r>
            <a:r>
              <a:rPr kumimoji="1" lang="zh-CN" altLang="en-US" sz="1100" dirty="0" smtClean="0">
                <a:solidFill>
                  <a:srgbClr val="00B050"/>
                </a:solidFill>
              </a:rPr>
              <a:t>独立</a:t>
            </a:r>
            <a:endParaRPr kumimoji="1" lang="zh-CN" altLang="en-US" sz="1100" dirty="0">
              <a:solidFill>
                <a:srgbClr val="00B050"/>
              </a:solidFill>
            </a:endParaRPr>
          </a:p>
        </p:txBody>
      </p:sp>
      <p:cxnSp>
        <p:nvCxnSpPr>
          <p:cNvPr id="3" name="直线箭头连接符 2"/>
          <p:cNvCxnSpPr>
            <a:endCxn id="26" idx="1"/>
          </p:cNvCxnSpPr>
          <p:nvPr/>
        </p:nvCxnSpPr>
        <p:spPr>
          <a:xfrm>
            <a:off x="3717561" y="3793481"/>
            <a:ext cx="3393251" cy="751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0063" y="385763"/>
            <a:ext cx="601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/>
              <a:t>为什么要用</a:t>
            </a:r>
            <a:r>
              <a:rPr kumimoji="1" lang="en-US" altLang="zh-CN" b="1" dirty="0" err="1" smtClean="0"/>
              <a:t>kafka</a:t>
            </a:r>
            <a:r>
              <a:rPr kumimoji="1" lang="zh-CN" altLang="en-US" b="1" dirty="0" smtClean="0"/>
              <a:t>，而不是直接调用服务了</a:t>
            </a:r>
            <a:endParaRPr kumimoji="1"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041400" y="1447800"/>
            <a:ext cx="10731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1.Kafka</a:t>
            </a:r>
            <a:r>
              <a:rPr kumimoji="1" lang="zh-CN" altLang="en-US" dirty="0" smtClean="0"/>
              <a:t>的架构和</a:t>
            </a:r>
            <a:r>
              <a:rPr kumimoji="1" lang="en-US" altLang="zh-CN" dirty="0" err="1" smtClean="0"/>
              <a:t>Hbase</a:t>
            </a:r>
            <a:r>
              <a:rPr kumimoji="1" lang="zh-CN" altLang="en-US" dirty="0" smtClean="0"/>
              <a:t>的架构类似，都是</a:t>
            </a:r>
            <a:r>
              <a:rPr kumimoji="1" lang="en-US" altLang="zh-CN" dirty="0" smtClean="0"/>
              <a:t>Append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Log,</a:t>
            </a:r>
            <a:r>
              <a:rPr kumimoji="1" lang="zh-CN" altLang="en-US" dirty="0" smtClean="0"/>
              <a:t>而且是落地到磁盘的，删除日志的时间也可以自行调整，所以数据可靠性得到了完全的保证</a:t>
            </a:r>
          </a:p>
          <a:p>
            <a:endParaRPr kumimoji="1" lang="zh-CN" altLang="en-US" dirty="0"/>
          </a:p>
          <a:p>
            <a:r>
              <a:rPr kumimoji="1" lang="en-US" altLang="zh-CN" dirty="0" smtClean="0"/>
              <a:t>2.Kafka</a:t>
            </a:r>
            <a:r>
              <a:rPr kumimoji="1" lang="zh-CN" altLang="en-US" dirty="0" smtClean="0"/>
              <a:t> 的逻辑架构有</a:t>
            </a:r>
            <a:r>
              <a:rPr kumimoji="1" lang="en-US" altLang="zh-CN" dirty="0" smtClean="0"/>
              <a:t>topic</a:t>
            </a:r>
            <a:r>
              <a:rPr kumimoji="1" lang="zh-CN" altLang="en-US" dirty="0" smtClean="0"/>
              <a:t>的概念，每个</a:t>
            </a:r>
            <a:r>
              <a:rPr kumimoji="1" lang="en-US" altLang="zh-CN" dirty="0" smtClean="0"/>
              <a:t>Topic</a:t>
            </a:r>
            <a:r>
              <a:rPr kumimoji="1" lang="zh-CN" altLang="en-US" dirty="0" smtClean="0"/>
              <a:t>有组的概念，当然</a:t>
            </a:r>
            <a:r>
              <a:rPr kumimoji="1" lang="en-US" altLang="zh-CN" dirty="0" err="1" smtClean="0"/>
              <a:t>producter</a:t>
            </a:r>
            <a:r>
              <a:rPr kumimoji="1" lang="zh-CN" altLang="en-US" dirty="0" smtClean="0"/>
              <a:t>只是发送时间戳，不会有什么瓶颈，考虑避免单点部署即可，</a:t>
            </a:r>
            <a:r>
              <a:rPr kumimoji="1" lang="en-US" altLang="zh-CN" dirty="0" smtClean="0"/>
              <a:t>Consumer</a:t>
            </a:r>
            <a:r>
              <a:rPr kumimoji="1" lang="zh-CN" altLang="en-US" dirty="0" smtClean="0"/>
              <a:t>可以有多个，他们只需要订阅同一</a:t>
            </a:r>
            <a:r>
              <a:rPr kumimoji="1" lang="en-US" altLang="zh-CN" dirty="0" smtClean="0"/>
              <a:t>topic</a:t>
            </a:r>
            <a:r>
              <a:rPr kumimoji="1" lang="zh-CN" altLang="en-US" dirty="0" smtClean="0"/>
              <a:t>，并把他们划分为同一组，如果同步的数据很多，可以非常容易水平扩容和释放</a:t>
            </a:r>
          </a:p>
          <a:p>
            <a:endParaRPr kumimoji="1" lang="zh-CN" altLang="en-US" dirty="0"/>
          </a:p>
          <a:p>
            <a:r>
              <a:rPr kumimoji="1" lang="en-US" altLang="zh-CN" dirty="0" smtClean="0"/>
              <a:t>3.Kafka</a:t>
            </a:r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RPC</a:t>
            </a:r>
            <a:r>
              <a:rPr kumimoji="1" lang="zh-CN" altLang="en-US" dirty="0" smtClean="0"/>
              <a:t>协议，比直接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调用效率要高</a:t>
            </a:r>
          </a:p>
          <a:p>
            <a:endParaRPr kumimoji="1" lang="zh-CN" altLang="en-US" dirty="0"/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使用这种方式解耦更彻底，就算消费端不工作了，数据会自动存在</a:t>
            </a:r>
            <a:r>
              <a:rPr kumimoji="1" lang="en-US" altLang="zh-CN" dirty="0" err="1" smtClean="0"/>
              <a:t>kafka</a:t>
            </a:r>
            <a:r>
              <a:rPr kumimoji="1" lang="zh-CN" altLang="en-US" dirty="0" smtClean="0"/>
              <a:t>上，消费端启动后直接批量拉去数据自动工作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40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7200" y="471488"/>
            <a:ext cx="335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/>
              <a:t>职能分工</a:t>
            </a:r>
            <a:endParaRPr kumimoji="1"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968500" y="1333500"/>
            <a:ext cx="906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生产方当有产品录入到数据库后，应立即将最后时间戳发送到</a:t>
            </a:r>
            <a:r>
              <a:rPr kumimoji="1" lang="en-US" altLang="zh-CN" dirty="0" err="1" smtClean="0"/>
              <a:t>kafka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如果做了缓存，不想立刻发，则发送当前更新的产品中的最小更新时间戳即可，如果数据过多，生产端直接将产品分段，给时间戳的区间即可（如</a:t>
            </a:r>
            <a:r>
              <a:rPr kumimoji="1" lang="en-US" altLang="zh-CN" dirty="0" smtClean="0"/>
              <a:t>100004343-29997489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这块儿是需要</a:t>
            </a:r>
            <a:r>
              <a:rPr kumimoji="1" lang="en-US" altLang="zh-CN" dirty="0" smtClean="0"/>
              <a:t>.com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cn</a:t>
            </a:r>
            <a:r>
              <a:rPr kumimoji="1" lang="zh-CN" altLang="en-US" dirty="0" smtClean="0"/>
              <a:t> 双网合并完成，考虑到时间，暂时只开发双网合并的也可以，</a:t>
            </a:r>
            <a:r>
              <a:rPr kumimoji="1" lang="en-US" altLang="zh-CN" dirty="0" smtClean="0"/>
              <a:t>.com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cn</a:t>
            </a:r>
            <a:r>
              <a:rPr kumimoji="1" lang="zh-CN" altLang="en-US" dirty="0" smtClean="0"/>
              <a:t>的还是用以前的同步机制</a:t>
            </a:r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消费端跟异常检测，对接监控系统，我这边负责</a:t>
            </a:r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624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42938" y="500063"/>
            <a:ext cx="324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/>
              <a:t>优先级</a:t>
            </a:r>
            <a:endParaRPr kumimoji="1"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768600" y="2247900"/>
            <a:ext cx="491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/>
              <a:t>优先级低于产品功能开发，因为现在的数据量就算我们全量同步一次，也只需要半个小时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97951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1119</Words>
  <Application>Microsoft Macintosh PowerPoint</Application>
  <PresentationFormat>宽屏</PresentationFormat>
  <Paragraphs>86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144</cp:revision>
  <dcterms:created xsi:type="dcterms:W3CDTF">2016-02-03T01:44:48Z</dcterms:created>
  <dcterms:modified xsi:type="dcterms:W3CDTF">2016-02-17T03:51:34Z</dcterms:modified>
</cp:coreProperties>
</file>