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5" autoAdjust="0"/>
  </p:normalViewPr>
  <p:slideViewPr>
    <p:cSldViewPr>
      <p:cViewPr>
        <p:scale>
          <a:sx n="89" d="100"/>
          <a:sy n="89" d="100"/>
        </p:scale>
        <p:origin x="-118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4DC65-E870-4501-9411-F5810CF84F2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2F5B29-6210-4A74-903C-96E0C22BF69A}">
      <dgm:prSet phldrT="[Text]"/>
      <dgm:spPr/>
      <dgm:t>
        <a:bodyPr/>
        <a:lstStyle/>
        <a:p>
          <a:r>
            <a:rPr lang="zh-CN" altLang="en-US" dirty="0" smtClean="0"/>
            <a:t>精确匹配</a:t>
          </a:r>
          <a:endParaRPr lang="zh-CN" altLang="en-US" dirty="0"/>
        </a:p>
      </dgm:t>
    </dgm:pt>
    <dgm:pt modelId="{A1547070-9105-4288-8A2A-4E70E6F77105}" type="parTrans" cxnId="{3C938262-754B-440E-9E0E-9336AA8E776A}">
      <dgm:prSet/>
      <dgm:spPr/>
      <dgm:t>
        <a:bodyPr/>
        <a:lstStyle/>
        <a:p>
          <a:endParaRPr lang="zh-CN" altLang="en-US"/>
        </a:p>
      </dgm:t>
    </dgm:pt>
    <dgm:pt modelId="{98A98DEB-9F62-47A6-9ED6-18B43F1637B6}" type="sibTrans" cxnId="{3C938262-754B-440E-9E0E-9336AA8E776A}">
      <dgm:prSet/>
      <dgm:spPr/>
      <dgm:t>
        <a:bodyPr/>
        <a:lstStyle/>
        <a:p>
          <a:endParaRPr lang="zh-CN" altLang="en-US"/>
        </a:p>
      </dgm:t>
    </dgm:pt>
    <dgm:pt modelId="{A1896A3D-A4F5-4834-8D24-F8D1FA428EE7}">
      <dgm:prSet phldrT="[Text]"/>
      <dgm:spPr/>
      <dgm:t>
        <a:bodyPr/>
        <a:lstStyle/>
        <a:p>
          <a:r>
            <a:rPr lang="zh-CN" altLang="en-US" dirty="0" smtClean="0"/>
            <a:t>需要记录</a:t>
          </a:r>
          <a:r>
            <a:rPr lang="en-US" altLang="zh-CN" dirty="0" err="1" smtClean="0"/>
            <a:t>userId,userAgent,clientIp,requestTime,query</a:t>
          </a:r>
          <a:r>
            <a:rPr lang="en-US" altLang="zh-CN" dirty="0" smtClean="0"/>
            <a:t>,</a:t>
          </a:r>
          <a:r>
            <a:rPr lang="zh-CN" altLang="en-US" dirty="0" smtClean="0"/>
            <a:t>记录日志主要是</a:t>
          </a:r>
          <a:r>
            <a:rPr lang="en-US" altLang="zh-CN" dirty="0" smtClean="0"/>
            <a:t>1.</a:t>
          </a:r>
          <a:r>
            <a:rPr lang="zh-CN" altLang="en-US" dirty="0" smtClean="0"/>
            <a:t>方便做搜索日志分析，</a:t>
          </a:r>
          <a:r>
            <a:rPr lang="en-US" altLang="zh-CN" dirty="0" smtClean="0"/>
            <a:t>2.</a:t>
          </a:r>
          <a:r>
            <a:rPr lang="zh-CN" altLang="en-US" dirty="0" smtClean="0"/>
            <a:t>后期人工对</a:t>
          </a:r>
          <a:r>
            <a:rPr lang="en-US" altLang="zh-CN" dirty="0" smtClean="0"/>
            <a:t>query</a:t>
          </a:r>
          <a:r>
            <a:rPr lang="zh-CN" altLang="en-US" dirty="0" smtClean="0"/>
            <a:t>和待检索库</a:t>
          </a:r>
          <a:r>
            <a:rPr lang="en-US" altLang="zh-CN" dirty="0" smtClean="0"/>
            <a:t>keyword</a:t>
          </a:r>
          <a:r>
            <a:rPr lang="zh-CN" altLang="en-US" dirty="0" smtClean="0"/>
            <a:t>进行人工匹配并新增到索引中，辅助查询，</a:t>
          </a:r>
          <a:r>
            <a:rPr lang="en-US" altLang="zh-CN" dirty="0" smtClean="0"/>
            <a:t>3.</a:t>
          </a:r>
          <a:r>
            <a:rPr lang="zh-CN" altLang="en-US" dirty="0" smtClean="0"/>
            <a:t>根据</a:t>
          </a:r>
          <a:r>
            <a:rPr lang="en-US" altLang="zh-CN" dirty="0" err="1" smtClean="0"/>
            <a:t>userId,searchquery,freq,time</a:t>
          </a:r>
          <a:r>
            <a:rPr lang="zh-CN" altLang="en-US" dirty="0" smtClean="0"/>
            <a:t>可以做基于</a:t>
          </a:r>
          <a:r>
            <a:rPr lang="en-US" altLang="zh-CN" dirty="0" smtClean="0"/>
            <a:t>Item</a:t>
          </a:r>
          <a:r>
            <a:rPr lang="zh-CN" altLang="en-US" dirty="0" smtClean="0"/>
            <a:t>的协同过滤，为用户推荐相关词</a:t>
          </a:r>
          <a:endParaRPr lang="zh-CN" altLang="en-US" dirty="0"/>
        </a:p>
      </dgm:t>
    </dgm:pt>
    <dgm:pt modelId="{E5AB7BDF-446D-49A4-8102-4F3C388205DB}" type="parTrans" cxnId="{03F3E8AB-B3B2-489F-B145-BF6A77C10D26}">
      <dgm:prSet/>
      <dgm:spPr/>
      <dgm:t>
        <a:bodyPr/>
        <a:lstStyle/>
        <a:p>
          <a:endParaRPr lang="zh-CN" altLang="en-US"/>
        </a:p>
      </dgm:t>
    </dgm:pt>
    <dgm:pt modelId="{AB1195BF-6A50-4CB0-8E20-993855E84BE9}" type="sibTrans" cxnId="{03F3E8AB-B3B2-489F-B145-BF6A77C10D26}">
      <dgm:prSet/>
      <dgm:spPr/>
      <dgm:t>
        <a:bodyPr/>
        <a:lstStyle/>
        <a:p>
          <a:endParaRPr lang="zh-CN" altLang="en-US"/>
        </a:p>
      </dgm:t>
    </dgm:pt>
    <dgm:pt modelId="{3249871A-B8F6-4981-ACC3-843F5BD8D8FC}">
      <dgm:prSet phldrT="[Text]" custT="1"/>
      <dgm:spPr/>
      <dgm:t>
        <a:bodyPr/>
        <a:lstStyle/>
        <a:p>
          <a:r>
            <a:rPr lang="zh-CN" altLang="en-US" sz="1200" dirty="0" smtClean="0"/>
            <a:t>根据搜索</a:t>
          </a:r>
          <a:r>
            <a:rPr lang="en-US" altLang="zh-CN" sz="1200" dirty="0" smtClean="0"/>
            <a:t>Query</a:t>
          </a:r>
          <a:r>
            <a:rPr lang="zh-CN" altLang="en-US" sz="1200" dirty="0" smtClean="0"/>
            <a:t>精确搜索匹配</a:t>
          </a:r>
          <a:endParaRPr lang="zh-CN" altLang="en-US" sz="1200" dirty="0"/>
        </a:p>
      </dgm:t>
    </dgm:pt>
    <dgm:pt modelId="{D35B8426-DD14-4850-95B0-57F52717BB74}" type="sibTrans" cxnId="{D76C195C-3B68-4926-BA62-72733DCAAC2E}">
      <dgm:prSet/>
      <dgm:spPr/>
      <dgm:t>
        <a:bodyPr/>
        <a:lstStyle/>
        <a:p>
          <a:endParaRPr lang="zh-CN" altLang="en-US"/>
        </a:p>
      </dgm:t>
    </dgm:pt>
    <dgm:pt modelId="{602C6D98-BFDA-4235-BE96-B66DF3B88CD6}" type="parTrans" cxnId="{D76C195C-3B68-4926-BA62-72733DCAAC2E}">
      <dgm:prSet/>
      <dgm:spPr/>
      <dgm:t>
        <a:bodyPr/>
        <a:lstStyle/>
        <a:p>
          <a:endParaRPr lang="zh-CN" altLang="en-US"/>
        </a:p>
      </dgm:t>
    </dgm:pt>
    <dgm:pt modelId="{139D4438-F429-42F0-929C-9321FB40E5C4}">
      <dgm:prSet phldrT="[Text]"/>
      <dgm:spPr/>
      <dgm:t>
        <a:bodyPr/>
        <a:lstStyle/>
        <a:p>
          <a:r>
            <a:rPr lang="zh-CN" altLang="en-US" dirty="0" smtClean="0"/>
            <a:t>拼音检索匹配</a:t>
          </a:r>
          <a:endParaRPr lang="zh-CN" altLang="en-US" dirty="0"/>
        </a:p>
      </dgm:t>
    </dgm:pt>
    <dgm:pt modelId="{498E6C70-5DC9-4D15-AABB-ABE4D6EDC10E}" type="parTrans" cxnId="{7F0375EF-61A8-49E6-96D1-90646508DB2A}">
      <dgm:prSet/>
      <dgm:spPr/>
      <dgm:t>
        <a:bodyPr/>
        <a:lstStyle/>
        <a:p>
          <a:endParaRPr lang="zh-CN" altLang="en-US"/>
        </a:p>
      </dgm:t>
    </dgm:pt>
    <dgm:pt modelId="{5DF7CE35-4B7E-4572-8E40-DA360B12B0EA}" type="sibTrans" cxnId="{7F0375EF-61A8-49E6-96D1-90646508DB2A}">
      <dgm:prSet/>
      <dgm:spPr/>
      <dgm:t>
        <a:bodyPr/>
        <a:lstStyle/>
        <a:p>
          <a:endParaRPr lang="zh-CN" altLang="en-US"/>
        </a:p>
      </dgm:t>
    </dgm:pt>
    <dgm:pt modelId="{1FBA5FE1-9C8B-43D1-AC13-4E100EF1EEF0}">
      <dgm:prSet phldrT="[Text]"/>
      <dgm:spPr/>
      <dgm:t>
        <a:bodyPr/>
        <a:lstStyle/>
        <a:p>
          <a:r>
            <a:rPr lang="zh-CN" altLang="en-US" dirty="0" smtClean="0"/>
            <a:t>根据拼音进行匹配</a:t>
          </a:r>
          <a:r>
            <a:rPr lang="en-US" altLang="zh-CN" dirty="0" smtClean="0"/>
            <a:t>,</a:t>
          </a:r>
          <a:r>
            <a:rPr lang="zh-CN" altLang="en-US" dirty="0" smtClean="0"/>
            <a:t>匹配完成首先比较汉字的长度是相等，如果相等且</a:t>
          </a:r>
          <a:r>
            <a:rPr lang="en-US" altLang="zh-CN" dirty="0" err="1" smtClean="0"/>
            <a:t>lucene</a:t>
          </a:r>
          <a:r>
            <a:rPr lang="zh-CN" altLang="en-US" dirty="0" smtClean="0"/>
            <a:t>打分</a:t>
          </a:r>
          <a:r>
            <a:rPr lang="en-US" altLang="zh-CN" dirty="0" smtClean="0"/>
            <a:t>score</a:t>
          </a:r>
          <a:r>
            <a:rPr lang="zh-CN" altLang="en-US" dirty="0" smtClean="0"/>
            <a:t>大于</a:t>
          </a:r>
          <a:r>
            <a:rPr lang="en-US" altLang="zh-CN" dirty="0" smtClean="0"/>
            <a:t>30</a:t>
          </a:r>
          <a:r>
            <a:rPr lang="zh-CN" altLang="en-US" dirty="0" smtClean="0"/>
            <a:t>则匹配，否则进行模糊匹配</a:t>
          </a:r>
          <a:endParaRPr lang="zh-CN" altLang="en-US" dirty="0"/>
        </a:p>
      </dgm:t>
    </dgm:pt>
    <dgm:pt modelId="{EA14B742-964C-4AA4-A717-2B4B71792F0E}" type="parTrans" cxnId="{3DD3A370-2600-4210-9992-7BD27A52D0FF}">
      <dgm:prSet/>
      <dgm:spPr/>
      <dgm:t>
        <a:bodyPr/>
        <a:lstStyle/>
        <a:p>
          <a:endParaRPr lang="zh-CN" altLang="en-US"/>
        </a:p>
      </dgm:t>
    </dgm:pt>
    <dgm:pt modelId="{24232257-E378-471B-BBC2-C81DE486437A}" type="sibTrans" cxnId="{3DD3A370-2600-4210-9992-7BD27A52D0FF}">
      <dgm:prSet/>
      <dgm:spPr/>
      <dgm:t>
        <a:bodyPr/>
        <a:lstStyle/>
        <a:p>
          <a:endParaRPr lang="zh-CN" altLang="en-US"/>
        </a:p>
      </dgm:t>
    </dgm:pt>
    <dgm:pt modelId="{D49504CB-E5A3-4822-8355-209CF1C0F26A}">
      <dgm:prSet phldrT="[Text]"/>
      <dgm:spPr/>
      <dgm:t>
        <a:bodyPr/>
        <a:lstStyle/>
        <a:p>
          <a:r>
            <a:rPr lang="zh-CN" altLang="en-US" dirty="0" smtClean="0"/>
            <a:t>模糊匹配</a:t>
          </a:r>
          <a:endParaRPr lang="zh-CN" altLang="en-US" dirty="0"/>
        </a:p>
      </dgm:t>
    </dgm:pt>
    <dgm:pt modelId="{D33FA278-34E9-4496-B56B-DFD6DF167C12}" type="parTrans" cxnId="{A590E06E-1A23-4528-A1A4-6539E6C25449}">
      <dgm:prSet/>
      <dgm:spPr/>
      <dgm:t>
        <a:bodyPr/>
        <a:lstStyle/>
        <a:p>
          <a:endParaRPr lang="zh-CN" altLang="en-US"/>
        </a:p>
      </dgm:t>
    </dgm:pt>
    <dgm:pt modelId="{71EB2B5E-CB1D-423A-A9C3-F67162B2FC50}" type="sibTrans" cxnId="{A590E06E-1A23-4528-A1A4-6539E6C25449}">
      <dgm:prSet/>
      <dgm:spPr/>
      <dgm:t>
        <a:bodyPr/>
        <a:lstStyle/>
        <a:p>
          <a:endParaRPr lang="zh-CN" altLang="en-US"/>
        </a:p>
      </dgm:t>
    </dgm:pt>
    <dgm:pt modelId="{39E42EB4-577D-4CD6-87DD-7EE0CB524211}">
      <dgm:prSet phldrT="[Text]"/>
      <dgm:spPr/>
      <dgm:t>
        <a:bodyPr/>
        <a:lstStyle/>
        <a:p>
          <a:r>
            <a:rPr lang="zh-CN" altLang="en-US" dirty="0" smtClean="0"/>
            <a:t>根据</a:t>
          </a:r>
          <a:r>
            <a:rPr lang="en-US" altLang="zh-CN" dirty="0" smtClean="0"/>
            <a:t>query</a:t>
          </a:r>
          <a:r>
            <a:rPr lang="zh-CN" altLang="en-US" dirty="0" smtClean="0"/>
            <a:t>分词进行模糊匹配</a:t>
          </a:r>
          <a:r>
            <a:rPr lang="en-US" altLang="zh-CN" dirty="0" smtClean="0"/>
            <a:t>,</a:t>
          </a:r>
          <a:r>
            <a:rPr lang="zh-CN" altLang="en-US" dirty="0" smtClean="0"/>
            <a:t>如果匹配到</a:t>
          </a:r>
          <a:r>
            <a:rPr lang="en-US" altLang="zh-CN" dirty="0" smtClean="0"/>
            <a:t>,</a:t>
          </a:r>
          <a:r>
            <a:rPr lang="zh-CN" altLang="en-US" dirty="0" smtClean="0"/>
            <a:t>则比较</a:t>
          </a:r>
          <a:r>
            <a:rPr lang="en-US" altLang="zh-CN" dirty="0" smtClean="0"/>
            <a:t>score</a:t>
          </a:r>
          <a:r>
            <a:rPr lang="zh-CN" altLang="en-US" dirty="0" smtClean="0"/>
            <a:t>和拼音检索的</a:t>
          </a:r>
          <a:r>
            <a:rPr lang="en-US" altLang="zh-CN" dirty="0" smtClean="0"/>
            <a:t>score</a:t>
          </a:r>
          <a:r>
            <a:rPr lang="zh-CN" altLang="en-US" dirty="0" smtClean="0"/>
            <a:t>大小，并且要求拼音的</a:t>
          </a:r>
          <a:r>
            <a:rPr lang="en-US" altLang="zh-CN" dirty="0" smtClean="0"/>
            <a:t>score</a:t>
          </a:r>
          <a:r>
            <a:rPr lang="zh-CN" altLang="en-US" dirty="0" smtClean="0"/>
            <a:t>分值大于</a:t>
          </a:r>
          <a:r>
            <a:rPr lang="en-US" altLang="zh-CN" dirty="0" smtClean="0"/>
            <a:t>30,</a:t>
          </a:r>
          <a:r>
            <a:rPr lang="zh-CN" altLang="en-US" dirty="0" smtClean="0"/>
            <a:t>如果拼音检索分值大于模糊检索，则拼音检索命中</a:t>
          </a:r>
          <a:r>
            <a:rPr lang="en-US" altLang="zh-CN" dirty="0" smtClean="0"/>
            <a:t>,</a:t>
          </a:r>
          <a:r>
            <a:rPr lang="zh-CN" altLang="en-US" dirty="0" smtClean="0"/>
            <a:t>否则选模糊匹配</a:t>
          </a:r>
          <a:r>
            <a:rPr lang="en-US" altLang="zh-CN" dirty="0" smtClean="0"/>
            <a:t>[</a:t>
          </a:r>
          <a:r>
            <a:rPr lang="zh-CN" altLang="en-US" dirty="0" smtClean="0"/>
            <a:t>是支持</a:t>
          </a:r>
          <a:r>
            <a:rPr lang="zh-CN" altLang="en-US" b="1" dirty="0" smtClean="0">
              <a:solidFill>
                <a:srgbClr val="00B050"/>
              </a:solidFill>
            </a:rPr>
            <a:t>自动拼写纠</a:t>
          </a:r>
          <a:r>
            <a:rPr lang="zh-CN" altLang="en-US" dirty="0" smtClean="0"/>
            <a:t>错的</a:t>
          </a:r>
          <a:r>
            <a:rPr lang="en-US" altLang="zh-CN" dirty="0" smtClean="0"/>
            <a:t>],</a:t>
          </a:r>
          <a:r>
            <a:rPr lang="zh-CN" altLang="en-US" dirty="0" smtClean="0"/>
            <a:t>如果未得到数据则进行</a:t>
          </a:r>
          <a:r>
            <a:rPr lang="en-US" altLang="zh-CN" dirty="0" smtClean="0"/>
            <a:t>query</a:t>
          </a:r>
          <a:r>
            <a:rPr lang="zh-CN" altLang="en-US" dirty="0" smtClean="0"/>
            <a:t>扩充</a:t>
          </a:r>
          <a:endParaRPr lang="zh-CN" altLang="en-US" dirty="0"/>
        </a:p>
      </dgm:t>
    </dgm:pt>
    <dgm:pt modelId="{AB36392F-80ED-4FA9-9B6E-89AAEFD13DB4}" type="parTrans" cxnId="{F46B4B6C-3598-4BF5-8622-066B1C3B9005}">
      <dgm:prSet/>
      <dgm:spPr/>
      <dgm:t>
        <a:bodyPr/>
        <a:lstStyle/>
        <a:p>
          <a:endParaRPr lang="zh-CN" altLang="en-US"/>
        </a:p>
      </dgm:t>
    </dgm:pt>
    <dgm:pt modelId="{5EBC5806-D5EF-4C82-A397-4107E800FBAE}" type="sibTrans" cxnId="{F46B4B6C-3598-4BF5-8622-066B1C3B9005}">
      <dgm:prSet/>
      <dgm:spPr/>
      <dgm:t>
        <a:bodyPr/>
        <a:lstStyle/>
        <a:p>
          <a:endParaRPr lang="zh-CN" altLang="en-US"/>
        </a:p>
      </dgm:t>
    </dgm:pt>
    <dgm:pt modelId="{BF48D294-AB40-4FAF-9A41-27A8A47D7484}">
      <dgm:prSet phldrT="[Text]"/>
      <dgm:spPr/>
      <dgm:t>
        <a:bodyPr/>
        <a:lstStyle/>
        <a:p>
          <a:r>
            <a:rPr lang="zh-CN" altLang="en-US" dirty="0" smtClean="0"/>
            <a:t>目前通过</a:t>
          </a:r>
          <a:r>
            <a:rPr lang="en-US" altLang="zh-CN" dirty="0" smtClean="0"/>
            <a:t>word2Vec</a:t>
          </a:r>
          <a:r>
            <a:rPr lang="zh-CN" altLang="en-US" dirty="0" smtClean="0"/>
            <a:t>通过低维稠密空间进行语意扩充，并进行查询</a:t>
          </a:r>
          <a:r>
            <a:rPr lang="en-US" altLang="zh-CN" dirty="0" smtClean="0"/>
            <a:t>(</a:t>
          </a:r>
          <a:r>
            <a:rPr lang="zh-CN" altLang="en-US" dirty="0" smtClean="0"/>
            <a:t>后面可以通过日志分析点击率，点击页面进行其他策略扩充</a:t>
          </a:r>
          <a:r>
            <a:rPr lang="en-US" altLang="zh-CN" dirty="0" smtClean="0"/>
            <a:t>)</a:t>
          </a:r>
          <a:r>
            <a:rPr lang="zh-CN" altLang="en-US" dirty="0" smtClean="0"/>
            <a:t>，如果未得到数据，则通知实时抓取，并将状态携带请求</a:t>
          </a:r>
          <a:r>
            <a:rPr lang="en-US" altLang="zh-CN" dirty="0" err="1" smtClean="0"/>
            <a:t>nlps</a:t>
          </a:r>
          <a:endParaRPr lang="zh-CN" altLang="en-US" dirty="0"/>
        </a:p>
      </dgm:t>
    </dgm:pt>
    <dgm:pt modelId="{B4BCF797-A0C1-4118-B66E-DC6831A90BDD}" type="parTrans" cxnId="{4F339029-BCB4-46E8-89B1-1A292BFA351C}">
      <dgm:prSet/>
      <dgm:spPr/>
      <dgm:t>
        <a:bodyPr/>
        <a:lstStyle/>
        <a:p>
          <a:endParaRPr lang="zh-CN" altLang="en-US"/>
        </a:p>
      </dgm:t>
    </dgm:pt>
    <dgm:pt modelId="{57F15904-0C8A-45F5-9C8E-9CB5B6B6CC89}" type="sibTrans" cxnId="{4F339029-BCB4-46E8-89B1-1A292BFA351C}">
      <dgm:prSet/>
      <dgm:spPr/>
      <dgm:t>
        <a:bodyPr/>
        <a:lstStyle/>
        <a:p>
          <a:endParaRPr lang="zh-CN" altLang="en-US"/>
        </a:p>
      </dgm:t>
    </dgm:pt>
    <dgm:pt modelId="{509816EC-FF68-480F-A92B-7B804C7AFEB0}">
      <dgm:prSet phldrT="[Text]"/>
      <dgm:spPr/>
      <dgm:t>
        <a:bodyPr/>
        <a:lstStyle/>
        <a:p>
          <a:r>
            <a:rPr lang="zh-CN" altLang="en-US" dirty="0" smtClean="0"/>
            <a:t>状态维护</a:t>
          </a:r>
          <a:endParaRPr lang="zh-CN" altLang="en-US" dirty="0"/>
        </a:p>
      </dgm:t>
    </dgm:pt>
    <dgm:pt modelId="{61334118-023E-45EF-B88B-FDA5CF4DA224}" type="parTrans" cxnId="{375926AD-9C57-4632-A2FA-1AECF07BF9AC}">
      <dgm:prSet/>
      <dgm:spPr/>
      <dgm:t>
        <a:bodyPr/>
        <a:lstStyle/>
        <a:p>
          <a:endParaRPr lang="zh-CN" altLang="en-US"/>
        </a:p>
      </dgm:t>
    </dgm:pt>
    <dgm:pt modelId="{326148D3-D2B9-476F-9280-E81491D6AAF6}" type="sibTrans" cxnId="{375926AD-9C57-4632-A2FA-1AECF07BF9AC}">
      <dgm:prSet/>
      <dgm:spPr/>
      <dgm:t>
        <a:bodyPr/>
        <a:lstStyle/>
        <a:p>
          <a:endParaRPr lang="zh-CN" altLang="en-US"/>
        </a:p>
      </dgm:t>
    </dgm:pt>
    <dgm:pt modelId="{8B793D44-906F-4449-8126-2E194B01EFD6}">
      <dgm:prSet phldrT="[Text]"/>
      <dgm:spPr/>
      <dgm:t>
        <a:bodyPr/>
        <a:lstStyle/>
        <a:p>
          <a:r>
            <a:rPr lang="zh-CN" altLang="en-US" dirty="0" smtClean="0"/>
            <a:t>前面当没有检索结果时，</a:t>
          </a:r>
          <a:r>
            <a:rPr lang="en-US" altLang="zh-CN" dirty="0" smtClean="0"/>
            <a:t>1.</a:t>
          </a:r>
          <a:r>
            <a:rPr lang="zh-CN" altLang="en-US" dirty="0" smtClean="0"/>
            <a:t>异步请求实时爬去</a:t>
          </a:r>
          <a:r>
            <a:rPr lang="en-US" altLang="zh-CN" dirty="0" smtClean="0"/>
            <a:t>[</a:t>
          </a:r>
          <a:r>
            <a:rPr lang="zh-CN" altLang="en-US" dirty="0" smtClean="0"/>
            <a:t>并携带状态信息</a:t>
          </a:r>
          <a:r>
            <a:rPr lang="en-US" altLang="zh-CN" dirty="0" smtClean="0"/>
            <a:t>];2.</a:t>
          </a:r>
          <a:r>
            <a:rPr lang="zh-CN" altLang="en-US" dirty="0" smtClean="0"/>
            <a:t>异步记录状态信息到</a:t>
          </a:r>
          <a:r>
            <a:rPr lang="en-US" altLang="zh-CN" dirty="0" err="1" smtClean="0"/>
            <a:t>Redis</a:t>
          </a:r>
          <a:r>
            <a:rPr lang="zh-CN" altLang="en-US" dirty="0" smtClean="0"/>
            <a:t>（方便前端做实时状态流转页面）</a:t>
          </a:r>
          <a:r>
            <a:rPr lang="en-US" altLang="zh-CN" dirty="0" smtClean="0"/>
            <a:t>;3.</a:t>
          </a:r>
          <a:r>
            <a:rPr lang="zh-CN" altLang="en-US" dirty="0" smtClean="0"/>
            <a:t>将请求转发给</a:t>
          </a:r>
          <a:r>
            <a:rPr lang="en-US" altLang="zh-CN" dirty="0" err="1" smtClean="0"/>
            <a:t>nlp</a:t>
          </a:r>
          <a:r>
            <a:rPr lang="en-US" altLang="zh-CN" dirty="0" smtClean="0"/>
            <a:t>,</a:t>
          </a:r>
          <a:r>
            <a:rPr lang="zh-CN" altLang="en-US" dirty="0" smtClean="0"/>
            <a:t>并携带状态信息</a:t>
          </a:r>
          <a:r>
            <a:rPr lang="en-US" altLang="zh-CN" dirty="0" smtClean="0"/>
            <a:t>[</a:t>
          </a:r>
          <a:r>
            <a:rPr lang="zh-CN" altLang="en-US" dirty="0" smtClean="0"/>
            <a:t>需有超时机制</a:t>
          </a:r>
          <a:r>
            <a:rPr lang="en-US" altLang="zh-CN" dirty="0" smtClean="0"/>
            <a:t>],</a:t>
          </a:r>
          <a:r>
            <a:rPr lang="zh-CN" altLang="en-US" dirty="0" smtClean="0"/>
            <a:t>超时重试后不成功则被认为是失败状态并通知前端，爬虫和</a:t>
          </a:r>
          <a:r>
            <a:rPr lang="en-US" altLang="zh-CN" dirty="0" err="1" smtClean="0"/>
            <a:t>nlp</a:t>
          </a:r>
          <a:r>
            <a:rPr lang="zh-CN" altLang="en-US" dirty="0" smtClean="0"/>
            <a:t>各自异步检查</a:t>
          </a:r>
          <a:r>
            <a:rPr lang="en-US" altLang="zh-CN" dirty="0" smtClean="0"/>
            <a:t>cache</a:t>
          </a:r>
          <a:r>
            <a:rPr lang="zh-CN" altLang="en-US" dirty="0" smtClean="0"/>
            <a:t>中的状态是否可用</a:t>
          </a:r>
          <a:endParaRPr lang="zh-CN" altLang="en-US" dirty="0"/>
        </a:p>
      </dgm:t>
    </dgm:pt>
    <dgm:pt modelId="{2D467EAF-8ABF-4D31-A39B-EE3F091647A7}" type="parTrans" cxnId="{EF76A493-3B28-4374-88B7-3650FA47BD23}">
      <dgm:prSet/>
      <dgm:spPr/>
      <dgm:t>
        <a:bodyPr/>
        <a:lstStyle/>
        <a:p>
          <a:endParaRPr lang="zh-CN" altLang="en-US"/>
        </a:p>
      </dgm:t>
    </dgm:pt>
    <dgm:pt modelId="{6B03F51E-24F6-4BAD-80B1-62B64E77CB2A}" type="sibTrans" cxnId="{EF76A493-3B28-4374-88B7-3650FA47BD23}">
      <dgm:prSet/>
      <dgm:spPr/>
      <dgm:t>
        <a:bodyPr/>
        <a:lstStyle/>
        <a:p>
          <a:endParaRPr lang="zh-CN" altLang="en-US"/>
        </a:p>
      </dgm:t>
    </dgm:pt>
    <dgm:pt modelId="{A146979C-AC59-4E77-9E6F-15E272C5F897}">
      <dgm:prSet phldrT="[Text]" custT="1"/>
      <dgm:spPr/>
      <dgm:t>
        <a:bodyPr/>
        <a:lstStyle/>
        <a:p>
          <a:r>
            <a:rPr lang="zh-CN" altLang="en-US" sz="1200" dirty="0" smtClean="0"/>
            <a:t>如果未匹配到则进行拼音搜索匹配</a:t>
          </a:r>
          <a:endParaRPr lang="zh-CN" altLang="en-US" sz="1200" dirty="0"/>
        </a:p>
      </dgm:t>
    </dgm:pt>
    <dgm:pt modelId="{68902C4D-2D60-43E5-9567-14032EC15716}" type="parTrans" cxnId="{EC0D07DF-23A8-426C-B3B6-8140492A29F5}">
      <dgm:prSet/>
      <dgm:spPr/>
      <dgm:t>
        <a:bodyPr/>
        <a:lstStyle/>
        <a:p>
          <a:endParaRPr lang="zh-CN" altLang="en-US"/>
        </a:p>
      </dgm:t>
    </dgm:pt>
    <dgm:pt modelId="{F67BD7A4-085C-41F2-A738-8B164CD1FA63}" type="sibTrans" cxnId="{EC0D07DF-23A8-426C-B3B6-8140492A29F5}">
      <dgm:prSet/>
      <dgm:spPr/>
      <dgm:t>
        <a:bodyPr/>
        <a:lstStyle/>
        <a:p>
          <a:endParaRPr lang="zh-CN" altLang="en-US"/>
        </a:p>
      </dgm:t>
    </dgm:pt>
    <dgm:pt modelId="{58D33B73-4BB9-405F-B389-D29FFCF05E61}">
      <dgm:prSet phldrT="[Text]"/>
      <dgm:spPr/>
      <dgm:t>
        <a:bodyPr/>
        <a:lstStyle/>
        <a:p>
          <a:r>
            <a:rPr lang="zh-CN" altLang="en-US" dirty="0" smtClean="0"/>
            <a:t>日志记录</a:t>
          </a:r>
          <a:endParaRPr lang="zh-CN" altLang="en-US" dirty="0"/>
        </a:p>
      </dgm:t>
    </dgm:pt>
    <dgm:pt modelId="{A32100C0-38B9-46B0-ADFE-D88DDA9941A3}" type="sibTrans" cxnId="{26925912-0D60-427C-80C9-8E1AAF70E9FF}">
      <dgm:prSet/>
      <dgm:spPr/>
      <dgm:t>
        <a:bodyPr/>
        <a:lstStyle/>
        <a:p>
          <a:endParaRPr lang="zh-CN" altLang="en-US"/>
        </a:p>
      </dgm:t>
    </dgm:pt>
    <dgm:pt modelId="{E3FEB72F-A02B-430C-9F90-300E01CF5D54}" type="parTrans" cxnId="{26925912-0D60-427C-80C9-8E1AAF70E9FF}">
      <dgm:prSet/>
      <dgm:spPr/>
      <dgm:t>
        <a:bodyPr/>
        <a:lstStyle/>
        <a:p>
          <a:endParaRPr lang="zh-CN" altLang="en-US"/>
        </a:p>
      </dgm:t>
    </dgm:pt>
    <dgm:pt modelId="{A906B4EF-BCEE-4C58-8C86-2153154F5DB5}">
      <dgm:prSet phldrT="[Text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扩充</a:t>
          </a:r>
          <a:endParaRPr lang="zh-CN" altLang="en-US" dirty="0"/>
        </a:p>
      </dgm:t>
    </dgm:pt>
    <dgm:pt modelId="{AFE19860-1B5E-48FD-91F3-8C7C2EA2BB0B}" type="sibTrans" cxnId="{D46E4456-8FB6-4A86-9D7C-43BAE7C39A1E}">
      <dgm:prSet/>
      <dgm:spPr/>
      <dgm:t>
        <a:bodyPr/>
        <a:lstStyle/>
        <a:p>
          <a:endParaRPr lang="zh-CN" altLang="en-US"/>
        </a:p>
      </dgm:t>
    </dgm:pt>
    <dgm:pt modelId="{B349F664-B7A4-4BDB-8337-1921E028D3E8}" type="parTrans" cxnId="{D46E4456-8FB6-4A86-9D7C-43BAE7C39A1E}">
      <dgm:prSet/>
      <dgm:spPr/>
      <dgm:t>
        <a:bodyPr/>
        <a:lstStyle/>
        <a:p>
          <a:endParaRPr lang="zh-CN" altLang="en-US"/>
        </a:p>
      </dgm:t>
    </dgm:pt>
    <dgm:pt modelId="{4C7746F1-E0AD-4FCA-BCA1-630B4D56830F}" type="pres">
      <dgm:prSet presAssocID="{6FB4DC65-E870-4501-9411-F5810CF84F2D}" presName="linearFlow" presStyleCnt="0">
        <dgm:presLayoutVars>
          <dgm:dir/>
          <dgm:animLvl val="lvl"/>
          <dgm:resizeHandles val="exact"/>
        </dgm:presLayoutVars>
      </dgm:prSet>
      <dgm:spPr/>
    </dgm:pt>
    <dgm:pt modelId="{5FCD49AE-7844-4E50-99DC-B8CB9BD5DCFC}" type="pres">
      <dgm:prSet presAssocID="{CF2F5B29-6210-4A74-903C-96E0C22BF69A}" presName="composite" presStyleCnt="0"/>
      <dgm:spPr/>
    </dgm:pt>
    <dgm:pt modelId="{64952CB6-AA6A-4870-B405-688E3A63E2EA}" type="pres">
      <dgm:prSet presAssocID="{CF2F5B29-6210-4A74-903C-96E0C22BF69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87D9E-31B2-4FFF-ADA5-50F3BAFBCF4A}" type="pres">
      <dgm:prSet presAssocID="{CF2F5B29-6210-4A74-903C-96E0C22BF69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3B5712-2D3E-458A-9F55-19DA5744D2FF}" type="pres">
      <dgm:prSet presAssocID="{98A98DEB-9F62-47A6-9ED6-18B43F1637B6}" presName="sp" presStyleCnt="0"/>
      <dgm:spPr/>
    </dgm:pt>
    <dgm:pt modelId="{20ACB965-FD6C-4D0A-AD94-3ED5E19AD976}" type="pres">
      <dgm:prSet presAssocID="{139D4438-F429-42F0-929C-9321FB40E5C4}" presName="composite" presStyleCnt="0"/>
      <dgm:spPr/>
    </dgm:pt>
    <dgm:pt modelId="{F189E0E6-6B40-4C02-BF12-A5B6924102B1}" type="pres">
      <dgm:prSet presAssocID="{139D4438-F429-42F0-929C-9321FB40E5C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7C7D4-DBBC-45C7-B5C2-A40C261598EB}" type="pres">
      <dgm:prSet presAssocID="{139D4438-F429-42F0-929C-9321FB40E5C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F76961-2D16-4064-AE1F-11BF9CEEB862}" type="pres">
      <dgm:prSet presAssocID="{5DF7CE35-4B7E-4572-8E40-DA360B12B0EA}" presName="sp" presStyleCnt="0"/>
      <dgm:spPr/>
    </dgm:pt>
    <dgm:pt modelId="{7CD22640-37A2-42D1-B530-BEABE3C909D9}" type="pres">
      <dgm:prSet presAssocID="{D49504CB-E5A3-4822-8355-209CF1C0F26A}" presName="composite" presStyleCnt="0"/>
      <dgm:spPr/>
    </dgm:pt>
    <dgm:pt modelId="{63E27A0F-8DE1-441C-B298-90B265448C2C}" type="pres">
      <dgm:prSet presAssocID="{D49504CB-E5A3-4822-8355-209CF1C0F26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98CCB6-5F9D-4049-975D-4435796028B1}" type="pres">
      <dgm:prSet presAssocID="{D49504CB-E5A3-4822-8355-209CF1C0F26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3D0F6C-A2B3-4ED1-B49A-D376B425D8D6}" type="pres">
      <dgm:prSet presAssocID="{71EB2B5E-CB1D-423A-A9C3-F67162B2FC50}" presName="sp" presStyleCnt="0"/>
      <dgm:spPr/>
    </dgm:pt>
    <dgm:pt modelId="{0C663317-C283-4416-B9FC-6CC314E7D1F4}" type="pres">
      <dgm:prSet presAssocID="{A906B4EF-BCEE-4C58-8C86-2153154F5DB5}" presName="composite" presStyleCnt="0"/>
      <dgm:spPr/>
    </dgm:pt>
    <dgm:pt modelId="{E151F976-6FBF-4A2B-BB00-C85CC1291795}" type="pres">
      <dgm:prSet presAssocID="{A906B4EF-BCEE-4C58-8C86-2153154F5DB5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D08E2E-A272-4835-B981-C16ED2FC44D4}" type="pres">
      <dgm:prSet presAssocID="{A906B4EF-BCEE-4C58-8C86-2153154F5DB5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47085-A657-4AF3-BEA0-D11C99A64F5E}" type="pres">
      <dgm:prSet presAssocID="{AFE19860-1B5E-48FD-91F3-8C7C2EA2BB0B}" presName="sp" presStyleCnt="0"/>
      <dgm:spPr/>
    </dgm:pt>
    <dgm:pt modelId="{EA12CC93-8FD0-4D62-B17F-4638270770A0}" type="pres">
      <dgm:prSet presAssocID="{58D33B73-4BB9-405F-B389-D29FFCF05E61}" presName="composite" presStyleCnt="0"/>
      <dgm:spPr/>
    </dgm:pt>
    <dgm:pt modelId="{5DFAD687-2B75-45FF-B457-11E31F45CE2C}" type="pres">
      <dgm:prSet presAssocID="{58D33B73-4BB9-405F-B389-D29FFCF05E61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A08753-648A-47AD-B1DC-EB7AA935E6EE}" type="pres">
      <dgm:prSet presAssocID="{58D33B73-4BB9-405F-B389-D29FFCF05E61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D041A2-C86D-4993-906C-FBBC24F2BA39}" type="pres">
      <dgm:prSet presAssocID="{A32100C0-38B9-46B0-ADFE-D88DDA9941A3}" presName="sp" presStyleCnt="0"/>
      <dgm:spPr/>
    </dgm:pt>
    <dgm:pt modelId="{C96531A7-B82D-4795-9971-EF1CAB929411}" type="pres">
      <dgm:prSet presAssocID="{509816EC-FF68-480F-A92B-7B804C7AFEB0}" presName="composite" presStyleCnt="0"/>
      <dgm:spPr/>
    </dgm:pt>
    <dgm:pt modelId="{129F6898-9EE8-43E1-B8C9-2122EE69CBC2}" type="pres">
      <dgm:prSet presAssocID="{509816EC-FF68-480F-A92B-7B804C7AFEB0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F314D-BB2E-4E12-9404-847F805348B0}" type="pres">
      <dgm:prSet presAssocID="{509816EC-FF68-480F-A92B-7B804C7AFEB0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D3A370-2600-4210-9992-7BD27A52D0FF}" srcId="{139D4438-F429-42F0-929C-9321FB40E5C4}" destId="{1FBA5FE1-9C8B-43D1-AC13-4E100EF1EEF0}" srcOrd="0" destOrd="0" parTransId="{EA14B742-964C-4AA4-A717-2B4B71792F0E}" sibTransId="{24232257-E378-471B-BBC2-C81DE486437A}"/>
    <dgm:cxn modelId="{A590E06E-1A23-4528-A1A4-6539E6C25449}" srcId="{6FB4DC65-E870-4501-9411-F5810CF84F2D}" destId="{D49504CB-E5A3-4822-8355-209CF1C0F26A}" srcOrd="2" destOrd="0" parTransId="{D33FA278-34E9-4496-B56B-DFD6DF167C12}" sibTransId="{71EB2B5E-CB1D-423A-A9C3-F67162B2FC50}"/>
    <dgm:cxn modelId="{26925912-0D60-427C-80C9-8E1AAF70E9FF}" srcId="{6FB4DC65-E870-4501-9411-F5810CF84F2D}" destId="{58D33B73-4BB9-405F-B389-D29FFCF05E61}" srcOrd="4" destOrd="0" parTransId="{E3FEB72F-A02B-430C-9F90-300E01CF5D54}" sibTransId="{A32100C0-38B9-46B0-ADFE-D88DDA9941A3}"/>
    <dgm:cxn modelId="{EC0D07DF-23A8-426C-B3B6-8140492A29F5}" srcId="{CF2F5B29-6210-4A74-903C-96E0C22BF69A}" destId="{A146979C-AC59-4E77-9E6F-15E272C5F897}" srcOrd="1" destOrd="0" parTransId="{68902C4D-2D60-43E5-9567-14032EC15716}" sibTransId="{F67BD7A4-085C-41F2-A738-8B164CD1FA63}"/>
    <dgm:cxn modelId="{F46B4B6C-3598-4BF5-8622-066B1C3B9005}" srcId="{D49504CB-E5A3-4822-8355-209CF1C0F26A}" destId="{39E42EB4-577D-4CD6-87DD-7EE0CB524211}" srcOrd="0" destOrd="0" parTransId="{AB36392F-80ED-4FA9-9B6E-89AAEFD13DB4}" sibTransId="{5EBC5806-D5EF-4C82-A397-4107E800FBAE}"/>
    <dgm:cxn modelId="{EF76A493-3B28-4374-88B7-3650FA47BD23}" srcId="{509816EC-FF68-480F-A92B-7B804C7AFEB0}" destId="{8B793D44-906F-4449-8126-2E194B01EFD6}" srcOrd="0" destOrd="0" parTransId="{2D467EAF-8ABF-4D31-A39B-EE3F091647A7}" sibTransId="{6B03F51E-24F6-4BAD-80B1-62B64E77CB2A}"/>
    <dgm:cxn modelId="{4F339029-BCB4-46E8-89B1-1A292BFA351C}" srcId="{A906B4EF-BCEE-4C58-8C86-2153154F5DB5}" destId="{BF48D294-AB40-4FAF-9A41-27A8A47D7484}" srcOrd="0" destOrd="0" parTransId="{B4BCF797-A0C1-4118-B66E-DC6831A90BDD}" sibTransId="{57F15904-0C8A-45F5-9C8E-9CB5B6B6CC89}"/>
    <dgm:cxn modelId="{800EC52F-BB44-4050-9617-8AFEF077D242}" type="presOf" srcId="{58D33B73-4BB9-405F-B389-D29FFCF05E61}" destId="{5DFAD687-2B75-45FF-B457-11E31F45CE2C}" srcOrd="0" destOrd="0" presId="urn:microsoft.com/office/officeart/2005/8/layout/chevron2"/>
    <dgm:cxn modelId="{375926AD-9C57-4632-A2FA-1AECF07BF9AC}" srcId="{6FB4DC65-E870-4501-9411-F5810CF84F2D}" destId="{509816EC-FF68-480F-A92B-7B804C7AFEB0}" srcOrd="5" destOrd="0" parTransId="{61334118-023E-45EF-B88B-FDA5CF4DA224}" sibTransId="{326148D3-D2B9-476F-9280-E81491D6AAF6}"/>
    <dgm:cxn modelId="{C2EB798C-75F8-4B05-A2C6-7B5BCC028FE6}" type="presOf" srcId="{A1896A3D-A4F5-4834-8D24-F8D1FA428EE7}" destId="{B5A08753-648A-47AD-B1DC-EB7AA935E6EE}" srcOrd="0" destOrd="0" presId="urn:microsoft.com/office/officeart/2005/8/layout/chevron2"/>
    <dgm:cxn modelId="{7F0375EF-61A8-49E6-96D1-90646508DB2A}" srcId="{6FB4DC65-E870-4501-9411-F5810CF84F2D}" destId="{139D4438-F429-42F0-929C-9321FB40E5C4}" srcOrd="1" destOrd="0" parTransId="{498E6C70-5DC9-4D15-AABB-ABE4D6EDC10E}" sibTransId="{5DF7CE35-4B7E-4572-8E40-DA360B12B0EA}"/>
    <dgm:cxn modelId="{44012C18-1C6A-4359-AC0C-4F9B9ADBD938}" type="presOf" srcId="{1FBA5FE1-9C8B-43D1-AC13-4E100EF1EEF0}" destId="{AFF7C7D4-DBBC-45C7-B5C2-A40C261598EB}" srcOrd="0" destOrd="0" presId="urn:microsoft.com/office/officeart/2005/8/layout/chevron2"/>
    <dgm:cxn modelId="{3EB0C4A3-A9A9-4907-96B0-828948C7F0D4}" type="presOf" srcId="{3249871A-B8F6-4981-ACC3-843F5BD8D8FC}" destId="{B5B87D9E-31B2-4FFF-ADA5-50F3BAFBCF4A}" srcOrd="0" destOrd="0" presId="urn:microsoft.com/office/officeart/2005/8/layout/chevron2"/>
    <dgm:cxn modelId="{F374C468-BB7A-4E5D-AD4C-10617EC681AA}" type="presOf" srcId="{A146979C-AC59-4E77-9E6F-15E272C5F897}" destId="{B5B87D9E-31B2-4FFF-ADA5-50F3BAFBCF4A}" srcOrd="0" destOrd="1" presId="urn:microsoft.com/office/officeart/2005/8/layout/chevron2"/>
    <dgm:cxn modelId="{D46E4456-8FB6-4A86-9D7C-43BAE7C39A1E}" srcId="{6FB4DC65-E870-4501-9411-F5810CF84F2D}" destId="{A906B4EF-BCEE-4C58-8C86-2153154F5DB5}" srcOrd="3" destOrd="0" parTransId="{B349F664-B7A4-4BDB-8337-1921E028D3E8}" sibTransId="{AFE19860-1B5E-48FD-91F3-8C7C2EA2BB0B}"/>
    <dgm:cxn modelId="{D76C195C-3B68-4926-BA62-72733DCAAC2E}" srcId="{CF2F5B29-6210-4A74-903C-96E0C22BF69A}" destId="{3249871A-B8F6-4981-ACC3-843F5BD8D8FC}" srcOrd="0" destOrd="0" parTransId="{602C6D98-BFDA-4235-BE96-B66DF3B88CD6}" sibTransId="{D35B8426-DD14-4850-95B0-57F52717BB74}"/>
    <dgm:cxn modelId="{3C938262-754B-440E-9E0E-9336AA8E776A}" srcId="{6FB4DC65-E870-4501-9411-F5810CF84F2D}" destId="{CF2F5B29-6210-4A74-903C-96E0C22BF69A}" srcOrd="0" destOrd="0" parTransId="{A1547070-9105-4288-8A2A-4E70E6F77105}" sibTransId="{98A98DEB-9F62-47A6-9ED6-18B43F1637B6}"/>
    <dgm:cxn modelId="{D3457B5A-812E-49B3-99F1-CA97BEF7A39C}" type="presOf" srcId="{8B793D44-906F-4449-8126-2E194B01EFD6}" destId="{737F314D-BB2E-4E12-9404-847F805348B0}" srcOrd="0" destOrd="0" presId="urn:microsoft.com/office/officeart/2005/8/layout/chevron2"/>
    <dgm:cxn modelId="{DC1E90E6-2C07-47E7-BDD7-E91286618EB3}" type="presOf" srcId="{A906B4EF-BCEE-4C58-8C86-2153154F5DB5}" destId="{E151F976-6FBF-4A2B-BB00-C85CC1291795}" srcOrd="0" destOrd="0" presId="urn:microsoft.com/office/officeart/2005/8/layout/chevron2"/>
    <dgm:cxn modelId="{0E8F67E5-9287-492E-BD2E-EE47746A371C}" type="presOf" srcId="{BF48D294-AB40-4FAF-9A41-27A8A47D7484}" destId="{E0D08E2E-A272-4835-B981-C16ED2FC44D4}" srcOrd="0" destOrd="0" presId="urn:microsoft.com/office/officeart/2005/8/layout/chevron2"/>
    <dgm:cxn modelId="{98F39F99-009E-4362-8542-B26E6384D4EF}" type="presOf" srcId="{139D4438-F429-42F0-929C-9321FB40E5C4}" destId="{F189E0E6-6B40-4C02-BF12-A5B6924102B1}" srcOrd="0" destOrd="0" presId="urn:microsoft.com/office/officeart/2005/8/layout/chevron2"/>
    <dgm:cxn modelId="{03F3E8AB-B3B2-489F-B145-BF6A77C10D26}" srcId="{58D33B73-4BB9-405F-B389-D29FFCF05E61}" destId="{A1896A3D-A4F5-4834-8D24-F8D1FA428EE7}" srcOrd="0" destOrd="0" parTransId="{E5AB7BDF-446D-49A4-8102-4F3C388205DB}" sibTransId="{AB1195BF-6A50-4CB0-8E20-993855E84BE9}"/>
    <dgm:cxn modelId="{504C936F-2373-4090-8405-89328D913CAC}" type="presOf" srcId="{6FB4DC65-E870-4501-9411-F5810CF84F2D}" destId="{4C7746F1-E0AD-4FCA-BCA1-630B4D56830F}" srcOrd="0" destOrd="0" presId="urn:microsoft.com/office/officeart/2005/8/layout/chevron2"/>
    <dgm:cxn modelId="{928E5D28-EC72-4345-80F4-D0870940AE62}" type="presOf" srcId="{D49504CB-E5A3-4822-8355-209CF1C0F26A}" destId="{63E27A0F-8DE1-441C-B298-90B265448C2C}" srcOrd="0" destOrd="0" presId="urn:microsoft.com/office/officeart/2005/8/layout/chevron2"/>
    <dgm:cxn modelId="{68D76219-1F13-40E9-ACE2-1118E92F47CE}" type="presOf" srcId="{509816EC-FF68-480F-A92B-7B804C7AFEB0}" destId="{129F6898-9EE8-43E1-B8C9-2122EE69CBC2}" srcOrd="0" destOrd="0" presId="urn:microsoft.com/office/officeart/2005/8/layout/chevron2"/>
    <dgm:cxn modelId="{7E54010F-10D4-4760-9F99-9CD1ECCAC703}" type="presOf" srcId="{CF2F5B29-6210-4A74-903C-96E0C22BF69A}" destId="{64952CB6-AA6A-4870-B405-688E3A63E2EA}" srcOrd="0" destOrd="0" presId="urn:microsoft.com/office/officeart/2005/8/layout/chevron2"/>
    <dgm:cxn modelId="{2CFDA325-9F34-416B-94C1-BCB92CFA6A48}" type="presOf" srcId="{39E42EB4-577D-4CD6-87DD-7EE0CB524211}" destId="{7998CCB6-5F9D-4049-975D-4435796028B1}" srcOrd="0" destOrd="0" presId="urn:microsoft.com/office/officeart/2005/8/layout/chevron2"/>
    <dgm:cxn modelId="{E543137D-5C74-4806-9FD8-FBC959F1F2EB}" type="presParOf" srcId="{4C7746F1-E0AD-4FCA-BCA1-630B4D56830F}" destId="{5FCD49AE-7844-4E50-99DC-B8CB9BD5DCFC}" srcOrd="0" destOrd="0" presId="urn:microsoft.com/office/officeart/2005/8/layout/chevron2"/>
    <dgm:cxn modelId="{CE1DA471-8CA8-4C6C-B427-573455A87F47}" type="presParOf" srcId="{5FCD49AE-7844-4E50-99DC-B8CB9BD5DCFC}" destId="{64952CB6-AA6A-4870-B405-688E3A63E2EA}" srcOrd="0" destOrd="0" presId="urn:microsoft.com/office/officeart/2005/8/layout/chevron2"/>
    <dgm:cxn modelId="{E88BA2CF-D3CB-4D24-9D99-0D7ADEA9F324}" type="presParOf" srcId="{5FCD49AE-7844-4E50-99DC-B8CB9BD5DCFC}" destId="{B5B87D9E-31B2-4FFF-ADA5-50F3BAFBCF4A}" srcOrd="1" destOrd="0" presId="urn:microsoft.com/office/officeart/2005/8/layout/chevron2"/>
    <dgm:cxn modelId="{C94AFCCD-9AC4-4A92-9EEB-D008A2FD57B1}" type="presParOf" srcId="{4C7746F1-E0AD-4FCA-BCA1-630B4D56830F}" destId="{6A3B5712-2D3E-458A-9F55-19DA5744D2FF}" srcOrd="1" destOrd="0" presId="urn:microsoft.com/office/officeart/2005/8/layout/chevron2"/>
    <dgm:cxn modelId="{22794DA4-1F38-41DA-A5AE-CDACD031B4C6}" type="presParOf" srcId="{4C7746F1-E0AD-4FCA-BCA1-630B4D56830F}" destId="{20ACB965-FD6C-4D0A-AD94-3ED5E19AD976}" srcOrd="2" destOrd="0" presId="urn:microsoft.com/office/officeart/2005/8/layout/chevron2"/>
    <dgm:cxn modelId="{4D66C5BF-A040-495B-ADEE-3F584C4F5C77}" type="presParOf" srcId="{20ACB965-FD6C-4D0A-AD94-3ED5E19AD976}" destId="{F189E0E6-6B40-4C02-BF12-A5B6924102B1}" srcOrd="0" destOrd="0" presId="urn:microsoft.com/office/officeart/2005/8/layout/chevron2"/>
    <dgm:cxn modelId="{A3EDCEF2-E223-4D5D-9E09-70978F3AABAB}" type="presParOf" srcId="{20ACB965-FD6C-4D0A-AD94-3ED5E19AD976}" destId="{AFF7C7D4-DBBC-45C7-B5C2-A40C261598EB}" srcOrd="1" destOrd="0" presId="urn:microsoft.com/office/officeart/2005/8/layout/chevron2"/>
    <dgm:cxn modelId="{E4FE49C1-9B7E-42C0-A2B0-FA8D0905C704}" type="presParOf" srcId="{4C7746F1-E0AD-4FCA-BCA1-630B4D56830F}" destId="{5AF76961-2D16-4064-AE1F-11BF9CEEB862}" srcOrd="3" destOrd="0" presId="urn:microsoft.com/office/officeart/2005/8/layout/chevron2"/>
    <dgm:cxn modelId="{0160BB59-16A7-4869-AE79-8F7AE5D40EC7}" type="presParOf" srcId="{4C7746F1-E0AD-4FCA-BCA1-630B4D56830F}" destId="{7CD22640-37A2-42D1-B530-BEABE3C909D9}" srcOrd="4" destOrd="0" presId="urn:microsoft.com/office/officeart/2005/8/layout/chevron2"/>
    <dgm:cxn modelId="{A6241CF6-00CE-430D-8431-E6F9AD49D173}" type="presParOf" srcId="{7CD22640-37A2-42D1-B530-BEABE3C909D9}" destId="{63E27A0F-8DE1-441C-B298-90B265448C2C}" srcOrd="0" destOrd="0" presId="urn:microsoft.com/office/officeart/2005/8/layout/chevron2"/>
    <dgm:cxn modelId="{4080E9CB-2000-4B6E-9097-0C6661685C3A}" type="presParOf" srcId="{7CD22640-37A2-42D1-B530-BEABE3C909D9}" destId="{7998CCB6-5F9D-4049-975D-4435796028B1}" srcOrd="1" destOrd="0" presId="urn:microsoft.com/office/officeart/2005/8/layout/chevron2"/>
    <dgm:cxn modelId="{0597F9F9-60F3-4836-93C6-C5983473CA5C}" type="presParOf" srcId="{4C7746F1-E0AD-4FCA-BCA1-630B4D56830F}" destId="{D93D0F6C-A2B3-4ED1-B49A-D376B425D8D6}" srcOrd="5" destOrd="0" presId="urn:microsoft.com/office/officeart/2005/8/layout/chevron2"/>
    <dgm:cxn modelId="{A652EFFC-B2DB-4BB3-9F64-E376759E69E9}" type="presParOf" srcId="{4C7746F1-E0AD-4FCA-BCA1-630B4D56830F}" destId="{0C663317-C283-4416-B9FC-6CC314E7D1F4}" srcOrd="6" destOrd="0" presId="urn:microsoft.com/office/officeart/2005/8/layout/chevron2"/>
    <dgm:cxn modelId="{4896B01B-D3B6-48BB-95EE-25C582E48C98}" type="presParOf" srcId="{0C663317-C283-4416-B9FC-6CC314E7D1F4}" destId="{E151F976-6FBF-4A2B-BB00-C85CC1291795}" srcOrd="0" destOrd="0" presId="urn:microsoft.com/office/officeart/2005/8/layout/chevron2"/>
    <dgm:cxn modelId="{181CD9B1-561B-4E49-AF59-AA3B0FA29B07}" type="presParOf" srcId="{0C663317-C283-4416-B9FC-6CC314E7D1F4}" destId="{E0D08E2E-A272-4835-B981-C16ED2FC44D4}" srcOrd="1" destOrd="0" presId="urn:microsoft.com/office/officeart/2005/8/layout/chevron2"/>
    <dgm:cxn modelId="{87203336-2DA6-40E0-A8B4-A4BE794383E7}" type="presParOf" srcId="{4C7746F1-E0AD-4FCA-BCA1-630B4D56830F}" destId="{14B47085-A657-4AF3-BEA0-D11C99A64F5E}" srcOrd="7" destOrd="0" presId="urn:microsoft.com/office/officeart/2005/8/layout/chevron2"/>
    <dgm:cxn modelId="{CA432575-8B24-40B2-99A9-5A542A1CDACB}" type="presParOf" srcId="{4C7746F1-E0AD-4FCA-BCA1-630B4D56830F}" destId="{EA12CC93-8FD0-4D62-B17F-4638270770A0}" srcOrd="8" destOrd="0" presId="urn:microsoft.com/office/officeart/2005/8/layout/chevron2"/>
    <dgm:cxn modelId="{3B9AAA50-1FA2-4419-9F18-2B7DB1F7DDA1}" type="presParOf" srcId="{EA12CC93-8FD0-4D62-B17F-4638270770A0}" destId="{5DFAD687-2B75-45FF-B457-11E31F45CE2C}" srcOrd="0" destOrd="0" presId="urn:microsoft.com/office/officeart/2005/8/layout/chevron2"/>
    <dgm:cxn modelId="{C0D5D14F-57CB-4F91-8A67-65EDA810198D}" type="presParOf" srcId="{EA12CC93-8FD0-4D62-B17F-4638270770A0}" destId="{B5A08753-648A-47AD-B1DC-EB7AA935E6EE}" srcOrd="1" destOrd="0" presId="urn:microsoft.com/office/officeart/2005/8/layout/chevron2"/>
    <dgm:cxn modelId="{5EF78BCD-7B99-40B8-80E5-E848FCD96085}" type="presParOf" srcId="{4C7746F1-E0AD-4FCA-BCA1-630B4D56830F}" destId="{A4D041A2-C86D-4993-906C-FBBC24F2BA39}" srcOrd="9" destOrd="0" presId="urn:microsoft.com/office/officeart/2005/8/layout/chevron2"/>
    <dgm:cxn modelId="{E6634348-BCC7-4807-8B9D-075A78169A38}" type="presParOf" srcId="{4C7746F1-E0AD-4FCA-BCA1-630B4D56830F}" destId="{C96531A7-B82D-4795-9971-EF1CAB929411}" srcOrd="10" destOrd="0" presId="urn:microsoft.com/office/officeart/2005/8/layout/chevron2"/>
    <dgm:cxn modelId="{D8C4C539-EDD4-4575-BCD3-01B210226689}" type="presParOf" srcId="{C96531A7-B82D-4795-9971-EF1CAB929411}" destId="{129F6898-9EE8-43E1-B8C9-2122EE69CBC2}" srcOrd="0" destOrd="0" presId="urn:microsoft.com/office/officeart/2005/8/layout/chevron2"/>
    <dgm:cxn modelId="{2A8BDF8D-8AFB-4E71-8C7B-6DCF4A4AD39B}" type="presParOf" srcId="{C96531A7-B82D-4795-9971-EF1CAB929411}" destId="{737F314D-BB2E-4E12-9404-847F805348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52CB6-AA6A-4870-B405-688E3A63E2EA}">
      <dsp:nvSpPr>
        <dsp:cNvPr id="0" name=""/>
        <dsp:cNvSpPr/>
      </dsp:nvSpPr>
      <dsp:spPr>
        <a:xfrm rot="5400000">
          <a:off x="-161787" y="164205"/>
          <a:ext cx="1078582" cy="7550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精确匹配</a:t>
          </a:r>
          <a:endParaRPr lang="zh-CN" altLang="en-US" sz="1000" kern="1200" dirty="0"/>
        </a:p>
      </dsp:txBody>
      <dsp:txXfrm rot="-5400000">
        <a:off x="1" y="379922"/>
        <a:ext cx="755007" cy="323575"/>
      </dsp:txXfrm>
    </dsp:sp>
    <dsp:sp modelId="{B5B87D9E-31B2-4FFF-ADA5-50F3BAFBCF4A}">
      <dsp:nvSpPr>
        <dsp:cNvPr id="0" name=""/>
        <dsp:cNvSpPr/>
      </dsp:nvSpPr>
      <dsp:spPr>
        <a:xfrm rot="5400000">
          <a:off x="4332264" y="-3574839"/>
          <a:ext cx="701078" cy="7855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根据搜索</a:t>
          </a:r>
          <a:r>
            <a:rPr lang="en-US" altLang="zh-CN" sz="1200" kern="1200" dirty="0" smtClean="0"/>
            <a:t>Query</a:t>
          </a:r>
          <a:r>
            <a:rPr lang="zh-CN" altLang="en-US" sz="1200" kern="1200" dirty="0" smtClean="0"/>
            <a:t>精确搜索匹配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如果未匹配到则进行拼音搜索匹配</a:t>
          </a:r>
          <a:endParaRPr lang="zh-CN" altLang="en-US" sz="1200" kern="1200" dirty="0"/>
        </a:p>
      </dsp:txBody>
      <dsp:txXfrm rot="-5400000">
        <a:off x="755007" y="36642"/>
        <a:ext cx="7821368" cy="632630"/>
      </dsp:txXfrm>
    </dsp:sp>
    <dsp:sp modelId="{F189E0E6-6B40-4C02-BF12-A5B6924102B1}">
      <dsp:nvSpPr>
        <dsp:cNvPr id="0" name=""/>
        <dsp:cNvSpPr/>
      </dsp:nvSpPr>
      <dsp:spPr>
        <a:xfrm rot="5400000">
          <a:off x="-161787" y="1146401"/>
          <a:ext cx="1078582" cy="7550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拼音检索匹配</a:t>
          </a:r>
          <a:endParaRPr lang="zh-CN" altLang="en-US" sz="1000" kern="1200" dirty="0"/>
        </a:p>
      </dsp:txBody>
      <dsp:txXfrm rot="-5400000">
        <a:off x="1" y="1362118"/>
        <a:ext cx="755007" cy="323575"/>
      </dsp:txXfrm>
    </dsp:sp>
    <dsp:sp modelId="{AFF7C7D4-DBBC-45C7-B5C2-A40C261598EB}">
      <dsp:nvSpPr>
        <dsp:cNvPr id="0" name=""/>
        <dsp:cNvSpPr/>
      </dsp:nvSpPr>
      <dsp:spPr>
        <a:xfrm rot="5400000">
          <a:off x="4332264" y="-2592642"/>
          <a:ext cx="701078" cy="7855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根据拼音进行匹配</a:t>
          </a:r>
          <a:r>
            <a:rPr lang="en-US" altLang="zh-CN" sz="1300" kern="1200" dirty="0" smtClean="0"/>
            <a:t>,</a:t>
          </a:r>
          <a:r>
            <a:rPr lang="zh-CN" altLang="en-US" sz="1300" kern="1200" dirty="0" smtClean="0"/>
            <a:t>匹配完成首先比较汉字的长度是相等，如果相等且</a:t>
          </a:r>
          <a:r>
            <a:rPr lang="en-US" altLang="zh-CN" sz="1300" kern="1200" dirty="0" err="1" smtClean="0"/>
            <a:t>lucene</a:t>
          </a:r>
          <a:r>
            <a:rPr lang="zh-CN" altLang="en-US" sz="1300" kern="1200" dirty="0" smtClean="0"/>
            <a:t>打分</a:t>
          </a:r>
          <a:r>
            <a:rPr lang="en-US" altLang="zh-CN" sz="1300" kern="1200" dirty="0" smtClean="0"/>
            <a:t>score</a:t>
          </a:r>
          <a:r>
            <a:rPr lang="zh-CN" altLang="en-US" sz="1300" kern="1200" dirty="0" smtClean="0"/>
            <a:t>大于</a:t>
          </a:r>
          <a:r>
            <a:rPr lang="en-US" altLang="zh-CN" sz="1300" kern="1200" dirty="0" smtClean="0"/>
            <a:t>30</a:t>
          </a:r>
          <a:r>
            <a:rPr lang="zh-CN" altLang="en-US" sz="1300" kern="1200" dirty="0" smtClean="0"/>
            <a:t>则匹配，否则进行模糊匹配</a:t>
          </a:r>
          <a:endParaRPr lang="zh-CN" altLang="en-US" sz="1300" kern="1200" dirty="0"/>
        </a:p>
      </dsp:txBody>
      <dsp:txXfrm rot="-5400000">
        <a:off x="755007" y="1018839"/>
        <a:ext cx="7821368" cy="632630"/>
      </dsp:txXfrm>
    </dsp:sp>
    <dsp:sp modelId="{63E27A0F-8DE1-441C-B298-90B265448C2C}">
      <dsp:nvSpPr>
        <dsp:cNvPr id="0" name=""/>
        <dsp:cNvSpPr/>
      </dsp:nvSpPr>
      <dsp:spPr>
        <a:xfrm rot="5400000">
          <a:off x="-161787" y="2128597"/>
          <a:ext cx="1078582" cy="7550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模糊匹配</a:t>
          </a:r>
          <a:endParaRPr lang="zh-CN" altLang="en-US" sz="1000" kern="1200" dirty="0"/>
        </a:p>
      </dsp:txBody>
      <dsp:txXfrm rot="-5400000">
        <a:off x="1" y="2344314"/>
        <a:ext cx="755007" cy="323575"/>
      </dsp:txXfrm>
    </dsp:sp>
    <dsp:sp modelId="{7998CCB6-5F9D-4049-975D-4435796028B1}">
      <dsp:nvSpPr>
        <dsp:cNvPr id="0" name=""/>
        <dsp:cNvSpPr/>
      </dsp:nvSpPr>
      <dsp:spPr>
        <a:xfrm rot="5400000">
          <a:off x="4332264" y="-1610446"/>
          <a:ext cx="701078" cy="7855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根据</a:t>
          </a:r>
          <a:r>
            <a:rPr lang="en-US" altLang="zh-CN" sz="1300" kern="1200" dirty="0" smtClean="0"/>
            <a:t>query</a:t>
          </a:r>
          <a:r>
            <a:rPr lang="zh-CN" altLang="en-US" sz="1300" kern="1200" dirty="0" smtClean="0"/>
            <a:t>分词进行模糊匹配</a:t>
          </a:r>
          <a:r>
            <a:rPr lang="en-US" altLang="zh-CN" sz="1300" kern="1200" dirty="0" smtClean="0"/>
            <a:t>,</a:t>
          </a:r>
          <a:r>
            <a:rPr lang="zh-CN" altLang="en-US" sz="1300" kern="1200" dirty="0" smtClean="0"/>
            <a:t>如果匹配到</a:t>
          </a:r>
          <a:r>
            <a:rPr lang="en-US" altLang="zh-CN" sz="1300" kern="1200" dirty="0" smtClean="0"/>
            <a:t>,</a:t>
          </a:r>
          <a:r>
            <a:rPr lang="zh-CN" altLang="en-US" sz="1300" kern="1200" dirty="0" smtClean="0"/>
            <a:t>则比较</a:t>
          </a:r>
          <a:r>
            <a:rPr lang="en-US" altLang="zh-CN" sz="1300" kern="1200" dirty="0" smtClean="0"/>
            <a:t>score</a:t>
          </a:r>
          <a:r>
            <a:rPr lang="zh-CN" altLang="en-US" sz="1300" kern="1200" dirty="0" smtClean="0"/>
            <a:t>和拼音检索的</a:t>
          </a:r>
          <a:r>
            <a:rPr lang="en-US" altLang="zh-CN" sz="1300" kern="1200" dirty="0" smtClean="0"/>
            <a:t>score</a:t>
          </a:r>
          <a:r>
            <a:rPr lang="zh-CN" altLang="en-US" sz="1300" kern="1200" dirty="0" smtClean="0"/>
            <a:t>大小，并且要求拼音的</a:t>
          </a:r>
          <a:r>
            <a:rPr lang="en-US" altLang="zh-CN" sz="1300" kern="1200" dirty="0" smtClean="0"/>
            <a:t>score</a:t>
          </a:r>
          <a:r>
            <a:rPr lang="zh-CN" altLang="en-US" sz="1300" kern="1200" dirty="0" smtClean="0"/>
            <a:t>分值大于</a:t>
          </a:r>
          <a:r>
            <a:rPr lang="en-US" altLang="zh-CN" sz="1300" kern="1200" dirty="0" smtClean="0"/>
            <a:t>30,</a:t>
          </a:r>
          <a:r>
            <a:rPr lang="zh-CN" altLang="en-US" sz="1300" kern="1200" dirty="0" smtClean="0"/>
            <a:t>如果拼音检索分值大于模糊检索，则拼音检索命中</a:t>
          </a:r>
          <a:r>
            <a:rPr lang="en-US" altLang="zh-CN" sz="1300" kern="1200" dirty="0" smtClean="0"/>
            <a:t>,</a:t>
          </a:r>
          <a:r>
            <a:rPr lang="zh-CN" altLang="en-US" sz="1300" kern="1200" dirty="0" smtClean="0"/>
            <a:t>否则选模糊匹配</a:t>
          </a:r>
          <a:r>
            <a:rPr lang="en-US" altLang="zh-CN" sz="1300" kern="1200" dirty="0" smtClean="0"/>
            <a:t>[</a:t>
          </a:r>
          <a:r>
            <a:rPr lang="zh-CN" altLang="en-US" sz="1300" kern="1200" dirty="0" smtClean="0"/>
            <a:t>是支持</a:t>
          </a:r>
          <a:r>
            <a:rPr lang="zh-CN" altLang="en-US" sz="1300" b="1" kern="1200" dirty="0" smtClean="0">
              <a:solidFill>
                <a:srgbClr val="00B050"/>
              </a:solidFill>
            </a:rPr>
            <a:t>自动拼写纠</a:t>
          </a:r>
          <a:r>
            <a:rPr lang="zh-CN" altLang="en-US" sz="1300" kern="1200" dirty="0" smtClean="0"/>
            <a:t>错的</a:t>
          </a:r>
          <a:r>
            <a:rPr lang="en-US" altLang="zh-CN" sz="1300" kern="1200" dirty="0" smtClean="0"/>
            <a:t>],</a:t>
          </a:r>
          <a:r>
            <a:rPr lang="zh-CN" altLang="en-US" sz="1300" kern="1200" dirty="0" smtClean="0"/>
            <a:t>如果未得到数据则进行</a:t>
          </a:r>
          <a:r>
            <a:rPr lang="en-US" altLang="zh-CN" sz="1300" kern="1200" dirty="0" smtClean="0"/>
            <a:t>query</a:t>
          </a:r>
          <a:r>
            <a:rPr lang="zh-CN" altLang="en-US" sz="1300" kern="1200" dirty="0" smtClean="0"/>
            <a:t>扩充</a:t>
          </a:r>
          <a:endParaRPr lang="zh-CN" altLang="en-US" sz="1300" kern="1200" dirty="0"/>
        </a:p>
      </dsp:txBody>
      <dsp:txXfrm rot="-5400000">
        <a:off x="755007" y="2001035"/>
        <a:ext cx="7821368" cy="632630"/>
      </dsp:txXfrm>
    </dsp:sp>
    <dsp:sp modelId="{E151F976-6FBF-4A2B-BB00-C85CC1291795}">
      <dsp:nvSpPr>
        <dsp:cNvPr id="0" name=""/>
        <dsp:cNvSpPr/>
      </dsp:nvSpPr>
      <dsp:spPr>
        <a:xfrm rot="5400000">
          <a:off x="-161787" y="3110794"/>
          <a:ext cx="1078582" cy="7550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Query</a:t>
          </a:r>
          <a:r>
            <a:rPr lang="zh-CN" altLang="en-US" sz="1000" kern="1200" dirty="0" smtClean="0"/>
            <a:t>扩充</a:t>
          </a:r>
          <a:endParaRPr lang="zh-CN" altLang="en-US" sz="1000" kern="1200" dirty="0"/>
        </a:p>
      </dsp:txBody>
      <dsp:txXfrm rot="-5400000">
        <a:off x="1" y="3326511"/>
        <a:ext cx="755007" cy="323575"/>
      </dsp:txXfrm>
    </dsp:sp>
    <dsp:sp modelId="{E0D08E2E-A272-4835-B981-C16ED2FC44D4}">
      <dsp:nvSpPr>
        <dsp:cNvPr id="0" name=""/>
        <dsp:cNvSpPr/>
      </dsp:nvSpPr>
      <dsp:spPr>
        <a:xfrm rot="5400000">
          <a:off x="4332264" y="-628249"/>
          <a:ext cx="701078" cy="7855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目前通过</a:t>
          </a:r>
          <a:r>
            <a:rPr lang="en-US" altLang="zh-CN" sz="1300" kern="1200" dirty="0" smtClean="0"/>
            <a:t>word2Vec</a:t>
          </a:r>
          <a:r>
            <a:rPr lang="zh-CN" altLang="en-US" sz="1300" kern="1200" dirty="0" smtClean="0"/>
            <a:t>通过低维稠密空间进行语意扩充，并进行查询</a:t>
          </a:r>
          <a:r>
            <a:rPr lang="en-US" altLang="zh-CN" sz="1300" kern="1200" dirty="0" smtClean="0"/>
            <a:t>(</a:t>
          </a:r>
          <a:r>
            <a:rPr lang="zh-CN" altLang="en-US" sz="1300" kern="1200" dirty="0" smtClean="0"/>
            <a:t>后面可以通过日志分析点击率，点击页面进行其他策略扩充</a:t>
          </a:r>
          <a:r>
            <a:rPr lang="en-US" altLang="zh-CN" sz="1300" kern="1200" dirty="0" smtClean="0"/>
            <a:t>)</a:t>
          </a:r>
          <a:r>
            <a:rPr lang="zh-CN" altLang="en-US" sz="1300" kern="1200" dirty="0" smtClean="0"/>
            <a:t>，如果未得到数据，则通知实时抓取，并将状态携带请求</a:t>
          </a:r>
          <a:r>
            <a:rPr lang="en-US" altLang="zh-CN" sz="1300" kern="1200" dirty="0" err="1" smtClean="0"/>
            <a:t>nlps</a:t>
          </a:r>
          <a:endParaRPr lang="zh-CN" altLang="en-US" sz="1300" kern="1200" dirty="0"/>
        </a:p>
      </dsp:txBody>
      <dsp:txXfrm rot="-5400000">
        <a:off x="755007" y="2983232"/>
        <a:ext cx="7821368" cy="632630"/>
      </dsp:txXfrm>
    </dsp:sp>
    <dsp:sp modelId="{5DFAD687-2B75-45FF-B457-11E31F45CE2C}">
      <dsp:nvSpPr>
        <dsp:cNvPr id="0" name=""/>
        <dsp:cNvSpPr/>
      </dsp:nvSpPr>
      <dsp:spPr>
        <a:xfrm rot="5400000">
          <a:off x="-161787" y="4092990"/>
          <a:ext cx="1078582" cy="7550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日志记录</a:t>
          </a:r>
          <a:endParaRPr lang="zh-CN" altLang="en-US" sz="1000" kern="1200" dirty="0"/>
        </a:p>
      </dsp:txBody>
      <dsp:txXfrm rot="-5400000">
        <a:off x="1" y="4308707"/>
        <a:ext cx="755007" cy="323575"/>
      </dsp:txXfrm>
    </dsp:sp>
    <dsp:sp modelId="{B5A08753-648A-47AD-B1DC-EB7AA935E6EE}">
      <dsp:nvSpPr>
        <dsp:cNvPr id="0" name=""/>
        <dsp:cNvSpPr/>
      </dsp:nvSpPr>
      <dsp:spPr>
        <a:xfrm rot="5400000">
          <a:off x="4332264" y="353946"/>
          <a:ext cx="701078" cy="7855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需要记录</a:t>
          </a:r>
          <a:r>
            <a:rPr lang="en-US" altLang="zh-CN" sz="1300" kern="1200" dirty="0" err="1" smtClean="0"/>
            <a:t>userId,userAgent,clientIp,requestTime,query</a:t>
          </a:r>
          <a:r>
            <a:rPr lang="en-US" altLang="zh-CN" sz="1300" kern="1200" dirty="0" smtClean="0"/>
            <a:t>,</a:t>
          </a:r>
          <a:r>
            <a:rPr lang="zh-CN" altLang="en-US" sz="1300" kern="1200" dirty="0" smtClean="0"/>
            <a:t>记录日志主要是</a:t>
          </a:r>
          <a:r>
            <a:rPr lang="en-US" altLang="zh-CN" sz="1300" kern="1200" dirty="0" smtClean="0"/>
            <a:t>1.</a:t>
          </a:r>
          <a:r>
            <a:rPr lang="zh-CN" altLang="en-US" sz="1300" kern="1200" dirty="0" smtClean="0"/>
            <a:t>方便做搜索日志分析，</a:t>
          </a:r>
          <a:r>
            <a:rPr lang="en-US" altLang="zh-CN" sz="1300" kern="1200" dirty="0" smtClean="0"/>
            <a:t>2.</a:t>
          </a:r>
          <a:r>
            <a:rPr lang="zh-CN" altLang="en-US" sz="1300" kern="1200" dirty="0" smtClean="0"/>
            <a:t>后期人工对</a:t>
          </a:r>
          <a:r>
            <a:rPr lang="en-US" altLang="zh-CN" sz="1300" kern="1200" dirty="0" smtClean="0"/>
            <a:t>query</a:t>
          </a:r>
          <a:r>
            <a:rPr lang="zh-CN" altLang="en-US" sz="1300" kern="1200" dirty="0" smtClean="0"/>
            <a:t>和待检索库</a:t>
          </a:r>
          <a:r>
            <a:rPr lang="en-US" altLang="zh-CN" sz="1300" kern="1200" dirty="0" smtClean="0"/>
            <a:t>keyword</a:t>
          </a:r>
          <a:r>
            <a:rPr lang="zh-CN" altLang="en-US" sz="1300" kern="1200" dirty="0" smtClean="0"/>
            <a:t>进行人工匹配并新增到索引中，辅助查询，</a:t>
          </a:r>
          <a:r>
            <a:rPr lang="en-US" altLang="zh-CN" sz="1300" kern="1200" dirty="0" smtClean="0"/>
            <a:t>3.</a:t>
          </a:r>
          <a:r>
            <a:rPr lang="zh-CN" altLang="en-US" sz="1300" kern="1200" dirty="0" smtClean="0"/>
            <a:t>根据</a:t>
          </a:r>
          <a:r>
            <a:rPr lang="en-US" altLang="zh-CN" sz="1300" kern="1200" dirty="0" err="1" smtClean="0"/>
            <a:t>userId,searchquery,freq,time</a:t>
          </a:r>
          <a:r>
            <a:rPr lang="zh-CN" altLang="en-US" sz="1300" kern="1200" dirty="0" smtClean="0"/>
            <a:t>可以做基于</a:t>
          </a:r>
          <a:r>
            <a:rPr lang="en-US" altLang="zh-CN" sz="1300" kern="1200" dirty="0" smtClean="0"/>
            <a:t>Item</a:t>
          </a:r>
          <a:r>
            <a:rPr lang="zh-CN" altLang="en-US" sz="1300" kern="1200" dirty="0" smtClean="0"/>
            <a:t>的协同过滤，为用户推荐相关词</a:t>
          </a:r>
          <a:endParaRPr lang="zh-CN" altLang="en-US" sz="1300" kern="1200" dirty="0"/>
        </a:p>
      </dsp:txBody>
      <dsp:txXfrm rot="-5400000">
        <a:off x="755007" y="3965427"/>
        <a:ext cx="7821368" cy="632630"/>
      </dsp:txXfrm>
    </dsp:sp>
    <dsp:sp modelId="{129F6898-9EE8-43E1-B8C9-2122EE69CBC2}">
      <dsp:nvSpPr>
        <dsp:cNvPr id="0" name=""/>
        <dsp:cNvSpPr/>
      </dsp:nvSpPr>
      <dsp:spPr>
        <a:xfrm rot="5400000">
          <a:off x="-161787" y="5075187"/>
          <a:ext cx="1078582" cy="7550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状态维护</a:t>
          </a:r>
          <a:endParaRPr lang="zh-CN" altLang="en-US" sz="1000" kern="1200" dirty="0"/>
        </a:p>
      </dsp:txBody>
      <dsp:txXfrm rot="-5400000">
        <a:off x="1" y="5290904"/>
        <a:ext cx="755007" cy="323575"/>
      </dsp:txXfrm>
    </dsp:sp>
    <dsp:sp modelId="{737F314D-BB2E-4E12-9404-847F805348B0}">
      <dsp:nvSpPr>
        <dsp:cNvPr id="0" name=""/>
        <dsp:cNvSpPr/>
      </dsp:nvSpPr>
      <dsp:spPr>
        <a:xfrm rot="5400000">
          <a:off x="4332264" y="1336143"/>
          <a:ext cx="701078" cy="7855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前面当没有检索结果时，</a:t>
          </a:r>
          <a:r>
            <a:rPr lang="en-US" altLang="zh-CN" sz="1300" kern="1200" dirty="0" smtClean="0"/>
            <a:t>1.</a:t>
          </a:r>
          <a:r>
            <a:rPr lang="zh-CN" altLang="en-US" sz="1300" kern="1200" dirty="0" smtClean="0"/>
            <a:t>异步请求实时爬去</a:t>
          </a:r>
          <a:r>
            <a:rPr lang="en-US" altLang="zh-CN" sz="1300" kern="1200" dirty="0" smtClean="0"/>
            <a:t>[</a:t>
          </a:r>
          <a:r>
            <a:rPr lang="zh-CN" altLang="en-US" sz="1300" kern="1200" dirty="0" smtClean="0"/>
            <a:t>并携带状态信息</a:t>
          </a:r>
          <a:r>
            <a:rPr lang="en-US" altLang="zh-CN" sz="1300" kern="1200" dirty="0" smtClean="0"/>
            <a:t>];2.</a:t>
          </a:r>
          <a:r>
            <a:rPr lang="zh-CN" altLang="en-US" sz="1300" kern="1200" dirty="0" smtClean="0"/>
            <a:t>异步记录状态信息到</a:t>
          </a:r>
          <a:r>
            <a:rPr lang="en-US" altLang="zh-CN" sz="1300" kern="1200" dirty="0" err="1" smtClean="0"/>
            <a:t>Redis</a:t>
          </a:r>
          <a:r>
            <a:rPr lang="zh-CN" altLang="en-US" sz="1300" kern="1200" dirty="0" smtClean="0"/>
            <a:t>（方便前端做实时状态流转页面）</a:t>
          </a:r>
          <a:r>
            <a:rPr lang="en-US" altLang="zh-CN" sz="1300" kern="1200" dirty="0" smtClean="0"/>
            <a:t>;3.</a:t>
          </a:r>
          <a:r>
            <a:rPr lang="zh-CN" altLang="en-US" sz="1300" kern="1200" dirty="0" smtClean="0"/>
            <a:t>将请求转发给</a:t>
          </a:r>
          <a:r>
            <a:rPr lang="en-US" altLang="zh-CN" sz="1300" kern="1200" dirty="0" err="1" smtClean="0"/>
            <a:t>nlp</a:t>
          </a:r>
          <a:r>
            <a:rPr lang="en-US" altLang="zh-CN" sz="1300" kern="1200" dirty="0" smtClean="0"/>
            <a:t>,</a:t>
          </a:r>
          <a:r>
            <a:rPr lang="zh-CN" altLang="en-US" sz="1300" kern="1200" dirty="0" smtClean="0"/>
            <a:t>并携带状态信息</a:t>
          </a:r>
          <a:r>
            <a:rPr lang="en-US" altLang="zh-CN" sz="1300" kern="1200" dirty="0" smtClean="0"/>
            <a:t>[</a:t>
          </a:r>
          <a:r>
            <a:rPr lang="zh-CN" altLang="en-US" sz="1300" kern="1200" dirty="0" smtClean="0"/>
            <a:t>需有超时机制</a:t>
          </a:r>
          <a:r>
            <a:rPr lang="en-US" altLang="zh-CN" sz="1300" kern="1200" dirty="0" smtClean="0"/>
            <a:t>],</a:t>
          </a:r>
          <a:r>
            <a:rPr lang="zh-CN" altLang="en-US" sz="1300" kern="1200" dirty="0" smtClean="0"/>
            <a:t>超时重试后不成功则被认为是失败状态并通知前端，爬虫和</a:t>
          </a:r>
          <a:r>
            <a:rPr lang="en-US" altLang="zh-CN" sz="1300" kern="1200" dirty="0" err="1" smtClean="0"/>
            <a:t>nlp</a:t>
          </a:r>
          <a:r>
            <a:rPr lang="zh-CN" altLang="en-US" sz="1300" kern="1200" dirty="0" smtClean="0"/>
            <a:t>各自异步检查</a:t>
          </a:r>
          <a:r>
            <a:rPr lang="en-US" altLang="zh-CN" sz="1300" kern="1200" dirty="0" smtClean="0"/>
            <a:t>cache</a:t>
          </a:r>
          <a:r>
            <a:rPr lang="zh-CN" altLang="en-US" sz="1300" kern="1200" dirty="0" smtClean="0"/>
            <a:t>中的状态是否可用</a:t>
          </a:r>
          <a:endParaRPr lang="zh-CN" altLang="en-US" sz="1300" kern="1200" dirty="0"/>
        </a:p>
      </dsp:txBody>
      <dsp:txXfrm rot="-5400000">
        <a:off x="755007" y="4947624"/>
        <a:ext cx="7821368" cy="63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F835-63EE-450F-B330-51232C804AB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71E9-8AB3-4366-AE9B-546F99CAA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2190968"/>
            <a:ext cx="428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新闻图谱</a:t>
            </a:r>
            <a:r>
              <a:rPr lang="en-US" altLang="zh-CN" b="1" dirty="0"/>
              <a:t>--</a:t>
            </a:r>
            <a:r>
              <a:rPr lang="zh-CN" altLang="en-US" b="1" dirty="0"/>
              <a:t>搜索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5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838200" y="5105400"/>
            <a:ext cx="6400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19800" y="228600"/>
            <a:ext cx="0" cy="351459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5456" y="1052899"/>
            <a:ext cx="257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docId1: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title,desc,keywords,rule</a:t>
            </a:r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docId2: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title,desc,keywords,rule</a:t>
            </a:r>
            <a:r>
              <a:rPr lang="en-US" altLang="zh-CN" sz="1200" dirty="0" smtClean="0"/>
              <a:t>…</a:t>
            </a:r>
            <a:endParaRPr lang="en-US" altLang="zh-CN" sz="12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28600"/>
            <a:ext cx="0" cy="369926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858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1219200" y="685800"/>
            <a:ext cx="304800" cy="2286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114300" dir="18840000" sx="120000" sy="120000" algn="ctr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6431" y="91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Search</a:t>
            </a:r>
            <a:endParaRPr lang="zh-CN" altLang="en-US" b="1" dirty="0"/>
          </a:p>
        </p:txBody>
      </p:sp>
      <p:sp>
        <p:nvSpPr>
          <p:cNvPr id="22" name="Round Diagonal Corner Rectangle 21"/>
          <p:cNvSpPr/>
          <p:nvPr/>
        </p:nvSpPr>
        <p:spPr>
          <a:xfrm>
            <a:off x="2195456" y="685800"/>
            <a:ext cx="2147944" cy="11430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19045" y="151456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ES</a:t>
            </a:r>
            <a:endParaRPr lang="zh-CN" altLang="en-US" b="1" dirty="0"/>
          </a:p>
        </p:txBody>
      </p: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1567031" y="1099066"/>
            <a:ext cx="450924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52600" y="3004066"/>
            <a:ext cx="2325445" cy="838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24851" y="3741379"/>
            <a:ext cx="155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searchclient</a:t>
            </a:r>
            <a:endParaRPr lang="zh-CN" altLang="en-US" b="1" dirty="0"/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2418681" y="2153319"/>
            <a:ext cx="1175266" cy="52622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</p:cNvCxnSpPr>
          <p:nvPr/>
        </p:nvCxnSpPr>
        <p:spPr>
          <a:xfrm flipH="1">
            <a:off x="3368713" y="1883896"/>
            <a:ext cx="150382" cy="1120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48809" y="3004066"/>
            <a:ext cx="89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Get rules </a:t>
            </a:r>
            <a:endParaRPr lang="zh-CN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91039" y="344062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图谱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65637" y="2438400"/>
            <a:ext cx="11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Search text</a:t>
            </a:r>
            <a:endParaRPr lang="zh-CN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65637" y="3102233"/>
            <a:ext cx="125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Rule.foreach</a:t>
            </a:r>
            <a:r>
              <a:rPr lang="en-US" altLang="zh-CN" sz="1200" b="1" dirty="0" smtClean="0"/>
              <a:t>()</a:t>
            </a:r>
            <a:endParaRPr lang="zh-CN" altLang="en-US" sz="1200" b="1" dirty="0"/>
          </a:p>
        </p:txBody>
      </p:sp>
      <p:cxnSp>
        <p:nvCxnSpPr>
          <p:cNvPr id="40" name="Curved Connector 39"/>
          <p:cNvCxnSpPr>
            <a:endCxn id="43" idx="1"/>
          </p:cNvCxnSpPr>
          <p:nvPr/>
        </p:nvCxnSpPr>
        <p:spPr>
          <a:xfrm flipV="1">
            <a:off x="5715001" y="2225933"/>
            <a:ext cx="990599" cy="35096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5705250" y="2240382"/>
            <a:ext cx="1162500" cy="8382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705600" y="1861066"/>
            <a:ext cx="1295400" cy="72973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05600" y="21380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word2Vec model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286500" y="1482291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86500" y="457200"/>
            <a:ext cx="419100" cy="4191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210300" y="1052899"/>
            <a:ext cx="57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语料库</a:t>
            </a:r>
            <a:endParaRPr lang="zh-CN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086600" y="8001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离线根据语料库训练出上下文词向量模型</a:t>
            </a:r>
            <a:r>
              <a:rPr lang="en-US" altLang="zh-CN" sz="1200" b="1" dirty="0" smtClean="0"/>
              <a:t>word2vec</a:t>
            </a:r>
            <a:endParaRPr lang="zh-CN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896100" y="272706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在线</a:t>
            </a:r>
            <a:endParaRPr lang="zh-CN" altLang="en-US" sz="1200" b="1" dirty="0"/>
          </a:p>
        </p:txBody>
      </p:sp>
      <p:cxnSp>
        <p:nvCxnSpPr>
          <p:cNvPr id="53" name="Curved Connector 52"/>
          <p:cNvCxnSpPr/>
          <p:nvPr/>
        </p:nvCxnSpPr>
        <p:spPr>
          <a:xfrm rot="10800000" flipV="1">
            <a:off x="4148306" y="2659482"/>
            <a:ext cx="728495" cy="7197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8" idx="1"/>
          </p:cNvCxnSpPr>
          <p:nvPr/>
        </p:nvCxnSpPr>
        <p:spPr>
          <a:xfrm rot="10800000" flipV="1">
            <a:off x="4191001" y="3240732"/>
            <a:ext cx="574637" cy="1384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89911" y="3625293"/>
            <a:ext cx="2686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FFC000"/>
                </a:solidFill>
              </a:rPr>
              <a:t>@1.</a:t>
            </a:r>
            <a:r>
              <a:rPr lang="zh-CN" altLang="en-US" sz="1100" b="1" dirty="0" smtClean="0">
                <a:solidFill>
                  <a:srgbClr val="FFC000"/>
                </a:solidFill>
              </a:rPr>
              <a:t>获取用户</a:t>
            </a:r>
            <a:r>
              <a:rPr lang="en-US" altLang="zh-CN" sz="1100" b="1" dirty="0" smtClean="0">
                <a:solidFill>
                  <a:srgbClr val="FFC000"/>
                </a:solidFill>
              </a:rPr>
              <a:t>query</a:t>
            </a:r>
            <a:r>
              <a:rPr lang="zh-CN" altLang="en-US" sz="1100" b="1" dirty="0" smtClean="0">
                <a:solidFill>
                  <a:srgbClr val="FFC000"/>
                </a:solidFill>
              </a:rPr>
              <a:t>的语义相似词，</a:t>
            </a:r>
            <a:r>
              <a:rPr lang="en-US" altLang="zh-CN" sz="1100" b="1" dirty="0" err="1" smtClean="0">
                <a:solidFill>
                  <a:srgbClr val="FFC000"/>
                </a:solidFill>
              </a:rPr>
              <a:t>TopN</a:t>
            </a:r>
            <a:endParaRPr lang="en-US" altLang="zh-CN" sz="1100" b="1" dirty="0" smtClean="0">
              <a:solidFill>
                <a:srgbClr val="FFC000"/>
              </a:solidFill>
            </a:endParaRPr>
          </a:p>
          <a:p>
            <a:r>
              <a:rPr lang="en-US" altLang="zh-CN" sz="1100" b="1" dirty="0" smtClean="0">
                <a:solidFill>
                  <a:srgbClr val="00B050"/>
                </a:solidFill>
              </a:rPr>
              <a:t>@2.</a:t>
            </a:r>
            <a:r>
              <a:rPr lang="zh-CN" altLang="en-US" sz="1100" b="1" dirty="0" smtClean="0">
                <a:solidFill>
                  <a:srgbClr val="00B050"/>
                </a:solidFill>
              </a:rPr>
              <a:t>获取</a:t>
            </a:r>
            <a:r>
              <a:rPr lang="en-US" altLang="zh-CN" sz="1100" b="1" dirty="0" smtClean="0">
                <a:solidFill>
                  <a:srgbClr val="00B050"/>
                </a:solidFill>
              </a:rPr>
              <a:t>rule</a:t>
            </a:r>
            <a:r>
              <a:rPr lang="zh-CN" altLang="en-US" sz="1100" b="1" dirty="0" smtClean="0">
                <a:solidFill>
                  <a:srgbClr val="00B050"/>
                </a:solidFill>
              </a:rPr>
              <a:t>的语义相似词，</a:t>
            </a:r>
            <a:r>
              <a:rPr lang="en-US" altLang="zh-CN" sz="1100" b="1" dirty="0" err="1" smtClean="0">
                <a:solidFill>
                  <a:srgbClr val="00B050"/>
                </a:solidFill>
              </a:rPr>
              <a:t>TopN</a:t>
            </a:r>
            <a:endParaRPr lang="en-US" altLang="zh-CN" sz="1100" b="1" dirty="0" smtClean="0">
              <a:solidFill>
                <a:srgbClr val="00B050"/>
              </a:solidFill>
            </a:endParaRPr>
          </a:p>
          <a:p>
            <a:r>
              <a:rPr lang="en-US" altLang="zh-CN" sz="1100" b="1" dirty="0" smtClean="0">
                <a:solidFill>
                  <a:srgbClr val="7030A0"/>
                </a:solidFill>
              </a:rPr>
              <a:t>@3.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通过</a:t>
            </a:r>
            <a:r>
              <a:rPr lang="en-US" altLang="zh-CN" sz="1100" b="1" dirty="0" smtClean="0">
                <a:solidFill>
                  <a:srgbClr val="7030A0"/>
                </a:solidFill>
              </a:rPr>
              <a:t>VSM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计算出</a:t>
            </a:r>
            <a:r>
              <a:rPr lang="en-US" altLang="zh-CN" sz="1100" b="1" dirty="0" smtClean="0">
                <a:solidFill>
                  <a:srgbClr val="7030A0"/>
                </a:solidFill>
              </a:rPr>
              <a:t>query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与</a:t>
            </a:r>
            <a:r>
              <a:rPr lang="en-US" altLang="zh-CN" sz="1100" b="1" dirty="0" smtClean="0">
                <a:solidFill>
                  <a:srgbClr val="7030A0"/>
                </a:solidFill>
              </a:rPr>
              <a:t>rule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的相似度，并取</a:t>
            </a:r>
            <a:r>
              <a:rPr lang="en-US" altLang="zh-CN" sz="1100" b="1" dirty="0" smtClean="0">
                <a:solidFill>
                  <a:srgbClr val="7030A0"/>
                </a:solidFill>
              </a:rPr>
              <a:t>Top1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给图谱</a:t>
            </a:r>
            <a:endParaRPr lang="zh-CN" altLang="en-US" sz="1100" b="1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1731" y="4495800"/>
            <a:ext cx="1843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If No Data,</a:t>
            </a:r>
            <a:r>
              <a:rPr lang="zh-CN" altLang="en-US" sz="1200" b="1" dirty="0" smtClean="0"/>
              <a:t>即相似度阀值小于设定值</a:t>
            </a:r>
            <a:endParaRPr lang="zh-CN" altLang="en-US" sz="1200" b="1" dirty="0"/>
          </a:p>
        </p:txBody>
      </p:sp>
      <p:cxnSp>
        <p:nvCxnSpPr>
          <p:cNvPr id="61" name="Curved Connector 60"/>
          <p:cNvCxnSpPr/>
          <p:nvPr/>
        </p:nvCxnSpPr>
        <p:spPr>
          <a:xfrm>
            <a:off x="1524000" y="4800600"/>
            <a:ext cx="878764" cy="8382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51258" y="6488668"/>
            <a:ext cx="24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爬虫模块</a:t>
            </a:r>
            <a:endParaRPr lang="zh-CN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5334000"/>
            <a:ext cx="169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Push user query to crawler</a:t>
            </a:r>
            <a:endParaRPr lang="zh-CN" altLang="en-US" sz="1600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006314" y="4191000"/>
            <a:ext cx="4423186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919145" y="4588133"/>
            <a:ext cx="379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Request</a:t>
            </a:r>
            <a:r>
              <a:rPr lang="zh-CN" altLang="en-US" sz="1100" b="1" dirty="0" smtClean="0"/>
              <a:t>，</a:t>
            </a:r>
            <a:r>
              <a:rPr lang="en-US" altLang="zh-CN" sz="1100" b="1" dirty="0" smtClean="0"/>
              <a:t>(</a:t>
            </a:r>
            <a:r>
              <a:rPr lang="zh-CN" altLang="en-US" sz="1100" b="1" dirty="0" smtClean="0"/>
              <a:t>参数为当前</a:t>
            </a:r>
            <a:r>
              <a:rPr lang="en-US" altLang="zh-CN" sz="1100" b="1" dirty="0" smtClean="0"/>
              <a:t>query</a:t>
            </a:r>
            <a:r>
              <a:rPr lang="zh-CN" altLang="en-US" sz="1100" b="1" dirty="0" smtClean="0"/>
              <a:t>，以及对应的状态，如正在爬取，图谱段挂起等待抓取状态，搜索端需要设置请求超时时间，如果超时推荐相关关键词给用户</a:t>
            </a:r>
            <a:r>
              <a:rPr lang="en-US" altLang="zh-CN" sz="1100" b="1" dirty="0" smtClean="0"/>
              <a:t>) </a:t>
            </a:r>
            <a:endParaRPr lang="zh-CN" altLang="en-US" sz="1100" b="1" dirty="0"/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6119083" y="3452083"/>
            <a:ext cx="3459034" cy="2286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19145" y="5957337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Finished(user query ,state)</a:t>
            </a:r>
            <a:endParaRPr lang="zh-CN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441215" y="76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老的设计，词搜词（</a:t>
            </a:r>
            <a:r>
              <a:rPr lang="zh-CN" altLang="en-US" b="1" dirty="0" smtClean="0">
                <a:solidFill>
                  <a:srgbClr val="00B050"/>
                </a:solidFill>
              </a:rPr>
              <a:t>放弃这种方式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15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914400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假设：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出现在不同新闻中的次数越多，越重要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2.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query</a:t>
            </a:r>
            <a:r>
              <a:rPr lang="zh-CN" altLang="en-US" sz="1400" dirty="0" smtClean="0"/>
              <a:t>相似度越大的越重要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3352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最终相似度： </a:t>
            </a:r>
            <a:r>
              <a:rPr lang="en-US" altLang="zh-CN" dirty="0" smtClean="0"/>
              <a:t>count*similarity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2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9525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新的设计，词搜词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190589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docId,keyword,pinyin,expandwords</a:t>
            </a:r>
            <a:endParaRPr lang="zh-CN" altLang="en-US" dirty="0"/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1638300" y="3162300"/>
            <a:ext cx="2057400" cy="762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4572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.Word2vec query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拼写检查</a:t>
            </a:r>
            <a:r>
              <a:rPr lang="en-US" altLang="zh-CN" dirty="0" smtClean="0"/>
              <a:t>[</a:t>
            </a:r>
            <a:r>
              <a:rPr lang="zh-CN" altLang="en-US" dirty="0" smtClean="0"/>
              <a:t>编辑距离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拼音搜索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日志分析，字段扩展</a:t>
            </a:r>
            <a:r>
              <a:rPr lang="en-US" altLang="zh-CN" dirty="0" smtClean="0"/>
              <a:t>[</a:t>
            </a:r>
            <a:r>
              <a:rPr lang="zh-CN" altLang="en-US" dirty="0" smtClean="0"/>
              <a:t>人工标注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协同过滤</a:t>
            </a:r>
            <a:r>
              <a:rPr lang="en-US" altLang="zh-CN" dirty="0" smtClean="0"/>
              <a:t>[</a:t>
            </a:r>
            <a:r>
              <a:rPr lang="zh-CN" altLang="en-US" dirty="0" smtClean="0"/>
              <a:t>为用户推荐词语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2209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274320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图谱中的节点关键词，如公司、事件、图谱</a:t>
            </a:r>
            <a:endParaRPr lang="zh-CN" alt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600" y="22098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9176" y="27118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通过分析搜索词，人工标注以及自动</a:t>
            </a:r>
            <a:r>
              <a:rPr lang="en-US" altLang="zh-CN" sz="1200" dirty="0" smtClean="0"/>
              <a:t>Tag</a:t>
            </a:r>
            <a:r>
              <a:rPr lang="zh-CN" altLang="en-US" sz="1200" dirty="0" smtClean="0"/>
              <a:t>后的</a:t>
            </a:r>
            <a:r>
              <a:rPr lang="en-US" altLang="zh-CN" sz="1200" dirty="0" smtClean="0"/>
              <a:t>query</a:t>
            </a:r>
            <a:r>
              <a:rPr lang="zh-CN" altLang="en-US" sz="1200" dirty="0" smtClean="0"/>
              <a:t>关键词，主要用于辅助查询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88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286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新的设计，词搜词</a:t>
            </a:r>
            <a:endParaRPr lang="zh-CN" alt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63266143"/>
              </p:ext>
            </p:extLst>
          </p:nvPr>
        </p:nvGraphicFramePr>
        <p:xfrm>
          <a:off x="304800" y="711200"/>
          <a:ext cx="8610600" cy="5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8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搜索相关任务优</a:t>
            </a:r>
            <a:r>
              <a:rPr lang="zh-CN" altLang="en-US" b="1" dirty="0"/>
              <a:t>先级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426" y="21336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ES</a:t>
            </a:r>
            <a:r>
              <a:rPr lang="zh-CN" altLang="en-US" dirty="0"/>
              <a:t>框</a:t>
            </a:r>
            <a:r>
              <a:rPr lang="zh-CN" altLang="en-US" dirty="0" smtClean="0"/>
              <a:t>架及对新闻进行索引  </a:t>
            </a:r>
            <a:r>
              <a:rPr lang="en-US" altLang="zh-CN" dirty="0" smtClean="0"/>
              <a:t>--</a:t>
            </a:r>
            <a:r>
              <a:rPr lang="en-US" altLang="zh-CN" b="1" dirty="0" smtClean="0"/>
              <a:t>7.26—7.27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ES Client  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索引构建</a:t>
            </a:r>
            <a:r>
              <a:rPr lang="en-US" altLang="zh-CN" dirty="0" smtClean="0"/>
              <a:t>[</a:t>
            </a:r>
            <a:r>
              <a:rPr lang="en-US" altLang="zh-CN" dirty="0"/>
              <a:t>1.</a:t>
            </a:r>
            <a:r>
              <a:rPr lang="zh-CN" altLang="en-US" dirty="0"/>
              <a:t>拼写纠</a:t>
            </a:r>
            <a:r>
              <a:rPr lang="zh-CN" altLang="en-US" dirty="0" smtClean="0"/>
              <a:t>错、</a:t>
            </a:r>
            <a:r>
              <a:rPr lang="en-US" altLang="zh-CN" dirty="0"/>
              <a:t>2.</a:t>
            </a:r>
            <a:r>
              <a:rPr lang="zh-CN" altLang="en-US" dirty="0"/>
              <a:t>拼音搜</a:t>
            </a:r>
            <a:r>
              <a:rPr lang="zh-CN" altLang="en-US" dirty="0" smtClean="0"/>
              <a:t>索</a:t>
            </a:r>
            <a:r>
              <a:rPr lang="en-US" altLang="zh-CN" dirty="0" smtClean="0"/>
              <a:t>]      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逻辑开发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9426" y="4267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1.Keywords</a:t>
            </a:r>
            <a:r>
              <a:rPr lang="zh-CN" altLang="en-US" dirty="0" smtClean="0"/>
              <a:t>推荐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实时爬虫设计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9426" y="1752600"/>
            <a:ext cx="2114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当期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9426" y="3844678"/>
            <a:ext cx="2114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下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期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267239" y="2564747"/>
            <a:ext cx="285974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25422" y="32415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7.27-7.29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45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44867</TotalTime>
  <Words>946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搜索相关任务优先级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1529</cp:revision>
  <dcterms:created xsi:type="dcterms:W3CDTF">2006-08-16T00:00:00Z</dcterms:created>
  <dcterms:modified xsi:type="dcterms:W3CDTF">2016-07-28T08:42:25Z</dcterms:modified>
</cp:coreProperties>
</file>