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77" r:id="rId7"/>
    <p:sldId id="260" r:id="rId8"/>
    <p:sldId id="261" r:id="rId9"/>
    <p:sldId id="264" r:id="rId10"/>
    <p:sldId id="265" r:id="rId11"/>
    <p:sldId id="263" r:id="rId12"/>
    <p:sldId id="276" r:id="rId13"/>
    <p:sldId id="273" r:id="rId14"/>
    <p:sldId id="274" r:id="rId15"/>
    <p:sldId id="275" r:id="rId16"/>
    <p:sldId id="267" r:id="rId17"/>
    <p:sldId id="268" r:id="rId18"/>
    <p:sldId id="262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463-0C0E-4FFA-8687-CC365152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E82B7-12BD-42AC-A193-68520B1FB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0B1A-5758-4FD0-9049-6D4B0BB5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6471-E420-410E-A6ED-EE9AF507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F95F-2726-46C9-85FF-1C54406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3EF4-FD57-488D-8BE4-29FDCFE4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482C-D622-438E-94A5-AC918694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852A-A95F-4451-8C91-1ADB320C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3A1B-9DC1-4C5A-A7EB-01C96E60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D213-CD52-433F-882A-D583A9B4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B17D9-0550-4742-8F87-9A8023E5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CE3FF-D5D0-49E2-A0EE-4063F414C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9BFD-61A8-4CA3-AFFF-79BD037E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F1D0-0597-4B57-99A7-77BE7A0B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439D-91BA-49F3-A6FF-AE654160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D2-469E-4BF5-8738-5B779D5C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6122-0348-4FD0-8F08-87DB38F0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3327-FC2E-47B7-B2F1-651CB83C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D339-6498-4611-8EDF-768C0099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5765-E80E-4437-9699-24B44CDE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3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499F-6C96-4870-9A20-2318917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AF95-C3F8-49D3-9AB5-DE9C4CD9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E696-0977-44F5-926C-679BDC37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5C59-0431-4E2A-A09D-2A2BECC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C70B-9518-4C99-91FC-56DFEF39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2B-752E-44D8-93FC-E1A6004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26-BF1C-43E7-8F72-69830954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41650-1747-4ECC-8496-18CAEB18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5167-59D9-4F32-8903-26B6AB59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4925-D0CE-444F-AF5E-B55DC1BA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1945A-55A3-48D2-B24A-B671445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BF-25B4-4E1F-80F8-B195BC92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0DA7-91BD-44E9-9277-1BD6F38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A849-FEC0-4BEB-A000-ABA0DB4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818EC-AEFC-4864-91B9-9B23C362F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A4DB-48BB-4910-91BE-8B8316FDA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E6EE-DC3B-48C3-8192-B6F2A15F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09AB-8C71-48CF-857C-78BB6E8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04F5-0010-4FF6-BF0B-B6B303E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8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DB2-7A89-4E0F-9B93-B97D20D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C3E9-8A44-4B06-AA7B-E3FCA715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FFB33-F3C5-4BC1-8936-E4EF1906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5EC6D-10A7-4710-936C-5FDDA8AA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0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628DF-61FB-4953-9901-70F53F7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EBFE-9F8B-49F0-9933-4F8AB115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B295B-5ABA-4464-A593-1DEB4E4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6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F326-CF56-4E98-AC9D-7A40712C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E446-9B2C-402C-9E96-F62B8D4D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93EF-D0F2-45F7-8483-AFCEF997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EE55-60B8-4128-9F5B-51702F59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4F4C-CD09-4982-8E7C-AA776F02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E1E1-D906-43D4-86FC-37462479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74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D564-D3FD-45C9-B1CA-CC1825D9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0E899-0CFF-4B5D-8C54-62B2A0A9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77DE8-F809-4F21-96C4-5DFFAE67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7D18-784F-424E-87C1-35FDDD9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8029-0CD0-4FAF-9F16-19C0F20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9980-E042-4775-83D3-CB5B9E5A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7A89F-DB0A-49FA-8F92-AF7C589C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98CAD-C42F-4C78-A02C-DCD688F3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F6FF-4614-4FCE-A11A-E8467558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F55F-DBD5-40CF-AB25-8456F77D4467}" type="datetimeFigureOut">
              <a:rPr lang="en-CA" smtClean="0"/>
              <a:t>2019-03-11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2A2A-0234-4B95-9A53-E0827705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2C56-CFD4-4066-8D05-C1833FFE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7AF5-B9ED-499A-8EAA-04506C54E0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modern-python-livelessons/9780134743400/MOPY_01_03_0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Lesson 3: Improving Reliability with </a:t>
            </a:r>
            <a:r>
              <a:rPr lang="en-US" dirty="0" err="1">
                <a:hlinkClick r:id="rId2"/>
              </a:rPr>
              <a:t>MyPy</a:t>
            </a:r>
            <a:r>
              <a:rPr lang="en-US" dirty="0">
                <a:hlinkClick r:id="rId2"/>
              </a:rPr>
              <a:t> and Type Hinting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Based on Raymond Hettinger’s course “</a:t>
            </a:r>
            <a:r>
              <a:rPr lang="en-US" dirty="0"/>
              <a:t>Modern Python </a:t>
            </a:r>
            <a:r>
              <a:rPr lang="en-US" dirty="0" err="1"/>
              <a:t>LiveLessons</a:t>
            </a:r>
            <a:r>
              <a:rPr lang="en-US" dirty="0"/>
              <a:t>: Big Ideas and Little Code in Python”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88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DC-F78F-4482-9132-43D6AC8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Add Type Hints?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C00A-DBD2-44F6-BF62-1CACE881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it helps you the programmer</a:t>
            </a:r>
          </a:p>
          <a:p>
            <a:r>
              <a:rPr lang="en-CA" dirty="0"/>
              <a:t>When you want </a:t>
            </a:r>
            <a:r>
              <a:rPr lang="en-CA" dirty="0" err="1"/>
              <a:t>MyPy’s</a:t>
            </a:r>
            <a:r>
              <a:rPr lang="en-CA" dirty="0"/>
              <a:t> help finding a bug</a:t>
            </a:r>
          </a:p>
          <a:p>
            <a:endParaRPr lang="en-CA" dirty="0"/>
          </a:p>
          <a:p>
            <a:r>
              <a:rPr lang="en-CA" dirty="0"/>
              <a:t>AND OTHERWISE</a:t>
            </a:r>
          </a:p>
          <a:p>
            <a:r>
              <a:rPr lang="en-CA" dirty="0"/>
              <a:t>Before each pull-request!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8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E44C-D305-464E-9607-8E89AABB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with hard-to-type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E72-BEA3-4271-AAD0-6F787083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ignore</a:t>
            </a:r>
          </a:p>
          <a:p>
            <a:endParaRPr lang="en-CA" dirty="0"/>
          </a:p>
          <a:p>
            <a:r>
              <a:rPr lang="en-CA" dirty="0"/>
              <a:t>Use Any</a:t>
            </a:r>
          </a:p>
          <a:p>
            <a:endParaRPr lang="en-CA" dirty="0"/>
          </a:p>
          <a:p>
            <a:endParaRPr lang="en-CA" dirty="0"/>
          </a:p>
          <a:p>
            <a:r>
              <a:rPr lang="en-CA" i="1" dirty="0"/>
              <a:t>Don’t try to type everything perfectly!</a:t>
            </a:r>
          </a:p>
          <a:p>
            <a:pPr lvl="1"/>
            <a:r>
              <a:rPr lang="en-CA" dirty="0"/>
              <a:t>You lose some of the 4X benefit of dynamic languages, duck-typing, </a:t>
            </a:r>
            <a:r>
              <a:rPr lang="en-CA" dirty="0" err="1"/>
              <a:t>etc</a:t>
            </a:r>
            <a:r>
              <a:rPr lang="en-CA" dirty="0"/>
              <a:t>!</a:t>
            </a:r>
          </a:p>
          <a:p>
            <a:pPr lvl="1"/>
            <a:r>
              <a:rPr lang="en-CA" dirty="0"/>
              <a:t>But 90% of the time you aren’t using Python’s dynamic capabilities, so adding type hints shouldn’t be a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A3C30-1D1C-4676-8BAD-5986F562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01" y="2399146"/>
            <a:ext cx="720190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A1BA8-C10B-4660-801F-799048B4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01" y="3429000"/>
            <a:ext cx="541095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4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DA02-72FF-4D86-952F-434383121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Python Features that </a:t>
            </a:r>
            <a:br>
              <a:rPr lang="en-CA" dirty="0"/>
            </a:br>
            <a:r>
              <a:rPr lang="en-CA" dirty="0"/>
              <a:t>Require Type Hints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0DC9B-3C8D-486A-BFFA-C6032C265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4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ABA7-A6CA-47CC-A1A5-384DB5D6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F794E-34E1-4DF0-9BF2-F8D19DB57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74" y="1832207"/>
            <a:ext cx="5715798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232F4-6675-49B0-9216-8584ABBA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65" y="1832207"/>
            <a:ext cx="581106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F38-0986-4316-A5E1-4118D00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Dataclasses</a:t>
            </a:r>
            <a:r>
              <a:rPr lang="en-CA" dirty="0"/>
              <a:t> optionally supply many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9F027-7006-4E15-A369-34F8A7E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108739-5BC5-4715-AF07-C4300A07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" y="2633770"/>
            <a:ext cx="11547984" cy="2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5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C22A-C450-44A4-8AA8-71D9DD4A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Named Tuples with Type Hints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1A77-94AC-4857-A8A3-F741837D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95" y="1902830"/>
            <a:ext cx="7255610" cy="44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Automated checking for common errors</a:t>
            </a:r>
          </a:p>
        </p:txBody>
      </p:sp>
    </p:spTree>
    <p:extLst>
      <p:ext uri="{BB962C8B-B14F-4D97-AF65-F5344CB8AC3E}">
        <p14:creationId xmlns:p14="http://schemas.microsoft.com/office/powerpoint/2010/main" val="149154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399B-B4E7-403A-BA0B-3D5B99BB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Lint?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31E-57B4-455F-86EB-5995261D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5194" cy="4351338"/>
          </a:xfrm>
        </p:spPr>
        <p:txBody>
          <a:bodyPr>
            <a:normAutofit/>
          </a:bodyPr>
          <a:lstStyle/>
          <a:p>
            <a:r>
              <a:rPr lang="en-CA" dirty="0"/>
              <a:t>It’s fairly easy</a:t>
            </a:r>
          </a:p>
          <a:p>
            <a:endParaRPr lang="en-CA" dirty="0"/>
          </a:p>
          <a:p>
            <a:r>
              <a:rPr lang="en-CA" dirty="0"/>
              <a:t>It catches some errors that your tests won’t</a:t>
            </a:r>
          </a:p>
          <a:p>
            <a:endParaRPr lang="en-CA" dirty="0"/>
          </a:p>
          <a:p>
            <a:r>
              <a:rPr lang="en-CA" dirty="0"/>
              <a:t>Some of these common errors can be a pain to debug otherwise!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AE26FC-208E-4967-A340-ABB3E87B4027}"/>
              </a:ext>
            </a:extLst>
          </p:cNvPr>
          <p:cNvSpPr/>
          <p:nvPr/>
        </p:nvSpPr>
        <p:spPr>
          <a:xfrm>
            <a:off x="5746459" y="1730797"/>
            <a:ext cx="5259897" cy="4446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DA7C-74CC-47D2-A3B2-251E7719063C}"/>
              </a:ext>
            </a:extLst>
          </p:cNvPr>
          <p:cNvSpPr/>
          <p:nvPr/>
        </p:nvSpPr>
        <p:spPr>
          <a:xfrm>
            <a:off x="5811145" y="182562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/>
              <a:t>All Bugs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D024E-04DA-4F23-AA60-1094D209A690}"/>
              </a:ext>
            </a:extLst>
          </p:cNvPr>
          <p:cNvSpPr/>
          <p:nvPr/>
        </p:nvSpPr>
        <p:spPr>
          <a:xfrm>
            <a:off x="6014905" y="1906550"/>
            <a:ext cx="4412611" cy="40747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2780F7-273E-44E1-B957-6CB03B0F262F}"/>
              </a:ext>
            </a:extLst>
          </p:cNvPr>
          <p:cNvSpPr/>
          <p:nvPr/>
        </p:nvSpPr>
        <p:spPr>
          <a:xfrm>
            <a:off x="8439325" y="3649211"/>
            <a:ext cx="2508308" cy="24851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Static Type Checking/Linting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0AD97-F8AA-44E7-A90E-727ED455EBBC}"/>
              </a:ext>
            </a:extLst>
          </p:cNvPr>
          <p:cNvSpPr/>
          <p:nvPr/>
        </p:nvSpPr>
        <p:spPr>
          <a:xfrm>
            <a:off x="6055104" y="2420077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/>
              <a:t>Unit Testing</a:t>
            </a:r>
          </a:p>
          <a:p>
            <a:pPr algn="ctr"/>
            <a:r>
              <a:rPr lang="en-CA" dirty="0"/>
              <a:t>Other Levels of Testing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02741-26EB-475D-B6D0-3AC0857ED75B}"/>
              </a:ext>
            </a:extLst>
          </p:cNvPr>
          <p:cNvSpPr/>
          <p:nvPr/>
        </p:nvSpPr>
        <p:spPr>
          <a:xfrm>
            <a:off x="5759042" y="3649211"/>
            <a:ext cx="2617365" cy="24851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91502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E66-0663-433D-B54D-88B0DC38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lint!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8930-34BD-42EF-A8FF-D70B7577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pyflakes</a:t>
            </a:r>
            <a:r>
              <a:rPr lang="en-CA" dirty="0"/>
              <a:t> – a fast linter</a:t>
            </a:r>
          </a:p>
          <a:p>
            <a:pPr lvl="1"/>
            <a:r>
              <a:rPr lang="en-CA" dirty="0" err="1"/>
              <a:t>pyflakes</a:t>
            </a:r>
            <a:r>
              <a:rPr lang="en-CA" dirty="0"/>
              <a:t> file/path.py</a:t>
            </a:r>
          </a:p>
          <a:p>
            <a:endParaRPr lang="en-CA" dirty="0"/>
          </a:p>
          <a:p>
            <a:r>
              <a:rPr lang="en-CA" dirty="0" err="1"/>
              <a:t>pylint</a:t>
            </a:r>
            <a:r>
              <a:rPr lang="en-CA" dirty="0"/>
              <a:t> – a slow but thorough linter.  </a:t>
            </a:r>
            <a:r>
              <a:rPr lang="en-CA" i="1" dirty="0"/>
              <a:t>Requires customization</a:t>
            </a:r>
          </a:p>
          <a:p>
            <a:pPr lvl="1"/>
            <a:r>
              <a:rPr lang="en-CA" dirty="0" err="1"/>
              <a:t>pylint</a:t>
            </a:r>
            <a:r>
              <a:rPr lang="en-CA" dirty="0"/>
              <a:t> --disable=file/path.py</a:t>
            </a:r>
          </a:p>
          <a:p>
            <a:endParaRPr lang="en-CA" dirty="0"/>
          </a:p>
          <a:p>
            <a:r>
              <a:rPr lang="en-CA" dirty="0" err="1"/>
              <a:t>pycharm</a:t>
            </a:r>
            <a:r>
              <a:rPr lang="en-CA" dirty="0"/>
              <a:t> – a fast, customizable linter</a:t>
            </a:r>
          </a:p>
          <a:p>
            <a:pPr lvl="1"/>
            <a:r>
              <a:rPr lang="en-CA" dirty="0"/>
              <a:t>“Code” Menu  =&gt;  “Inspect Code”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53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7DF9-B711-4EA2-850D-3449C7A4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</a:t>
            </a:r>
            <a:r>
              <a:rPr lang="en-CA" dirty="0" err="1"/>
              <a:t>Pylint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8842A-110C-4060-B2DE-E74AE8E2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103" y="1770076"/>
            <a:ext cx="8651244" cy="42280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4DC92-505C-4CA7-B645-0BE594179609}"/>
              </a:ext>
            </a:extLst>
          </p:cNvPr>
          <p:cNvSpPr txBox="1">
            <a:spLocks/>
          </p:cNvSpPr>
          <p:nvPr/>
        </p:nvSpPr>
        <p:spPr>
          <a:xfrm>
            <a:off x="455644" y="1900270"/>
            <a:ext cx="3080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Adapt to it or</a:t>
            </a:r>
          </a:p>
          <a:p>
            <a:endParaRPr lang="en-CA" dirty="0"/>
          </a:p>
          <a:p>
            <a:r>
              <a:rPr lang="en-CA" dirty="0"/>
              <a:t>Customize it to your needs</a:t>
            </a:r>
          </a:p>
        </p:txBody>
      </p:sp>
    </p:spTree>
    <p:extLst>
      <p:ext uri="{BB962C8B-B14F-4D97-AF65-F5344CB8AC3E}">
        <p14:creationId xmlns:p14="http://schemas.microsoft.com/office/powerpoint/2010/main" val="338430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ED50-E081-4994-9586-8BD8B9C2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AB41-0291-45BB-A521-305154FE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1_kmeans_code_lessons.py</a:t>
            </a:r>
          </a:p>
        </p:txBody>
      </p:sp>
    </p:spTree>
    <p:extLst>
      <p:ext uri="{BB962C8B-B14F-4D97-AF65-F5344CB8AC3E}">
        <p14:creationId xmlns:p14="http://schemas.microsoft.com/office/powerpoint/2010/main" val="259141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E742-D775-41BD-93B3-AE328BD5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Integrating into you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8D1B-63A9-4A89-BFE1-1BEA7F5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Varying degrees of integration into your editor/IDE are possible</a:t>
            </a:r>
          </a:p>
          <a:p>
            <a:endParaRPr lang="en-CA" dirty="0"/>
          </a:p>
          <a:p>
            <a:r>
              <a:rPr lang="en-CA" dirty="0"/>
              <a:t>Linting in the background, with red </a:t>
            </a:r>
            <a:r>
              <a:rPr lang="en-CA" dirty="0" err="1"/>
              <a:t>squiglies</a:t>
            </a:r>
            <a:r>
              <a:rPr lang="en-CA" dirty="0"/>
              <a:t> to indicate errors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Running inside your editor’s terminal, on the currently active file, with links back to the source code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C42E-1518-4FCF-85AD-BF6CD08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29" y="3429000"/>
            <a:ext cx="6046210" cy="1070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E9AA0-B205-4414-9981-904F330A6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4" y="5837446"/>
            <a:ext cx="1115533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F3-E32C-4513-A48C-C4E92ACC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8C19-659F-46C8-9E76-DA9DD166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How was the presentation?</a:t>
            </a:r>
          </a:p>
          <a:p>
            <a:endParaRPr lang="en-CA" dirty="0"/>
          </a:p>
          <a:p>
            <a:r>
              <a:rPr lang="en-CA" dirty="0"/>
              <a:t>What are you taking away?</a:t>
            </a:r>
          </a:p>
          <a:p>
            <a:endParaRPr lang="en-CA" dirty="0"/>
          </a:p>
          <a:p>
            <a:r>
              <a:rPr lang="en-CA" dirty="0"/>
              <a:t>What do you want to use in your workflow?</a:t>
            </a:r>
          </a:p>
          <a:p>
            <a:endParaRPr lang="en-CA" dirty="0"/>
          </a:p>
          <a:p>
            <a:r>
              <a:rPr lang="en-CA" dirty="0"/>
              <a:t>Is this worth presenting in a lunch and learn?</a:t>
            </a:r>
          </a:p>
          <a:p>
            <a:endParaRPr lang="en-CA" dirty="0"/>
          </a:p>
          <a:p>
            <a:r>
              <a:rPr lang="en-US" dirty="0"/>
              <a:t>What other tools should be an important part of most python developers toolchain?  Has anyone tried the online automatic code review tools?</a:t>
            </a:r>
            <a:endParaRPr lang="en-CA" dirty="0"/>
          </a:p>
          <a:p>
            <a:endParaRPr lang="en-CA" dirty="0"/>
          </a:p>
          <a:p>
            <a:r>
              <a:rPr lang="en-CA" dirty="0"/>
              <a:t>Other 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28752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470-7D10-4577-90C0-0C461CC3D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Type Hinting</a:t>
            </a:r>
            <a:endParaRPr lang="en-CA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D734C-8FD9-4740-8720-97F0FC06B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B17AD-8BFC-4BAE-9FA6-359B3466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4331440"/>
            <a:ext cx="1025033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1A82-DC49-424D-A835-7A3CA2174C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b="1" dirty="0"/>
              <a:t>Standardized Documentation that is </a:t>
            </a:r>
            <a:r>
              <a:rPr lang="en-CA" b="1" u="sng" dirty="0"/>
              <a:t>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831D-92B8-4A90-892F-7F03BF52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Helps your IDE/tools help you - </a:t>
            </a:r>
            <a:r>
              <a:rPr lang="en-CA" b="1" dirty="0"/>
              <a:t>Makes programming easier!</a:t>
            </a:r>
          </a:p>
          <a:p>
            <a:pPr lvl="1"/>
            <a:r>
              <a:rPr lang="en-CA" dirty="0"/>
              <a:t>Better autocompletion</a:t>
            </a:r>
          </a:p>
          <a:p>
            <a:pPr lvl="1"/>
            <a:r>
              <a:rPr lang="en-CA" dirty="0"/>
              <a:t>More helpful tooltips</a:t>
            </a:r>
          </a:p>
          <a:p>
            <a:r>
              <a:rPr lang="en-CA" dirty="0"/>
              <a:t>Helps users of your function – </a:t>
            </a:r>
            <a:r>
              <a:rPr lang="en-CA" b="1" dirty="0"/>
              <a:t>Make your API more user friendly!</a:t>
            </a:r>
          </a:p>
          <a:p>
            <a:pPr lvl="1"/>
            <a:r>
              <a:rPr lang="en-CA" dirty="0"/>
              <a:t>Most popular python 3 packages already have type hints, so you are already benefiting!</a:t>
            </a:r>
          </a:p>
          <a:p>
            <a:r>
              <a:rPr lang="en-CA" dirty="0"/>
              <a:t>Helps programmers think at the interface level when creating functions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1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Catch Bugs Automatically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9" y="1610686"/>
            <a:ext cx="7004343" cy="5066951"/>
          </a:xfrm>
        </p:spPr>
        <p:txBody>
          <a:bodyPr>
            <a:normAutofit/>
          </a:bodyPr>
          <a:lstStyle/>
          <a:p>
            <a:r>
              <a:rPr lang="en-CA" dirty="0"/>
              <a:t>Static Type Checking - </a:t>
            </a:r>
            <a:r>
              <a:rPr lang="en-CA" i="1" dirty="0"/>
              <a:t>A very </a:t>
            </a:r>
            <a:r>
              <a:rPr lang="en-CA" b="1" i="1" dirty="0"/>
              <a:t>inexpensive</a:t>
            </a:r>
            <a:r>
              <a:rPr lang="en-CA" i="1" dirty="0"/>
              <a:t> way to catch ~15% of bugs</a:t>
            </a:r>
          </a:p>
          <a:p>
            <a:pPr lvl="1"/>
            <a:r>
              <a:rPr lang="en-CA" i="1" dirty="0"/>
              <a:t>There’s a reason most large projects use statically-typed languages!</a:t>
            </a:r>
          </a:p>
          <a:p>
            <a:pPr lvl="1"/>
            <a:r>
              <a:rPr lang="en-CA" i="1" dirty="0"/>
              <a:t>The 15% comes from a study where they quickly added types to </a:t>
            </a:r>
            <a:r>
              <a:rPr lang="en-CA" i="1" dirty="0" err="1"/>
              <a:t>javascript</a:t>
            </a:r>
            <a:r>
              <a:rPr lang="en-CA" i="1" dirty="0"/>
              <a:t> repos, catching ~15% of reported bugs.</a:t>
            </a:r>
          </a:p>
          <a:p>
            <a:pPr lvl="2"/>
            <a:r>
              <a:rPr lang="en-CA" i="1" dirty="0"/>
              <a:t>The systematic use of types would likely catch more bugs - before you try to debug them, and </a:t>
            </a:r>
            <a:r>
              <a:rPr lang="en-CA" b="1" i="1" dirty="0"/>
              <a:t>before</a:t>
            </a:r>
            <a:r>
              <a:rPr lang="en-CA" i="1" dirty="0"/>
              <a:t> </a:t>
            </a:r>
            <a:r>
              <a:rPr lang="en-CA" b="1" i="1" dirty="0"/>
              <a:t>they get into production code!</a:t>
            </a:r>
            <a:endParaRPr lang="en-CA" i="1" dirty="0"/>
          </a:p>
          <a:p>
            <a:pPr lvl="2"/>
            <a:r>
              <a:rPr lang="en-CA" i="1" dirty="0"/>
              <a:t>Adding types would be more or less helpful in other contexts.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B6050B-E945-48EA-AC98-3ADA2FB3F985}"/>
              </a:ext>
            </a:extLst>
          </p:cNvPr>
          <p:cNvGrpSpPr/>
          <p:nvPr/>
        </p:nvGrpSpPr>
        <p:grpSpPr>
          <a:xfrm>
            <a:off x="7981012" y="1690688"/>
            <a:ext cx="3652706" cy="3087149"/>
            <a:chOff x="5746459" y="1730797"/>
            <a:chExt cx="5259897" cy="44461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ED637F-4F60-4A8D-AEE2-5463D6E89EDD}"/>
                </a:ext>
              </a:extLst>
            </p:cNvPr>
            <p:cNvSpPr/>
            <p:nvPr/>
          </p:nvSpPr>
          <p:spPr>
            <a:xfrm>
              <a:off x="5746459" y="1730797"/>
              <a:ext cx="5259897" cy="444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0F31EA-F409-4ED3-8654-8B6071176DE5}"/>
                </a:ext>
              </a:extLst>
            </p:cNvPr>
            <p:cNvSpPr/>
            <p:nvPr/>
          </p:nvSpPr>
          <p:spPr>
            <a:xfrm>
              <a:off x="5811145" y="1825625"/>
              <a:ext cx="9220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/>
                <a:t>All Bugs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9D067B-6A6F-4B96-849F-490E5BA3E1BF}"/>
                </a:ext>
              </a:extLst>
            </p:cNvPr>
            <p:cNvSpPr/>
            <p:nvPr/>
          </p:nvSpPr>
          <p:spPr>
            <a:xfrm>
              <a:off x="6014905" y="1906550"/>
              <a:ext cx="4412611" cy="407479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FC50EE-BC79-433C-8082-288DA6E7C04D}"/>
                </a:ext>
              </a:extLst>
            </p:cNvPr>
            <p:cNvSpPr/>
            <p:nvPr/>
          </p:nvSpPr>
          <p:spPr>
            <a:xfrm>
              <a:off x="8439325" y="3649211"/>
              <a:ext cx="2508307" cy="248510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</a:rPr>
                <a:t>Static Type Checking/Linting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42FB50-6E00-4931-8DEF-A5B3DBDA8261}"/>
                </a:ext>
              </a:extLst>
            </p:cNvPr>
            <p:cNvSpPr/>
            <p:nvPr/>
          </p:nvSpPr>
          <p:spPr>
            <a:xfrm>
              <a:off x="6055104" y="2420077"/>
              <a:ext cx="3048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Unit Testing</a:t>
              </a:r>
            </a:p>
            <a:p>
              <a:pPr algn="ctr"/>
              <a:r>
                <a:rPr lang="en-CA" dirty="0"/>
                <a:t>Other Levels of 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4624-8B44-426C-B3CB-1B4EB51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 elegant Python 3.5+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C196-CEBB-4BB7-B9DF-6C812439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elegant Python 3.5+ features </a:t>
            </a:r>
            <a:r>
              <a:rPr lang="en-CA" b="1" u="sng" dirty="0"/>
              <a:t>only</a:t>
            </a:r>
            <a:r>
              <a:rPr lang="en-CA" dirty="0"/>
              <a:t> work with type hinting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188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with </a:t>
            </a:r>
            <a:r>
              <a:rPr lang="en-CA" dirty="0" err="1"/>
              <a:t>MyPy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 err="1"/>
              <a:t>mypy</a:t>
            </a:r>
            <a:r>
              <a:rPr lang="en-CA" dirty="0"/>
              <a:t> path/to/file.py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Let’s try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AA50D-3353-40B1-BA09-62F417C3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24" y="2681442"/>
            <a:ext cx="10265906" cy="6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5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BB0E-5F2B-46AB-8909-4B2E37D8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Type-Checking </a:t>
            </a:r>
            <a:br>
              <a:rPr lang="en-CA" dirty="0"/>
            </a:br>
            <a:r>
              <a:rPr lang="en-CA" dirty="0"/>
              <a:t>with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F9F-D715-43C6-B5D1-32AE6C0A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2828" cy="4351338"/>
          </a:xfrm>
        </p:spPr>
        <p:txBody>
          <a:bodyPr/>
          <a:lstStyle/>
          <a:p>
            <a:r>
              <a:rPr lang="en-CA" dirty="0"/>
              <a:t>Inspect your code</a:t>
            </a:r>
          </a:p>
          <a:p>
            <a:pPr lvl="1"/>
            <a:endParaRPr lang="en-CA" dirty="0"/>
          </a:p>
          <a:p>
            <a:r>
              <a:rPr lang="en-CA" dirty="0"/>
              <a:t>Let’s try it!</a:t>
            </a:r>
          </a:p>
          <a:p>
            <a:pPr lvl="1"/>
            <a:r>
              <a:rPr lang="en-CA" i="1" dirty="0"/>
              <a:t> In this case, PyCharm catches a non-error, and misses the real error (unlike </a:t>
            </a:r>
            <a:r>
              <a:rPr lang="en-CA" i="1" dirty="0" err="1"/>
              <a:t>mypy</a:t>
            </a:r>
            <a:r>
              <a:rPr lang="en-CA" i="1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7345E-E6E5-48FA-A30F-B64A6093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10" y="256492"/>
            <a:ext cx="4811796" cy="6345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E6029-DA8E-46B7-AF4E-DF3945E8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6593"/>
            <a:ext cx="4420217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86E-E232-45E1-92AC-26E0F65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C84-CE47-40CC-906E-19D2B568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Function/method arguments and return types</a:t>
            </a:r>
          </a:p>
          <a:p>
            <a:pPr lvl="1"/>
            <a:r>
              <a:rPr lang="en-CA" dirty="0"/>
              <a:t>Only if the default values do not make the type clear!</a:t>
            </a:r>
          </a:p>
          <a:p>
            <a:pPr lvl="2"/>
            <a:r>
              <a:rPr lang="en-CA" dirty="0"/>
              <a:t>OK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Better</a:t>
            </a:r>
          </a:p>
          <a:p>
            <a:pPr lvl="2"/>
            <a:endParaRPr lang="en-CA" dirty="0"/>
          </a:p>
          <a:p>
            <a:r>
              <a:rPr lang="en-CA" dirty="0"/>
              <a:t>Occasionally in other places if:</a:t>
            </a:r>
          </a:p>
          <a:p>
            <a:pPr lvl="1"/>
            <a:r>
              <a:rPr lang="en-CA" dirty="0"/>
              <a:t>It helps you, the programmer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requests you add a type because it </a:t>
            </a:r>
            <a:r>
              <a:rPr lang="en-CA" b="1" dirty="0"/>
              <a:t>can’t</a:t>
            </a:r>
            <a:r>
              <a:rPr lang="en-CA" dirty="0"/>
              <a:t> infer the type</a:t>
            </a:r>
          </a:p>
          <a:p>
            <a:pPr lvl="1"/>
            <a:r>
              <a:rPr lang="en-CA" dirty="0" err="1"/>
              <a:t>MyPy</a:t>
            </a:r>
            <a:r>
              <a:rPr lang="en-CA" dirty="0"/>
              <a:t> infers the </a:t>
            </a:r>
            <a:r>
              <a:rPr lang="en-CA" b="1" dirty="0"/>
              <a:t>incorrect</a:t>
            </a:r>
            <a:r>
              <a:rPr lang="en-CA" dirty="0"/>
              <a:t> type and is giving you an error</a:t>
            </a:r>
          </a:p>
          <a:p>
            <a:pPr lvl="1"/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1F93-A1A6-4AC8-9DCD-E2C1DCED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027183"/>
            <a:ext cx="7525800" cy="266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BBD62-E685-4B5D-A541-1E25AEF8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3727340"/>
            <a:ext cx="678274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639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Lesson 3: Improving Reliability with MyPy and Type Hinting</vt:lpstr>
      <vt:lpstr>Review Code</vt:lpstr>
      <vt:lpstr>Type Hinting</vt:lpstr>
      <vt:lpstr>Standardized Documentation that is Useful</vt:lpstr>
      <vt:lpstr>Catch Bugs Automatically</vt:lpstr>
      <vt:lpstr>Access elegant Python 3.5+ features</vt:lpstr>
      <vt:lpstr>Static Type-Checking with MyPy</vt:lpstr>
      <vt:lpstr>Static Type-Checking  with PyCharm</vt:lpstr>
      <vt:lpstr>What to type?</vt:lpstr>
      <vt:lpstr>When to Add Type Hints?</vt:lpstr>
      <vt:lpstr>What to do with hard-to-type variables?</vt:lpstr>
      <vt:lpstr>Python Features that  Require Type Hints</vt:lpstr>
      <vt:lpstr>Dataclasses</vt:lpstr>
      <vt:lpstr>Dataclasses optionally supply many methods</vt:lpstr>
      <vt:lpstr>Named Tuples with Type Hints </vt:lpstr>
      <vt:lpstr>Linting</vt:lpstr>
      <vt:lpstr>Why Lint?</vt:lpstr>
      <vt:lpstr>Let’s lint!</vt:lpstr>
      <vt:lpstr>How to use Pylint</vt:lpstr>
      <vt:lpstr>Integrating into you editor/IDE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Improving Reliability with MyPy and Type Hinting</dc:title>
  <dc:creator>Willem Krayenhoff</dc:creator>
  <cp:lastModifiedBy>Willem Krayenhoff</cp:lastModifiedBy>
  <cp:revision>17</cp:revision>
  <dcterms:created xsi:type="dcterms:W3CDTF">2019-02-20T19:17:57Z</dcterms:created>
  <dcterms:modified xsi:type="dcterms:W3CDTF">2019-03-12T02:13:26Z</dcterms:modified>
</cp:coreProperties>
</file>