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69" r:id="rId13"/>
    <p:sldId id="270" r:id="rId14"/>
    <p:sldId id="271" r:id="rId15"/>
    <p:sldId id="272" r:id="rId16"/>
    <p:sldId id="264" r:id="rId17"/>
    <p:sldId id="265" r:id="rId18"/>
    <p:sldId id="266" r:id="rId19"/>
    <p:sldId id="267" r:id="rId20"/>
    <p:sldId id="268"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0E21DC2-FCD7-56EE-9625-64269B6F915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56BA318-05A2-C378-03E2-CF50937252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B4E06C6-D32E-26AC-06F5-5DC16287D3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907361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B78F928-9FE6-7197-CDD3-F0FC62B142C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9A728D6-C658-6D20-621D-D9804F23E8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BFD2631-F9EB-98F7-8490-6657025EE8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9857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0CA9C328-DD52-5448-367F-AAC079F14FB7}"/>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6C9FEE31-B2F0-DC3D-B4C4-FE5964742A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B7927CC9-327E-0FEB-899A-FDC883E976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974540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80B56E6-C28F-8153-814C-D3F20E7D4892}"/>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B5F722E-F3A6-EB3C-0789-9C7E2D63A1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D8678124-0859-7709-6098-06F5B47EFE4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45244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7.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8.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9.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6.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Wesley Blackwell</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7590539C-3BDE-2B8E-1251-11E43FD6E07F}"/>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D5C674DC-E53D-513C-884E-C24F310EA8DE}"/>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Did the Size Increase</a:t>
            </a:r>
            <a:endParaRPr dirty="0"/>
          </a:p>
        </p:txBody>
      </p:sp>
      <p:sp>
        <p:nvSpPr>
          <p:cNvPr id="196" name="Google Shape;196;g9504e29505_0_0">
            <a:extLst>
              <a:ext uri="{FF2B5EF4-FFF2-40B4-BE49-F238E27FC236}">
                <a16:creationId xmlns:a16="http://schemas.microsoft.com/office/drawing/2014/main" id="{42C19C14-24E8-EDA5-01D0-DDF3F85B8DC5}"/>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6E991461-E19A-3072-C057-914C6BBB0F6A}"/>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E6206A4-5A32-78C8-17DD-E13BE7AB1E31}"/>
              </a:ext>
            </a:extLst>
          </p:cNvPr>
          <p:cNvPicPr>
            <a:picLocks noChangeAspect="1"/>
          </p:cNvPicPr>
          <p:nvPr/>
        </p:nvPicPr>
        <p:blipFill>
          <a:blip r:embed="rId5"/>
          <a:stretch>
            <a:fillRect/>
          </a:stretch>
        </p:blipFill>
        <p:spPr>
          <a:xfrm>
            <a:off x="749323" y="2292698"/>
            <a:ext cx="7249576" cy="1773116"/>
          </a:xfrm>
          <a:prstGeom prst="rect">
            <a:avLst/>
          </a:prstGeom>
        </p:spPr>
      </p:pic>
    </p:spTree>
    <p:custDataLst>
      <p:tags r:id="rId1"/>
    </p:custDataLst>
    <p:extLst>
      <p:ext uri="{BB962C8B-B14F-4D97-AF65-F5344CB8AC3E}">
        <p14:creationId xmlns:p14="http://schemas.microsoft.com/office/powerpoint/2010/main" val="2782146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0E76AF7-5D4C-162A-DB05-B1287AE407A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48817C82-E100-67A0-87C6-1B90ACF8A3B4}"/>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Did Clear Erase the Collection</a:t>
            </a:r>
            <a:endParaRPr dirty="0"/>
          </a:p>
        </p:txBody>
      </p:sp>
      <p:sp>
        <p:nvSpPr>
          <p:cNvPr id="196" name="Google Shape;196;g9504e29505_0_0">
            <a:extLst>
              <a:ext uri="{FF2B5EF4-FFF2-40B4-BE49-F238E27FC236}">
                <a16:creationId xmlns:a16="http://schemas.microsoft.com/office/drawing/2014/main" id="{0C436181-6DC4-D32F-9545-86A99BA11C04}"/>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41CF61E1-45BD-B7F6-AD53-21C1E8B72A91}"/>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0E53E586-7B08-1F7F-4055-670883DF47D7}"/>
              </a:ext>
            </a:extLst>
          </p:cNvPr>
          <p:cNvPicPr>
            <a:picLocks noChangeAspect="1"/>
          </p:cNvPicPr>
          <p:nvPr/>
        </p:nvPicPr>
        <p:blipFill>
          <a:blip r:embed="rId5"/>
          <a:stretch>
            <a:fillRect/>
          </a:stretch>
        </p:blipFill>
        <p:spPr>
          <a:xfrm>
            <a:off x="685800" y="2194560"/>
            <a:ext cx="7258546" cy="3063240"/>
          </a:xfrm>
          <a:prstGeom prst="rect">
            <a:avLst/>
          </a:prstGeom>
        </p:spPr>
      </p:pic>
    </p:spTree>
    <p:custDataLst>
      <p:tags r:id="rId1"/>
    </p:custDataLst>
    <p:extLst>
      <p:ext uri="{BB962C8B-B14F-4D97-AF65-F5344CB8AC3E}">
        <p14:creationId xmlns:p14="http://schemas.microsoft.com/office/powerpoint/2010/main" val="3139901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8A325886-A55C-EB25-A0A3-F514F8112C30}"/>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3D78FD1D-B638-2DCD-E95E-92B5FC333F83}"/>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Is an Exception Thrown</a:t>
            </a:r>
            <a:endParaRPr dirty="0"/>
          </a:p>
        </p:txBody>
      </p:sp>
      <p:sp>
        <p:nvSpPr>
          <p:cNvPr id="196" name="Google Shape;196;g9504e29505_0_0">
            <a:extLst>
              <a:ext uri="{FF2B5EF4-FFF2-40B4-BE49-F238E27FC236}">
                <a16:creationId xmlns:a16="http://schemas.microsoft.com/office/drawing/2014/main" id="{2A013C2A-F965-995A-65CF-7F02E226499C}"/>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41C1FF25-56FD-6246-EE2C-A36D9DEC4B4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91CE760B-0EEA-5C26-5D04-7C57234C3ECA}"/>
              </a:ext>
            </a:extLst>
          </p:cNvPr>
          <p:cNvPicPr>
            <a:picLocks noChangeAspect="1"/>
          </p:cNvPicPr>
          <p:nvPr/>
        </p:nvPicPr>
        <p:blipFill>
          <a:blip r:embed="rId5"/>
          <a:stretch>
            <a:fillRect/>
          </a:stretch>
        </p:blipFill>
        <p:spPr>
          <a:xfrm>
            <a:off x="685800" y="2194560"/>
            <a:ext cx="8316334" cy="1520190"/>
          </a:xfrm>
          <a:prstGeom prst="rect">
            <a:avLst/>
          </a:prstGeom>
        </p:spPr>
      </p:pic>
    </p:spTree>
    <p:custDataLst>
      <p:tags r:id="rId1"/>
    </p:custDataLst>
    <p:extLst>
      <p:ext uri="{BB962C8B-B14F-4D97-AF65-F5344CB8AC3E}">
        <p14:creationId xmlns:p14="http://schemas.microsoft.com/office/powerpoint/2010/main" val="125486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dirty="0" err="1"/>
              <a:t>DevSecOps</a:t>
            </a:r>
            <a:r>
              <a:rPr lang="en-US" dirty="0"/>
              <a:t> pipeline shows the flow of the development process</a:t>
            </a:r>
          </a:p>
          <a:p>
            <a:pPr marL="1143000" lvl="2" indent="-228600">
              <a:spcBef>
                <a:spcPts val="0"/>
              </a:spcBef>
              <a:buSzPts val="2000"/>
            </a:pPr>
            <a:r>
              <a:rPr lang="en-US" sz="1400" dirty="0"/>
              <a:t>Pre-production: Steps to design, steps to test the system</a:t>
            </a:r>
          </a:p>
          <a:p>
            <a:pPr marL="1143000" lvl="2" indent="-228600">
              <a:spcBef>
                <a:spcPts val="0"/>
              </a:spcBef>
              <a:buSzPts val="2000"/>
            </a:pPr>
            <a:r>
              <a:rPr lang="en-US" sz="1400" dirty="0"/>
              <a:t>Production: Steps for deployment, monitoring, and maintaining the system</a:t>
            </a:r>
          </a:p>
          <a:p>
            <a:pPr marL="685800" lvl="1" indent="-228600">
              <a:spcBef>
                <a:spcPts val="0"/>
              </a:spcBef>
              <a:buSzPts val="2000"/>
            </a:pPr>
            <a:r>
              <a:rPr lang="en-US" sz="1600" dirty="0"/>
              <a:t>Design Stage: OWSAP, or Security Policy for the creation of a secure system design</a:t>
            </a:r>
          </a:p>
          <a:p>
            <a:pPr marL="685800" lvl="1" indent="-228600">
              <a:spcBef>
                <a:spcPts val="0"/>
              </a:spcBef>
              <a:buSzPts val="2000"/>
            </a:pPr>
            <a:r>
              <a:rPr lang="en-US" sz="1600" dirty="0"/>
              <a:t>Build Stage: IDE/Compiler for compiling, debugging, and executing the code</a:t>
            </a:r>
          </a:p>
          <a:p>
            <a:pPr marL="685800" lvl="1" indent="-228600">
              <a:spcBef>
                <a:spcPts val="0"/>
              </a:spcBef>
              <a:buSzPts val="2000"/>
            </a:pPr>
            <a:r>
              <a:rPr lang="en-US" sz="1600" dirty="0"/>
              <a:t>Verify and Test Stage: Unit tests and static analysis tools</a:t>
            </a:r>
          </a:p>
          <a:p>
            <a:pPr marL="685800" lvl="1" indent="-228600">
              <a:spcBef>
                <a:spcPts val="0"/>
              </a:spcBef>
              <a:buSzPts val="2000"/>
            </a:pPr>
            <a:r>
              <a:rPr lang="en-US" sz="1600" dirty="0"/>
              <a:t>Monitor and Detect Stage: Timestamping, logging, and application monitoring</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When should security be implemented?</a:t>
            </a:r>
          </a:p>
          <a:p>
            <a:pPr marL="685800" lvl="1" indent="-228600">
              <a:spcBef>
                <a:spcPts val="0"/>
              </a:spcBef>
              <a:buSzPts val="2000"/>
            </a:pPr>
            <a:r>
              <a:rPr lang="en-US" dirty="0"/>
              <a:t>Immediately and in every step of development</a:t>
            </a:r>
          </a:p>
          <a:p>
            <a:pPr marL="228600" indent="-228600">
              <a:spcBef>
                <a:spcPts val="0"/>
              </a:spcBef>
              <a:buSzPts val="2000"/>
            </a:pPr>
            <a:r>
              <a:rPr lang="en-US" dirty="0"/>
              <a:t>Security of your system and all data is serious and must be treated as such.</a:t>
            </a:r>
          </a:p>
          <a:p>
            <a:pPr marL="228600" indent="-228600">
              <a:spcBef>
                <a:spcPts val="0"/>
              </a:spcBef>
              <a:buSzPts val="2000"/>
            </a:pPr>
            <a:r>
              <a:rPr lang="en-US" dirty="0"/>
              <a:t>Benefits</a:t>
            </a:r>
          </a:p>
          <a:p>
            <a:pPr marL="685800" lvl="1" indent="-228600">
              <a:spcBef>
                <a:spcPts val="0"/>
              </a:spcBef>
              <a:buSzPts val="2000"/>
            </a:pPr>
            <a:r>
              <a:rPr lang="en-US" dirty="0"/>
              <a:t>Security is easier and less costly when implemented throughout each stage of development.</a:t>
            </a:r>
          </a:p>
          <a:p>
            <a:pPr marL="685800" lvl="1" indent="-228600">
              <a:spcBef>
                <a:spcPts val="0"/>
              </a:spcBef>
              <a:buSzPts val="2000"/>
            </a:pPr>
            <a:r>
              <a:rPr lang="en-US" dirty="0"/>
              <a:t>The resulting code will be more robust, reliable, and consistent.</a:t>
            </a:r>
          </a:p>
          <a:p>
            <a:pPr marL="228600" indent="-228600">
              <a:spcBef>
                <a:spcPts val="0"/>
              </a:spcBef>
              <a:buSzPts val="2000"/>
            </a:pPr>
            <a:r>
              <a:rPr lang="en-US" dirty="0"/>
              <a:t>Risks</a:t>
            </a:r>
          </a:p>
          <a:p>
            <a:pPr marL="685800" lvl="1" indent="-228600">
              <a:spcBef>
                <a:spcPts val="0"/>
              </a:spcBef>
              <a:buSzPts val="2000"/>
            </a:pPr>
            <a:r>
              <a:rPr lang="en-US" dirty="0"/>
              <a:t>More costly to wait for security implementation: Architecture and vulnerabilities.</a:t>
            </a:r>
          </a:p>
          <a:p>
            <a:pPr marL="685800" lvl="1" indent="-228600">
              <a:spcBef>
                <a:spcPts val="0"/>
              </a:spcBef>
              <a:buSzPts val="2000"/>
            </a:pPr>
            <a:r>
              <a:rPr lang="en-US" dirty="0"/>
              <a:t>Increased potential of breach due to increase in potential vulnerability</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sz="1400" dirty="0"/>
              <a:t>Human error is always a potential threat to the system: Security policies do no good if they are not understood and followed closely. </a:t>
            </a:r>
          </a:p>
          <a:p>
            <a:pPr marL="1600200" lvl="3" indent="-228600">
              <a:spcBef>
                <a:spcPts val="0"/>
              </a:spcBef>
            </a:pPr>
            <a:r>
              <a:rPr lang="en-US" sz="1200" dirty="0"/>
              <a:t>Developers should be trained and educated on this security policy and receive </a:t>
            </a:r>
            <a:r>
              <a:rPr lang="en-US" sz="1200" dirty="0" err="1"/>
              <a:t>DevSecOps</a:t>
            </a:r>
            <a:r>
              <a:rPr lang="en-US" sz="1200" dirty="0"/>
              <a:t> training.</a:t>
            </a:r>
          </a:p>
          <a:p>
            <a:pPr marL="1143000" lvl="2" indent="-228600">
              <a:spcBef>
                <a:spcPts val="0"/>
              </a:spcBef>
            </a:pPr>
            <a:r>
              <a:rPr lang="en-US" sz="1400" dirty="0"/>
              <a:t>Accounting is important to the security of a system.</a:t>
            </a:r>
          </a:p>
          <a:p>
            <a:pPr marL="1600200" lvl="3" indent="-228600">
              <a:spcBef>
                <a:spcPts val="0"/>
              </a:spcBef>
            </a:pPr>
            <a:r>
              <a:rPr lang="en-US" sz="1200" dirty="0"/>
              <a:t>Automated monitoring for vulnerabilities allows developers to actively monitor the system to provide security updating through patching. </a:t>
            </a:r>
            <a:endParaRPr sz="12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800" dirty="0"/>
              <a:t>Security should always be a focal point whenever developing or updating a system. </a:t>
            </a:r>
          </a:p>
          <a:p>
            <a:pPr marL="685800" lvl="1" indent="-228600">
              <a:spcBef>
                <a:spcPts val="0"/>
              </a:spcBef>
              <a:buSzPts val="2200"/>
            </a:pPr>
            <a:r>
              <a:rPr lang="en-US" sz="1600" dirty="0"/>
              <a:t>Talk about security plans during each planning meeting. </a:t>
            </a:r>
          </a:p>
          <a:p>
            <a:pPr marL="1143000" lvl="2" indent="-228600">
              <a:spcBef>
                <a:spcPts val="0"/>
              </a:spcBef>
              <a:buSzPts val="2200"/>
            </a:pPr>
            <a:r>
              <a:rPr lang="en-US" sz="1400" dirty="0"/>
              <a:t>What are we trying to do and how do we make it secure?</a:t>
            </a:r>
          </a:p>
          <a:p>
            <a:pPr marL="228600" indent="-228600">
              <a:spcBef>
                <a:spcPts val="0"/>
              </a:spcBef>
              <a:buSzPts val="2200"/>
            </a:pPr>
            <a:r>
              <a:rPr lang="en-US" sz="1800" dirty="0"/>
              <a:t>Provide effective security and security policy training for developers</a:t>
            </a:r>
          </a:p>
          <a:p>
            <a:pPr marL="228600" indent="-228600">
              <a:spcBef>
                <a:spcPts val="0"/>
              </a:spcBef>
              <a:buSzPts val="2200"/>
            </a:pPr>
            <a:r>
              <a:rPr lang="en-US" sz="1800" dirty="0"/>
              <a:t>Accountability and enforcement</a:t>
            </a:r>
          </a:p>
          <a:p>
            <a:pPr marL="685800" lvl="1" indent="-228600">
              <a:spcBef>
                <a:spcPts val="0"/>
              </a:spcBef>
              <a:buSzPts val="2200"/>
            </a:pPr>
            <a:r>
              <a:rPr lang="en-US" sz="1600" dirty="0"/>
              <a:t>The deployment of a system should not take place without practical and functional methods of operation and monitoring.</a:t>
            </a:r>
          </a:p>
          <a:p>
            <a:pPr marL="228600" indent="-228600">
              <a:spcBef>
                <a:spcPts val="0"/>
              </a:spcBef>
              <a:buSzPts val="2200"/>
            </a:pPr>
            <a:r>
              <a:rPr lang="en-US" sz="1800" dirty="0"/>
              <a:t>The security policy should have routine revisits by the team to ensure it is adequate for the current status of the business and system.</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security policy states the standards and best practices for Green Pace. Each part of this policy make up the layers of Defense in Depth.</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160643" y="2839411"/>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1700" dirty="0">
                <a:solidFill>
                  <a:srgbClr val="FFFFFF"/>
                </a:solidFill>
              </a:rPr>
              <a:t>Low priority is unlikely to happen with low severity.</a:t>
            </a:r>
          </a:p>
          <a:p>
            <a:pPr marL="228600" lvl="0" indent="0" algn="l" rtl="0">
              <a:lnSpc>
                <a:spcPct val="107916"/>
              </a:lnSpc>
              <a:spcBef>
                <a:spcPts val="0"/>
              </a:spcBef>
              <a:spcAft>
                <a:spcPts val="0"/>
              </a:spcAft>
              <a:buSzPts val="1800"/>
              <a:buNone/>
            </a:pPr>
            <a:r>
              <a:rPr lang="en-US" sz="1700" dirty="0">
                <a:solidFill>
                  <a:srgbClr val="FFFFFF"/>
                </a:solidFill>
              </a:rPr>
              <a:t>Likely means probable to happen with a low severity.</a:t>
            </a:r>
          </a:p>
          <a:p>
            <a:pPr marL="228600" lvl="0" indent="0" algn="l" rtl="0">
              <a:lnSpc>
                <a:spcPct val="107916"/>
              </a:lnSpc>
              <a:spcBef>
                <a:spcPts val="0"/>
              </a:spcBef>
              <a:spcAft>
                <a:spcPts val="0"/>
              </a:spcAft>
              <a:buSzPts val="1800"/>
              <a:buNone/>
            </a:pPr>
            <a:r>
              <a:rPr lang="en-US" sz="1700" dirty="0"/>
              <a:t>Unlikely means unlikely to happen with high severity.</a:t>
            </a:r>
          </a:p>
          <a:p>
            <a:pPr marL="228600" lvl="0" indent="0" algn="l" rtl="0">
              <a:lnSpc>
                <a:spcPct val="107916"/>
              </a:lnSpc>
              <a:spcBef>
                <a:spcPts val="0"/>
              </a:spcBef>
              <a:spcAft>
                <a:spcPts val="0"/>
              </a:spcAft>
              <a:buSzPts val="1800"/>
              <a:buNone/>
            </a:pPr>
            <a:r>
              <a:rPr lang="en-US" sz="1700" dirty="0"/>
              <a:t>Priority means likely to happen with high severity.</a:t>
            </a:r>
            <a:endParaRPr sz="1700" dirty="0"/>
          </a:p>
        </p:txBody>
      </p:sp>
      <p:graphicFrame>
        <p:nvGraphicFramePr>
          <p:cNvPr id="161" name="Google Shape;161;p4" descr="Alt text required"/>
          <p:cNvGraphicFramePr/>
          <p:nvPr>
            <p:extLst>
              <p:ext uri="{D42A27DB-BD31-4B8C-83A1-F6EECF244321}">
                <p14:modId xmlns:p14="http://schemas.microsoft.com/office/powerpoint/2010/main" val="204651300"/>
              </p:ext>
            </p:extLst>
          </p:nvPr>
        </p:nvGraphicFramePr>
        <p:xfrm>
          <a:off x="3171900" y="1695636"/>
          <a:ext cx="7835225" cy="469537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a:buNone/>
                      </a:pPr>
                      <a:r>
                        <a:rPr lang="en-US" sz="1800" u="none" strike="noStrike" cap="none" dirty="0">
                          <a:solidFill>
                            <a:schemeClr val="tx1"/>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tx1"/>
                          </a:solidFill>
                        </a:rPr>
                        <a:t>STD-003-CPP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tx1"/>
                          </a:solidFill>
                        </a:rPr>
                        <a:t>STD-004-CPP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tx1"/>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tx1"/>
                          </a:solidFill>
                        </a:rPr>
                        <a:t>STD-007-CPP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tx1"/>
                          </a:solidFill>
                        </a:rPr>
                        <a:t>STD-008-CPP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800" u="none" strike="noStrike" cap="none" dirty="0">
                          <a:solidFill>
                            <a:schemeClr val="tx1"/>
                          </a:solidFill>
                        </a:rPr>
                        <a:t>STD-010-CPP</a:t>
                      </a:r>
                    </a:p>
                    <a:p>
                      <a:pPr marL="0" marR="0" lvl="0" indent="0" algn="ctr" rtl="0">
                        <a:lnSpc>
                          <a:spcPct val="100000"/>
                        </a:lnSpc>
                        <a:spcBef>
                          <a:spcPts val="0"/>
                        </a:spcBef>
                        <a:spcAft>
                          <a:spcPts val="0"/>
                        </a:spcAft>
                        <a:buClr>
                          <a:srgbClr val="000000"/>
                        </a:buClr>
                        <a:buSzPts val="3600"/>
                        <a:buFont typeface="Arial"/>
                        <a:buNone/>
                      </a:pPr>
                      <a:endParaRPr sz="18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chemeClr val="tx1"/>
                          </a:solidFill>
                        </a:rPr>
                        <a:t>STD-006-CLG</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1400" u="none" strike="noStrike" cap="none" dirty="0"/>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1400" u="none" strike="noStrike" cap="none" dirty="0">
                          <a:solidFill>
                            <a:schemeClr val="tx1"/>
                          </a:solidFill>
                        </a:rPr>
                        <a:t>STD-009-CPP</a:t>
                      </a: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1400" dirty="0"/>
              <a:t>Validate Input Data</a:t>
            </a:r>
          </a:p>
          <a:p>
            <a:pPr marL="685800" lvl="1" indent="-228600">
              <a:spcBef>
                <a:spcPts val="0"/>
              </a:spcBef>
              <a:buSzPts val="2200"/>
            </a:pPr>
            <a:r>
              <a:rPr lang="en-US" sz="1400" dirty="0"/>
              <a:t>STD-002-CPP, STD-004-CPP</a:t>
            </a:r>
          </a:p>
          <a:p>
            <a:pPr marL="228600" lvl="0" indent="-228600" algn="l" rtl="0">
              <a:lnSpc>
                <a:spcPct val="90000"/>
              </a:lnSpc>
              <a:spcBef>
                <a:spcPts val="0"/>
              </a:spcBef>
              <a:spcAft>
                <a:spcPts val="0"/>
              </a:spcAft>
              <a:buClr>
                <a:schemeClr val="lt1"/>
              </a:buClr>
              <a:buSzPts val="2200"/>
              <a:buChar char="•"/>
            </a:pPr>
            <a:r>
              <a:rPr lang="en-US" sz="1400" dirty="0"/>
              <a:t>Heed Compiler Warnings</a:t>
            </a:r>
          </a:p>
          <a:p>
            <a:pPr marL="685800" lvl="1" indent="-228600">
              <a:spcBef>
                <a:spcPts val="0"/>
              </a:spcBef>
              <a:buSzPts val="2200"/>
            </a:pPr>
            <a:r>
              <a:rPr lang="en-US" sz="1400" dirty="0"/>
              <a:t>STD-003-CPP, STD-005-CPP, STD-006-CLG, STD-010-CPP</a:t>
            </a:r>
          </a:p>
          <a:p>
            <a:pPr marL="228600" lvl="0" indent="-228600" algn="l" rtl="0">
              <a:lnSpc>
                <a:spcPct val="90000"/>
              </a:lnSpc>
              <a:spcBef>
                <a:spcPts val="0"/>
              </a:spcBef>
              <a:spcAft>
                <a:spcPts val="0"/>
              </a:spcAft>
              <a:buClr>
                <a:schemeClr val="lt1"/>
              </a:buClr>
              <a:buSzPts val="2200"/>
              <a:buChar char="•"/>
            </a:pPr>
            <a:r>
              <a:rPr lang="en-US" sz="1400" dirty="0"/>
              <a:t>Architect and Design for Security policies</a:t>
            </a:r>
          </a:p>
          <a:p>
            <a:pPr marL="685800" lvl="1" indent="-228600">
              <a:spcBef>
                <a:spcPts val="0"/>
              </a:spcBef>
              <a:buSzPts val="2200"/>
            </a:pPr>
            <a:r>
              <a:rPr lang="en-US" sz="1400" dirty="0"/>
              <a:t>STD-001-CPP, STD-008-CPP</a:t>
            </a:r>
          </a:p>
          <a:p>
            <a:pPr marL="228600" lvl="0" indent="-228600" algn="l" rtl="0">
              <a:lnSpc>
                <a:spcPct val="90000"/>
              </a:lnSpc>
              <a:spcBef>
                <a:spcPts val="0"/>
              </a:spcBef>
              <a:spcAft>
                <a:spcPts val="0"/>
              </a:spcAft>
              <a:buClr>
                <a:schemeClr val="lt1"/>
              </a:buClr>
              <a:buSzPts val="2200"/>
              <a:buChar char="•"/>
            </a:pPr>
            <a:r>
              <a:rPr lang="en-US" sz="1400" dirty="0"/>
              <a:t>Keep it Simple</a:t>
            </a:r>
          </a:p>
          <a:p>
            <a:pPr marL="685800" lvl="1" indent="-228600">
              <a:spcBef>
                <a:spcPts val="0"/>
              </a:spcBef>
              <a:buSzPts val="2200"/>
            </a:pPr>
            <a:r>
              <a:rPr lang="en-US" sz="1400" dirty="0"/>
              <a:t>STD-001-CPP, STD-002-CPP, STD-008-CPP, STD-009-CPP</a:t>
            </a:r>
          </a:p>
          <a:p>
            <a:pPr marL="228600" lvl="0" indent="-228600" algn="l" rtl="0">
              <a:lnSpc>
                <a:spcPct val="90000"/>
              </a:lnSpc>
              <a:spcBef>
                <a:spcPts val="0"/>
              </a:spcBef>
              <a:spcAft>
                <a:spcPts val="0"/>
              </a:spcAft>
              <a:buClr>
                <a:schemeClr val="lt1"/>
              </a:buClr>
              <a:buSzPts val="2200"/>
              <a:buChar char="•"/>
            </a:pPr>
            <a:r>
              <a:rPr lang="en-US" sz="1400" dirty="0"/>
              <a:t>Default Deny</a:t>
            </a:r>
          </a:p>
          <a:p>
            <a:pPr marL="685800" lvl="1" indent="-228600">
              <a:spcBef>
                <a:spcPts val="0"/>
              </a:spcBef>
              <a:buSzPts val="2200"/>
            </a:pPr>
            <a:r>
              <a:rPr lang="en-US" sz="1400" dirty="0"/>
              <a:t>STD-005-CPP</a:t>
            </a:r>
          </a:p>
          <a:p>
            <a:pPr marL="228600" lvl="0" indent="-228600" algn="l" rtl="0">
              <a:lnSpc>
                <a:spcPct val="90000"/>
              </a:lnSpc>
              <a:spcBef>
                <a:spcPts val="0"/>
              </a:spcBef>
              <a:spcAft>
                <a:spcPts val="0"/>
              </a:spcAft>
              <a:buClr>
                <a:schemeClr val="lt1"/>
              </a:buClr>
              <a:buSzPts val="2200"/>
              <a:buChar char="•"/>
            </a:pPr>
            <a:r>
              <a:rPr lang="en-US" sz="1400" dirty="0"/>
              <a:t>Adhere to the Principle of Least Privilege</a:t>
            </a:r>
          </a:p>
          <a:p>
            <a:pPr marL="685800" lvl="1" indent="-228600">
              <a:spcBef>
                <a:spcPts val="0"/>
              </a:spcBef>
              <a:buSzPts val="2200"/>
            </a:pPr>
            <a:r>
              <a:rPr lang="en-US" sz="1400" dirty="0"/>
              <a:t>STD-005-CPP</a:t>
            </a:r>
          </a:p>
          <a:p>
            <a:pPr marL="228600" lvl="0" indent="-228600" algn="l" rtl="0">
              <a:lnSpc>
                <a:spcPct val="90000"/>
              </a:lnSpc>
              <a:spcBef>
                <a:spcPts val="0"/>
              </a:spcBef>
              <a:spcAft>
                <a:spcPts val="0"/>
              </a:spcAft>
              <a:buClr>
                <a:schemeClr val="lt1"/>
              </a:buClr>
              <a:buSzPts val="2200"/>
              <a:buChar char="•"/>
            </a:pPr>
            <a:r>
              <a:rPr lang="en-US" sz="1400" dirty="0"/>
              <a:t>Sanitize Data Sent to Other Systems</a:t>
            </a:r>
          </a:p>
          <a:p>
            <a:pPr marL="685800" lvl="1" indent="-228600">
              <a:spcBef>
                <a:spcPts val="0"/>
              </a:spcBef>
              <a:buSzPts val="2200"/>
            </a:pPr>
            <a:r>
              <a:rPr lang="en-US" sz="1400" dirty="0"/>
              <a:t>STD-004-CPP</a:t>
            </a:r>
          </a:p>
          <a:p>
            <a:pPr marL="228600" lvl="0" indent="-228600" algn="l" rtl="0">
              <a:lnSpc>
                <a:spcPct val="90000"/>
              </a:lnSpc>
              <a:spcBef>
                <a:spcPts val="0"/>
              </a:spcBef>
              <a:spcAft>
                <a:spcPts val="0"/>
              </a:spcAft>
              <a:buClr>
                <a:schemeClr val="lt1"/>
              </a:buClr>
              <a:buSzPts val="2200"/>
              <a:buChar char="•"/>
            </a:pPr>
            <a:r>
              <a:rPr lang="en-US" sz="1400" dirty="0"/>
              <a:t>Practice Defense in Depth</a:t>
            </a:r>
          </a:p>
          <a:p>
            <a:pPr marL="228600" lvl="0" indent="-228600" algn="l" rtl="0">
              <a:lnSpc>
                <a:spcPct val="90000"/>
              </a:lnSpc>
              <a:spcBef>
                <a:spcPts val="0"/>
              </a:spcBef>
              <a:spcAft>
                <a:spcPts val="0"/>
              </a:spcAft>
              <a:buClr>
                <a:schemeClr val="lt1"/>
              </a:buClr>
              <a:buSzPts val="2200"/>
              <a:buChar char="•"/>
            </a:pPr>
            <a:r>
              <a:rPr lang="en-US" sz="1400" dirty="0"/>
              <a:t>Use Effective Quality Assurance Techniques</a:t>
            </a:r>
          </a:p>
          <a:p>
            <a:pPr marL="685800" lvl="1" indent="-228600">
              <a:spcBef>
                <a:spcPts val="0"/>
              </a:spcBef>
              <a:buSzPts val="2200"/>
            </a:pPr>
            <a:r>
              <a:rPr lang="en-US" sz="1400" dirty="0"/>
              <a:t>STD-005-CPP, STD-007-CPP</a:t>
            </a:r>
          </a:p>
          <a:p>
            <a:pPr marL="228600" lvl="0" indent="-228600" algn="l" rtl="0">
              <a:lnSpc>
                <a:spcPct val="90000"/>
              </a:lnSpc>
              <a:spcBef>
                <a:spcPts val="0"/>
              </a:spcBef>
              <a:spcAft>
                <a:spcPts val="0"/>
              </a:spcAft>
              <a:buClr>
                <a:schemeClr val="lt1"/>
              </a:buClr>
              <a:buSzPts val="2200"/>
              <a:buChar char="•"/>
            </a:pPr>
            <a:r>
              <a:rPr lang="en-US" sz="1400" dirty="0"/>
              <a:t>Adopt  Secure Coding Standard</a:t>
            </a:r>
          </a:p>
          <a:p>
            <a:pPr marL="685800" lvl="1" indent="-228600">
              <a:spcBef>
                <a:spcPts val="0"/>
              </a:spcBef>
              <a:buSzPts val="2200"/>
            </a:pPr>
            <a:r>
              <a:rPr lang="en-US" sz="1400" dirty="0"/>
              <a:t>STD-001-CPP, STD-002-CPP, STD-004-CPP, STD-006-CLG, STD-007-CPP, STD-008-CPP, STD-010-CPP</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Obey the one-definition rule</a:t>
            </a:r>
          </a:p>
          <a:p>
            <a:pPr marL="228600" lvl="0" indent="-228600" algn="l" rtl="0">
              <a:lnSpc>
                <a:spcPct val="90000"/>
              </a:lnSpc>
              <a:spcBef>
                <a:spcPts val="0"/>
              </a:spcBef>
              <a:spcAft>
                <a:spcPts val="0"/>
              </a:spcAft>
              <a:buClr>
                <a:schemeClr val="lt1"/>
              </a:buClr>
              <a:buSzPts val="2000"/>
              <a:buChar char="•"/>
            </a:pPr>
            <a:r>
              <a:rPr lang="en-US" sz="2000" dirty="0"/>
              <a:t>Do not read uninitialized memory</a:t>
            </a:r>
          </a:p>
          <a:p>
            <a:pPr marL="228600" lvl="0" indent="-228600" algn="l" rtl="0">
              <a:lnSpc>
                <a:spcPct val="90000"/>
              </a:lnSpc>
              <a:spcBef>
                <a:spcPts val="0"/>
              </a:spcBef>
              <a:spcAft>
                <a:spcPts val="0"/>
              </a:spcAft>
              <a:buClr>
                <a:schemeClr val="lt1"/>
              </a:buClr>
              <a:buSzPts val="2000"/>
              <a:buChar char="•"/>
            </a:pPr>
            <a:r>
              <a:rPr lang="en-US" dirty="0"/>
              <a:t>Do not attempt creating an std::string from a null pointer</a:t>
            </a:r>
          </a:p>
          <a:p>
            <a:pPr marL="228600" lvl="0" indent="-228600" algn="l" rtl="0">
              <a:lnSpc>
                <a:spcPct val="90000"/>
              </a:lnSpc>
              <a:spcBef>
                <a:spcPts val="0"/>
              </a:spcBef>
              <a:spcAft>
                <a:spcPts val="0"/>
              </a:spcAft>
              <a:buClr>
                <a:schemeClr val="lt1"/>
              </a:buClr>
              <a:buSzPts val="2000"/>
              <a:buChar char="•"/>
            </a:pPr>
            <a:r>
              <a:rPr lang="en-US" dirty="0"/>
              <a:t>Prevent SQL injection</a:t>
            </a:r>
          </a:p>
          <a:p>
            <a:pPr marL="228600" lvl="0" indent="-228600" algn="l" rtl="0">
              <a:lnSpc>
                <a:spcPct val="90000"/>
              </a:lnSpc>
              <a:spcBef>
                <a:spcPts val="0"/>
              </a:spcBef>
              <a:spcAft>
                <a:spcPts val="0"/>
              </a:spcAft>
              <a:buClr>
                <a:schemeClr val="lt1"/>
              </a:buClr>
              <a:buSzPts val="2000"/>
              <a:buChar char="•"/>
            </a:pPr>
            <a:r>
              <a:rPr lang="en-US" dirty="0"/>
              <a:t>Don’t access freed memory</a:t>
            </a:r>
          </a:p>
          <a:p>
            <a:pPr marL="228600" lvl="0" indent="-228600" algn="l" rtl="0">
              <a:lnSpc>
                <a:spcPct val="90000"/>
              </a:lnSpc>
              <a:spcBef>
                <a:spcPts val="0"/>
              </a:spcBef>
              <a:spcAft>
                <a:spcPts val="0"/>
              </a:spcAft>
              <a:buClr>
                <a:schemeClr val="lt1"/>
              </a:buClr>
              <a:buSzPts val="2000"/>
              <a:buChar char="•"/>
            </a:pPr>
            <a:r>
              <a:rPr lang="en-US" dirty="0"/>
              <a:t>Use static assertions to test the value of constant expressions</a:t>
            </a:r>
          </a:p>
          <a:p>
            <a:pPr marL="228600" lvl="0" indent="-228600" algn="l" rtl="0">
              <a:lnSpc>
                <a:spcPct val="90000"/>
              </a:lnSpc>
              <a:spcBef>
                <a:spcPts val="0"/>
              </a:spcBef>
              <a:spcAft>
                <a:spcPts val="0"/>
              </a:spcAft>
              <a:buClr>
                <a:schemeClr val="lt1"/>
              </a:buClr>
              <a:buSzPts val="2000"/>
              <a:buChar char="•"/>
            </a:pPr>
            <a:r>
              <a:rPr lang="en-US" dirty="0"/>
              <a:t>Don’t terminate the program abruptly</a:t>
            </a:r>
          </a:p>
          <a:p>
            <a:pPr marL="228600" lvl="0" indent="-228600" algn="l" rtl="0">
              <a:lnSpc>
                <a:spcPct val="90000"/>
              </a:lnSpc>
              <a:spcBef>
                <a:spcPts val="0"/>
              </a:spcBef>
              <a:spcAft>
                <a:spcPts val="0"/>
              </a:spcAft>
              <a:buClr>
                <a:schemeClr val="lt1"/>
              </a:buClr>
              <a:buSzPts val="2000"/>
              <a:buChar char="•"/>
            </a:pPr>
            <a:r>
              <a:rPr lang="en-US" dirty="0"/>
              <a:t>Be sure to use valid iterating ranges</a:t>
            </a:r>
          </a:p>
          <a:p>
            <a:pPr marL="228600" lvl="0" indent="-228600" algn="l" rtl="0">
              <a:lnSpc>
                <a:spcPct val="90000"/>
              </a:lnSpc>
              <a:spcBef>
                <a:spcPts val="0"/>
              </a:spcBef>
              <a:spcAft>
                <a:spcPts val="0"/>
              </a:spcAft>
              <a:buClr>
                <a:schemeClr val="lt1"/>
              </a:buClr>
              <a:buSzPts val="2000"/>
              <a:buChar char="•"/>
            </a:pPr>
            <a:r>
              <a:rPr lang="en-US" dirty="0"/>
              <a:t>Write constructors that initialize variables, or objects, in canonical order</a:t>
            </a:r>
          </a:p>
          <a:p>
            <a:pPr marL="228600" lvl="0" indent="-228600" algn="l" rtl="0">
              <a:lnSpc>
                <a:spcPct val="90000"/>
              </a:lnSpc>
              <a:spcBef>
                <a:spcPts val="0"/>
              </a:spcBef>
              <a:spcAft>
                <a:spcPts val="0"/>
              </a:spcAft>
              <a:buClr>
                <a:schemeClr val="lt1"/>
              </a:buClr>
              <a:buSzPts val="2000"/>
              <a:buChar char="•"/>
            </a:pPr>
            <a:r>
              <a:rPr lang="en-US" dirty="0"/>
              <a:t>Don’t access objects outside of their life cycle</a:t>
            </a:r>
          </a:p>
          <a:p>
            <a:pPr marL="0" lvl="0" indent="0" algn="l" rtl="0">
              <a:lnSpc>
                <a:spcPct val="90000"/>
              </a:lnSpc>
              <a:spcBef>
                <a:spcPts val="0"/>
              </a:spcBef>
              <a:spcAft>
                <a:spcPts val="0"/>
              </a:spcAft>
              <a:buClr>
                <a:schemeClr val="lt1"/>
              </a:buClr>
              <a:buSzPts val="2000"/>
              <a:buNone/>
            </a:pP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At Rest</a:t>
            </a:r>
          </a:p>
          <a:p>
            <a:pPr marL="685800" lvl="1" indent="-228600">
              <a:spcBef>
                <a:spcPts val="0"/>
              </a:spcBef>
              <a:buSzPts val="2000"/>
            </a:pPr>
            <a:r>
              <a:rPr lang="en-US" sz="1400" dirty="0"/>
              <a:t>This type of encryption refers to data in storage being unreadable without the encryption key. This means that in the event that this data was stolen, the attacker could not read the data without the key.</a:t>
            </a:r>
          </a:p>
          <a:p>
            <a:pPr marL="228600" indent="-228600">
              <a:spcBef>
                <a:spcPts val="0"/>
              </a:spcBef>
              <a:buSzPts val="2000"/>
            </a:pPr>
            <a:r>
              <a:rPr lang="en-US" sz="1600" dirty="0"/>
              <a:t>In Transit, or In Flight</a:t>
            </a:r>
          </a:p>
          <a:p>
            <a:pPr marL="685800" lvl="1" indent="-228600">
              <a:spcBef>
                <a:spcPts val="0"/>
              </a:spcBef>
              <a:buSzPts val="2000"/>
            </a:pPr>
            <a:r>
              <a:rPr lang="en-US" sz="1200" dirty="0"/>
              <a:t>This type of encryption refers to data traveling from one device to the next. This encryption protects the data from being read if it gets taken during transmission</a:t>
            </a:r>
          </a:p>
          <a:p>
            <a:pPr marL="228600" indent="-228600">
              <a:spcBef>
                <a:spcPts val="0"/>
              </a:spcBef>
              <a:buSzPts val="2000"/>
            </a:pPr>
            <a:r>
              <a:rPr lang="en-US" sz="1400" dirty="0"/>
              <a:t>In Use</a:t>
            </a:r>
          </a:p>
          <a:p>
            <a:pPr marL="685800" lvl="1" indent="-228600">
              <a:spcBef>
                <a:spcPts val="0"/>
              </a:spcBef>
              <a:buSzPts val="2000"/>
            </a:pPr>
            <a:r>
              <a:rPr lang="en-US" sz="1200" dirty="0"/>
              <a:t>This type of encryption refers to data that is being used by a system. Encryption is used to keep the data secure at all times, and even when it is being changed. </a:t>
            </a:r>
            <a:endParaRPr sz="12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dirty="0"/>
              <a:t>Authentication</a:t>
            </a:r>
          </a:p>
          <a:p>
            <a:pPr marL="685800" lvl="1" indent="-228600">
              <a:spcBef>
                <a:spcPts val="0"/>
              </a:spcBef>
              <a:buSzPts val="2400"/>
            </a:pPr>
            <a:r>
              <a:rPr lang="en-US" dirty="0"/>
              <a:t>This refers to the process of verifying the identity of the user though credentials like username and passwords. </a:t>
            </a:r>
          </a:p>
          <a:p>
            <a:pPr marL="228600" indent="-228600">
              <a:spcBef>
                <a:spcPts val="0"/>
              </a:spcBef>
              <a:buSzPts val="2400"/>
            </a:pPr>
            <a:r>
              <a:rPr lang="en-US" dirty="0"/>
              <a:t>Authorization</a:t>
            </a:r>
          </a:p>
          <a:p>
            <a:pPr marL="685800" lvl="1" indent="-228600">
              <a:spcBef>
                <a:spcPts val="0"/>
              </a:spcBef>
              <a:buSzPts val="2400"/>
            </a:pPr>
            <a:r>
              <a:rPr lang="en-US" dirty="0"/>
              <a:t>This refers to the level of accessibility a user has to the system based on their system role. This policy keeps the system safe by restricting users access to parts of the system they have no need to use.</a:t>
            </a:r>
          </a:p>
          <a:p>
            <a:pPr marL="228600" indent="-228600">
              <a:spcBef>
                <a:spcPts val="0"/>
              </a:spcBef>
              <a:buSzPts val="2400"/>
            </a:pPr>
            <a:r>
              <a:rPr lang="en-US" dirty="0"/>
              <a:t>Accounting</a:t>
            </a:r>
          </a:p>
          <a:p>
            <a:pPr marL="685800" lvl="1" indent="-228600">
              <a:spcBef>
                <a:spcPts val="0"/>
              </a:spcBef>
              <a:buSzPts val="2400"/>
            </a:pPr>
            <a:r>
              <a:rPr lang="en-US" dirty="0"/>
              <a:t>This process tracks and logs all requests and transactions made by users of a system. This policy is important because it allows investigators access to timestamped logs of each action performed on the system by any user.</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Can Add Values To A Vector</a:t>
            </a:r>
            <a:endParaRPr dirty="0"/>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D577795C-D05B-A3C7-F669-C7518FD17CBD}"/>
              </a:ext>
            </a:extLst>
          </p:cNvPr>
          <p:cNvPicPr>
            <a:picLocks noChangeAspect="1"/>
          </p:cNvPicPr>
          <p:nvPr/>
        </p:nvPicPr>
        <p:blipFill>
          <a:blip r:embed="rId5"/>
          <a:stretch>
            <a:fillRect/>
          </a:stretch>
        </p:blipFill>
        <p:spPr>
          <a:xfrm>
            <a:off x="685800" y="2194559"/>
            <a:ext cx="9613232" cy="3732395"/>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3D57CFA-2016-1142-3ADD-C3193223DD35}"/>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B03320B7-4294-9D95-49EF-C442AB103AD1}"/>
              </a:ext>
            </a:extLst>
          </p:cNvPr>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Max is Greater Than the Entry Size</a:t>
            </a:r>
            <a:endParaRPr dirty="0"/>
          </a:p>
        </p:txBody>
      </p:sp>
      <p:sp>
        <p:nvSpPr>
          <p:cNvPr id="196" name="Google Shape;196;g9504e29505_0_0">
            <a:extLst>
              <a:ext uri="{FF2B5EF4-FFF2-40B4-BE49-F238E27FC236}">
                <a16:creationId xmlns:a16="http://schemas.microsoft.com/office/drawing/2014/main" id="{F867F414-FEFC-1D76-973B-FDC4945EFE3B}"/>
              </a:ext>
            </a:extLst>
          </p:cNvPr>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endParaRPr dirty="0"/>
          </a:p>
        </p:txBody>
      </p:sp>
      <p:pic>
        <p:nvPicPr>
          <p:cNvPr id="197" name="Google Shape;197;g9504e29505_0_0" descr="Green Pace logo">
            <a:extLst>
              <a:ext uri="{FF2B5EF4-FFF2-40B4-BE49-F238E27FC236}">
                <a16:creationId xmlns:a16="http://schemas.microsoft.com/office/drawing/2014/main" id="{C8CCA423-10C6-FF8A-D357-BC6DAC64B9E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60D06501-46DB-67AE-7033-1D443FA881F9}"/>
              </a:ext>
            </a:extLst>
          </p:cNvPr>
          <p:cNvPicPr>
            <a:picLocks noChangeAspect="1"/>
          </p:cNvPicPr>
          <p:nvPr/>
        </p:nvPicPr>
        <p:blipFill>
          <a:blip r:embed="rId5"/>
          <a:stretch>
            <a:fillRect/>
          </a:stretch>
        </p:blipFill>
        <p:spPr>
          <a:xfrm>
            <a:off x="775546" y="2319181"/>
            <a:ext cx="9840698" cy="2742676"/>
          </a:xfrm>
          <a:prstGeom prst="rect">
            <a:avLst/>
          </a:prstGeom>
        </p:spPr>
      </p:pic>
    </p:spTree>
    <p:custDataLst>
      <p:tags r:id="rId1"/>
    </p:custDataLst>
    <p:extLst>
      <p:ext uri="{BB962C8B-B14F-4D97-AF65-F5344CB8AC3E}">
        <p14:creationId xmlns:p14="http://schemas.microsoft.com/office/powerpoint/2010/main" val="19871155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2303</TotalTime>
  <Words>833</Words>
  <Application>Microsoft Office PowerPoint</Application>
  <PresentationFormat>Widescreen</PresentationFormat>
  <Paragraphs>106</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Can Add Values To A Vector</vt:lpstr>
      <vt:lpstr>Max is Greater Than the Entry Size</vt:lpstr>
      <vt:lpstr>Did the Size Increase</vt:lpstr>
      <vt:lpstr>Did Clear Erase the Collection</vt:lpstr>
      <vt:lpstr>Is an Exception Thrown</vt:lpstr>
      <vt:lpstr>AUTOMATION SUMMARY</vt:lpstr>
      <vt:lpstr>TOOLS</vt:lpstr>
      <vt:lpstr>RISKS AND BENEFITS</vt:lpstr>
      <vt:lpstr>RECOMMENDATIONS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Wesley Blackwell</cp:lastModifiedBy>
  <cp:revision>12</cp:revision>
  <dcterms:created xsi:type="dcterms:W3CDTF">2020-08-19T17:59:24Z</dcterms:created>
  <dcterms:modified xsi:type="dcterms:W3CDTF">2025-02-23T17:46:49Z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