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61" r:id="rId3"/>
    <p:sldId id="263" r:id="rId4"/>
    <p:sldId id="262" r:id="rId5"/>
    <p:sldId id="264" r:id="rId6"/>
    <p:sldId id="265" r:id="rId7"/>
    <p:sldId id="266" r:id="rId8"/>
    <p:sldId id="257" r:id="rId9"/>
    <p:sldId id="258" r:id="rId10"/>
    <p:sldId id="267" r:id="rId11"/>
    <p:sldId id="260" r:id="rId12"/>
    <p:sldId id="268" r:id="rId13"/>
    <p:sldId id="259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3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364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0538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670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44633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676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91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3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0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5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7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1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5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993/AJHB.44.6.11" TargetMode="External"/><Relationship Id="rId2" Type="http://schemas.openxmlformats.org/officeDocument/2006/relationships/hyperlink" Target="https://doi.org/10.5664/jcsm.275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7205/MILMED-D-13-00235" TargetMode="External"/><Relationship Id="rId4" Type="http://schemas.openxmlformats.org/officeDocument/2006/relationships/hyperlink" Target="https://doi.org/10.1007/s40615-020-00730-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and Physical Health Among US Veterans: Behavioral Risk Factor Surveillance System 2020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Will Bliss</a:t>
            </a:r>
          </a:p>
          <a:p>
            <a:r>
              <a:rPr lang="en-US" dirty="0" smtClean="0"/>
              <a:t>Term Project 2021</a:t>
            </a:r>
          </a:p>
          <a:p>
            <a:r>
              <a:rPr lang="en-US" dirty="0" smtClean="0"/>
              <a:t>CHS 766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from Table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larger portion of non-veterans reported poor health compared to veterans</a:t>
            </a:r>
          </a:p>
          <a:p>
            <a:r>
              <a:rPr lang="en-US" sz="2400" dirty="0" smtClean="0"/>
              <a:t>P-Value above 0.05 for the veteran variable’s distribution</a:t>
            </a:r>
          </a:p>
          <a:p>
            <a:r>
              <a:rPr lang="en-US" sz="2400" dirty="0" smtClean="0"/>
              <a:t>Higher percentages of poor health for </a:t>
            </a:r>
          </a:p>
          <a:p>
            <a:pPr lvl="1"/>
            <a:r>
              <a:rPr lang="en-US" sz="2000" dirty="0" smtClean="0"/>
              <a:t>American Indian/Alaskan </a:t>
            </a:r>
            <a:r>
              <a:rPr lang="en-US" sz="2000" dirty="0"/>
              <a:t>Native respondents</a:t>
            </a:r>
            <a:endParaRPr lang="en-US" sz="2000" dirty="0" smtClean="0"/>
          </a:p>
          <a:p>
            <a:pPr lvl="1"/>
            <a:r>
              <a:rPr lang="en-US" sz="2000" dirty="0" smtClean="0"/>
              <a:t>Unemployed respondents</a:t>
            </a:r>
            <a:endParaRPr lang="en-US" sz="2000" dirty="0" smtClean="0"/>
          </a:p>
          <a:p>
            <a:pPr lvl="1"/>
            <a:r>
              <a:rPr lang="en-US" sz="2000" dirty="0" smtClean="0"/>
              <a:t>Physically </a:t>
            </a:r>
            <a:r>
              <a:rPr lang="en-US" sz="2000" dirty="0"/>
              <a:t>inactive respondents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72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8827" y="441230"/>
            <a:ext cx="8911687" cy="1280890"/>
          </a:xfrm>
        </p:spPr>
        <p:txBody>
          <a:bodyPr>
            <a:noAutofit/>
          </a:bodyPr>
          <a:lstStyle/>
          <a:p>
            <a:r>
              <a:rPr lang="en-US" sz="1800" dirty="0"/>
              <a:t>Table 3: Factors Independently Associated with Poor Health Among Adults in the US, </a:t>
            </a:r>
            <a:r>
              <a:rPr lang="en-US" sz="1800" dirty="0" smtClean="0"/>
              <a:t>2020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203097"/>
              </p:ext>
            </p:extLst>
          </p:nvPr>
        </p:nvGraphicFramePr>
        <p:xfrm>
          <a:off x="3009504" y="1081675"/>
          <a:ext cx="7092566" cy="5479360"/>
        </p:xfrm>
        <a:graphic>
          <a:graphicData uri="http://schemas.openxmlformats.org/drawingml/2006/table">
            <a:tbl>
              <a:tblPr firstRow="1" firstCol="1" bandRow="1"/>
              <a:tblGrid>
                <a:gridCol w="1244721">
                  <a:extLst>
                    <a:ext uri="{9D8B030D-6E8A-4147-A177-3AD203B41FA5}">
                      <a16:colId xmlns:a16="http://schemas.microsoft.com/office/drawing/2014/main" val="1888928098"/>
                    </a:ext>
                  </a:extLst>
                </a:gridCol>
                <a:gridCol w="1167447">
                  <a:extLst>
                    <a:ext uri="{9D8B030D-6E8A-4147-A177-3AD203B41FA5}">
                      <a16:colId xmlns:a16="http://schemas.microsoft.com/office/drawing/2014/main" val="1503288251"/>
                    </a:ext>
                  </a:extLst>
                </a:gridCol>
                <a:gridCol w="1169721">
                  <a:extLst>
                    <a:ext uri="{9D8B030D-6E8A-4147-A177-3AD203B41FA5}">
                      <a16:colId xmlns:a16="http://schemas.microsoft.com/office/drawing/2014/main" val="3799064974"/>
                    </a:ext>
                  </a:extLst>
                </a:gridCol>
                <a:gridCol w="1170478">
                  <a:extLst>
                    <a:ext uri="{9D8B030D-6E8A-4147-A177-3AD203B41FA5}">
                      <a16:colId xmlns:a16="http://schemas.microsoft.com/office/drawing/2014/main" val="4061594312"/>
                    </a:ext>
                  </a:extLst>
                </a:gridCol>
                <a:gridCol w="1170478">
                  <a:extLst>
                    <a:ext uri="{9D8B030D-6E8A-4147-A177-3AD203B41FA5}">
                      <a16:colId xmlns:a16="http://schemas.microsoft.com/office/drawing/2014/main" val="1372363953"/>
                    </a:ext>
                  </a:extLst>
                </a:gridCol>
                <a:gridCol w="1169721">
                  <a:extLst>
                    <a:ext uri="{9D8B030D-6E8A-4147-A177-3AD203B41FA5}">
                      <a16:colId xmlns:a16="http://schemas.microsoft.com/office/drawing/2014/main" val="3868496921"/>
                    </a:ext>
                  </a:extLst>
                </a:gridCol>
              </a:tblGrid>
              <a:tr h="24685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Characteristics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 CL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Upper CL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 Value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191612"/>
                  </a:ext>
                </a:extLst>
              </a:tr>
              <a:tr h="24685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Veteran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262239"/>
                  </a:ext>
                </a:extLst>
              </a:tr>
              <a:tr h="246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1.0720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0.9924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1.1580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550994"/>
                  </a:ext>
                </a:extLst>
              </a:tr>
              <a:tr h="24685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702032"/>
                  </a:ext>
                </a:extLst>
              </a:tr>
              <a:tr h="246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31571"/>
                  </a:ext>
                </a:extLst>
              </a:tr>
              <a:tr h="246855"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15312"/>
                  </a:ext>
                </a:extLst>
              </a:tr>
              <a:tr h="9874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American Indian / Alaskan Native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1.3965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1.1904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1.6382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692228"/>
                  </a:ext>
                </a:extLst>
              </a:tr>
              <a:tr h="246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1.0423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1.2094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0.5849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655858"/>
                  </a:ext>
                </a:extLst>
              </a:tr>
              <a:tr h="246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0.9902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0.9240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1.0612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121540"/>
                  </a:ext>
                </a:extLst>
              </a:tr>
              <a:tr h="246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Hispanic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1.1025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1.1950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08679"/>
                  </a:ext>
                </a:extLst>
              </a:tr>
              <a:tr h="246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1.2381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1.1124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1.3781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115031"/>
                  </a:ext>
                </a:extLst>
              </a:tr>
              <a:tr h="246855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 – 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94566"/>
                  </a:ext>
                </a:extLst>
              </a:tr>
              <a:tr h="246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 – 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524290"/>
                  </a:ext>
                </a:extLst>
              </a:tr>
              <a:tr h="246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0.3878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466363"/>
                  </a:ext>
                </a:extLst>
              </a:tr>
              <a:tr h="24685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999575"/>
                  </a:ext>
                </a:extLst>
              </a:tr>
              <a:tr h="246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0.4750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704712"/>
                  </a:ext>
                </a:extLst>
              </a:tr>
              <a:tr h="24685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Physically Active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859181"/>
                  </a:ext>
                </a:extLst>
              </a:tr>
              <a:tr h="246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0.6499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0.6178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&lt;0.0001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47" marR="63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752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from Table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Veterans status produces an </a:t>
            </a:r>
            <a:r>
              <a:rPr lang="en-US" sz="2000" dirty="0"/>
              <a:t>odds ratio of </a:t>
            </a:r>
            <a:r>
              <a:rPr lang="en-US" sz="2000" dirty="0" smtClean="0"/>
              <a:t>1.0720, implying that it is more likely for a veteran to report poor health vs non-veterans, contradictory to Table 2</a:t>
            </a:r>
          </a:p>
          <a:p>
            <a:pPr lvl="1"/>
            <a:r>
              <a:rPr lang="en-US" sz="1800" dirty="0" smtClean="0"/>
              <a:t>P-Value above 0.05 for this adjusted odds ratio</a:t>
            </a:r>
          </a:p>
          <a:p>
            <a:r>
              <a:rPr lang="en-US" sz="2000" dirty="0"/>
              <a:t>American Indian/Alaskan Native race is much more likely to report poor health than white </a:t>
            </a:r>
            <a:r>
              <a:rPr lang="en-US" sz="2000" dirty="0" smtClean="0"/>
              <a:t>respondents, and this is independent of veteran </a:t>
            </a:r>
            <a:r>
              <a:rPr lang="en-US" sz="2000" dirty="0" smtClean="0"/>
              <a:t>status</a:t>
            </a:r>
          </a:p>
          <a:p>
            <a:pPr lvl="1"/>
            <a:r>
              <a:rPr lang="en-US" sz="1800" dirty="0" smtClean="0"/>
              <a:t>Might explain </a:t>
            </a:r>
            <a:r>
              <a:rPr lang="en-US" sz="1800" dirty="0"/>
              <a:t>why </a:t>
            </a:r>
            <a:r>
              <a:rPr lang="en-US" sz="1800" dirty="0" smtClean="0"/>
              <a:t>“American Indian/Alaska Native veterans reported more physically unhealthy days” (</a:t>
            </a:r>
            <a:r>
              <a:rPr lang="en-US" dirty="0" smtClean="0"/>
              <a:t>Luncheon</a:t>
            </a:r>
            <a:r>
              <a:rPr lang="en-US" sz="1800" dirty="0" smtClean="0"/>
              <a:t>)</a:t>
            </a:r>
            <a:endParaRPr lang="en-US" sz="1800" dirty="0" smtClean="0"/>
          </a:p>
          <a:p>
            <a:r>
              <a:rPr lang="en-US" sz="2000" dirty="0" smtClean="0"/>
              <a:t>Older age groups are less likely to report poor health, as compared to the 18 – 34 age group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92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Table 4: Analysis of Maximum Likelihood Estimates Using Logistic </a:t>
            </a:r>
            <a:r>
              <a:rPr lang="en-US" sz="1800" dirty="0" smtClean="0"/>
              <a:t>Regression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173547"/>
              </p:ext>
            </p:extLst>
          </p:nvPr>
        </p:nvGraphicFramePr>
        <p:xfrm>
          <a:off x="2675551" y="1264555"/>
          <a:ext cx="7680959" cy="5208105"/>
        </p:xfrm>
        <a:graphic>
          <a:graphicData uri="http://schemas.openxmlformats.org/drawingml/2006/table">
            <a:tbl>
              <a:tblPr firstRow="1" firstCol="1" bandRow="1"/>
              <a:tblGrid>
                <a:gridCol w="1588879">
                  <a:extLst>
                    <a:ext uri="{9D8B030D-6E8A-4147-A177-3AD203B41FA5}">
                      <a16:colId xmlns:a16="http://schemas.microsoft.com/office/drawing/2014/main" val="1042161362"/>
                    </a:ext>
                  </a:extLst>
                </a:gridCol>
                <a:gridCol w="1704136">
                  <a:extLst>
                    <a:ext uri="{9D8B030D-6E8A-4147-A177-3AD203B41FA5}">
                      <a16:colId xmlns:a16="http://schemas.microsoft.com/office/drawing/2014/main" val="2564985445"/>
                    </a:ext>
                  </a:extLst>
                </a:gridCol>
                <a:gridCol w="1358369">
                  <a:extLst>
                    <a:ext uri="{9D8B030D-6E8A-4147-A177-3AD203B41FA5}">
                      <a16:colId xmlns:a16="http://schemas.microsoft.com/office/drawing/2014/main" val="337013974"/>
                    </a:ext>
                  </a:extLst>
                </a:gridCol>
                <a:gridCol w="1679438">
                  <a:extLst>
                    <a:ext uri="{9D8B030D-6E8A-4147-A177-3AD203B41FA5}">
                      <a16:colId xmlns:a16="http://schemas.microsoft.com/office/drawing/2014/main" val="3974784674"/>
                    </a:ext>
                  </a:extLst>
                </a:gridCol>
                <a:gridCol w="1350137">
                  <a:extLst>
                    <a:ext uri="{9D8B030D-6E8A-4147-A177-3AD203B41FA5}">
                      <a16:colId xmlns:a16="http://schemas.microsoft.com/office/drawing/2014/main" val="553008711"/>
                    </a:ext>
                  </a:extLst>
                </a:gridCol>
              </a:tblGrid>
              <a:tr h="25576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 Error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 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2459"/>
                  </a:ext>
                </a:extLst>
              </a:tr>
              <a:tr h="34866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Intercept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0.00768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0.0283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0.7859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970354"/>
                  </a:ext>
                </a:extLst>
              </a:tr>
              <a:tr h="25576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Veteran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409113"/>
                  </a:ext>
                </a:extLst>
              </a:tr>
              <a:tr h="25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-0.0348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0.0197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0.0773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861164"/>
                  </a:ext>
                </a:extLst>
              </a:tr>
              <a:tr h="25576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9909"/>
                  </a:ext>
                </a:extLst>
              </a:tr>
              <a:tr h="25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0.0892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423042"/>
                  </a:ext>
                </a:extLst>
              </a:tr>
              <a:tr h="255760"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33097"/>
                  </a:ext>
                </a:extLst>
              </a:tr>
              <a:tr h="511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American Indian / Alaskan Native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0.0695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67414"/>
                  </a:ext>
                </a:extLst>
              </a:tr>
              <a:tr h="25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-0.0714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0.0651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580393"/>
                  </a:ext>
                </a:extLst>
              </a:tr>
              <a:tr h="25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-0.1226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0.0352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273985"/>
                  </a:ext>
                </a:extLst>
              </a:tr>
              <a:tr h="25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Hispanic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-0.0152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0.6964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104460"/>
                  </a:ext>
                </a:extLst>
              </a:tr>
              <a:tr h="25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0.0489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0.0393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146634"/>
                  </a:ext>
                </a:extLst>
              </a:tr>
              <a:tr h="25576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65+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209180"/>
                  </a:ext>
                </a:extLst>
              </a:tr>
              <a:tr h="25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18 - 34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0.3827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0.0189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332746"/>
                  </a:ext>
                </a:extLst>
              </a:tr>
              <a:tr h="25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35 - 64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0.1082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354819"/>
                  </a:ext>
                </a:extLst>
              </a:tr>
              <a:tr h="25576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79890"/>
                  </a:ext>
                </a:extLst>
              </a:tr>
              <a:tr h="25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499189"/>
                  </a:ext>
                </a:extLst>
              </a:tr>
              <a:tr h="25576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Physically Active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168925"/>
                  </a:ext>
                </a:extLst>
              </a:tr>
              <a:tr h="25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0.2155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0.0129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36" marR="361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467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0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from Table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 smtClean="0"/>
                  <a:t>P-Value above 0.05 for veteran status, so no inferences can be made</a:t>
                </a:r>
              </a:p>
              <a:p>
                <a:r>
                  <a:rPr lang="en-US" sz="2000" dirty="0"/>
                  <a:t>American Indian/Alaskan Native race has an estimate of 0.2211 with a p-value close to </a:t>
                </a:r>
                <a:r>
                  <a:rPr lang="en-US" sz="2000" dirty="0" smtClean="0"/>
                  <a:t>0</a:t>
                </a:r>
              </a:p>
              <a:p>
                <a:pPr lvl="1"/>
                <a:r>
                  <a:rPr lang="en-US" sz="1800" dirty="0" smtClean="0"/>
                  <a:t>While </a:t>
                </a:r>
                <a:r>
                  <a:rPr lang="en-US" sz="1800" dirty="0"/>
                  <a:t>holding all other variables fixed, if the respondent is American Indian/Alaskan Native, their odds of reporting poor health </a:t>
                </a:r>
                <a:r>
                  <a:rPr lang="en-US" sz="1800" i="1" dirty="0"/>
                  <a:t>increases</a:t>
                </a:r>
                <a:r>
                  <a:rPr lang="en-US" sz="1800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0.2211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−1=0.02475=24.75%</m:t>
                    </m:r>
                  </m:oMath>
                </a14:m>
                <a:r>
                  <a:rPr lang="en-US" sz="1800" dirty="0"/>
                  <a:t>, as compared to a white </a:t>
                </a:r>
                <a:r>
                  <a:rPr lang="en-US" sz="1800" dirty="0" smtClean="0"/>
                  <a:t>respondent</a:t>
                </a:r>
              </a:p>
              <a:p>
                <a:r>
                  <a:rPr lang="en-US" sz="2000" dirty="0"/>
                  <a:t>Black category of race has an estimate of -</a:t>
                </a:r>
                <a:r>
                  <a:rPr lang="en-US" sz="2000" dirty="0" smtClean="0"/>
                  <a:t>0.1226 with a p-value close to 0</a:t>
                </a:r>
              </a:p>
              <a:p>
                <a:pPr lvl="1"/>
                <a:r>
                  <a:rPr lang="en-US" sz="1800" dirty="0" smtClean="0"/>
                  <a:t>While holding all other variables fixed, the </a:t>
                </a:r>
                <a:r>
                  <a:rPr lang="en-US" sz="1800" dirty="0"/>
                  <a:t>odds of a black respondent reporting poor health </a:t>
                </a:r>
                <a:r>
                  <a:rPr lang="en-US" sz="1800" i="1" dirty="0"/>
                  <a:t>decreases</a:t>
                </a:r>
                <a:r>
                  <a:rPr lang="en-US" sz="1800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−0.1226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−1=0.1189=11.89%</m:t>
                    </m:r>
                  </m:oMath>
                </a14:m>
                <a:r>
                  <a:rPr lang="en-US" sz="1800" dirty="0"/>
                  <a:t>, compared to white respondents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4" t="-806" b="-10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6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Unemployed veterans reporting a higher frequency of poor health in Table 2 seems natural, but it is helpful to see it represented with data, rather than just assuming that this is the case. </a:t>
            </a:r>
            <a:endParaRPr lang="en-US" sz="2000" dirty="0" smtClean="0"/>
          </a:p>
          <a:p>
            <a:r>
              <a:rPr lang="en-US" sz="2000" dirty="0" smtClean="0"/>
              <a:t>Unfortunately, </a:t>
            </a:r>
            <a:r>
              <a:rPr lang="en-US" sz="2000" dirty="0"/>
              <a:t>there is not enough data to confirm that there is anything extraordinary happening after also checking Table 3 and Table </a:t>
            </a:r>
            <a:r>
              <a:rPr lang="en-US" sz="2000" dirty="0" smtClean="0"/>
              <a:t>4</a:t>
            </a:r>
          </a:p>
          <a:p>
            <a:r>
              <a:rPr lang="en-US" sz="2000" dirty="0" smtClean="0"/>
              <a:t>There is no obvious increase in the reporting of poor health from non-veterans to veterans</a:t>
            </a:r>
          </a:p>
        </p:txBody>
      </p:sp>
    </p:spTree>
    <p:extLst>
      <p:ext uri="{BB962C8B-B14F-4D97-AF65-F5344CB8AC3E}">
        <p14:creationId xmlns:p14="http://schemas.microsoft.com/office/powerpoint/2010/main" val="3976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23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Should the VA Increase Funding for the Promotion of Physical and Mental Health?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68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4269" y="1694060"/>
            <a:ext cx="8915400" cy="3777622"/>
          </a:xfrm>
        </p:spPr>
        <p:txBody>
          <a:bodyPr>
            <a:noAutofit/>
          </a:bodyPr>
          <a:lstStyle/>
          <a:p>
            <a:r>
              <a:rPr lang="en-US" sz="700" dirty="0" err="1"/>
              <a:t>Asdigian</a:t>
            </a:r>
            <a:r>
              <a:rPr lang="en-US" sz="700" dirty="0"/>
              <a:t>, N. L., Bear, U. R., </a:t>
            </a:r>
            <a:r>
              <a:rPr lang="en-US" sz="700" dirty="0" err="1"/>
              <a:t>Beals</a:t>
            </a:r>
            <a:r>
              <a:rPr lang="en-US" sz="700" dirty="0"/>
              <a:t>, J., Manson, S. M., &amp; Kaufman, C. E. (2018). Mental health burden in a national sample of American Indian and Alaska Native adults: differences between multiple-race and single-race subgroups. </a:t>
            </a:r>
            <a:r>
              <a:rPr lang="en-US" sz="700" i="1" dirty="0"/>
              <a:t>Social psychiatry and psychiatric epidemiology</a:t>
            </a:r>
            <a:r>
              <a:rPr lang="en-US" sz="700" dirty="0"/>
              <a:t>, </a:t>
            </a:r>
            <a:r>
              <a:rPr lang="en-US" sz="700" i="1" dirty="0"/>
              <a:t>53</a:t>
            </a:r>
            <a:r>
              <a:rPr lang="en-US" sz="700" dirty="0"/>
              <a:t>(5), 521–530. https://doi.org/10.1007/s00127-018-1494-1</a:t>
            </a:r>
          </a:p>
          <a:p>
            <a:r>
              <a:rPr lang="en-US" sz="700" dirty="0" err="1"/>
              <a:t>Faestel</a:t>
            </a:r>
            <a:r>
              <a:rPr lang="en-US" sz="700" dirty="0"/>
              <a:t>, P. M., </a:t>
            </a:r>
            <a:r>
              <a:rPr lang="en-US" sz="700" dirty="0" err="1"/>
              <a:t>Littell</a:t>
            </a:r>
            <a:r>
              <a:rPr lang="en-US" sz="700" dirty="0"/>
              <a:t>, C. T., </a:t>
            </a:r>
            <a:r>
              <a:rPr lang="en-US" sz="700" dirty="0" err="1"/>
              <a:t>Vitiello</a:t>
            </a:r>
            <a:r>
              <a:rPr lang="en-US" sz="700" dirty="0"/>
              <a:t>, M. V., Forsberg, C. W., &amp; Littman, A. J. (2013). Perceived insufficient rest or sleep among veterans: Behavioral Risk Factor Surveillance System 2009. </a:t>
            </a:r>
            <a:r>
              <a:rPr lang="en-US" sz="700" i="1" dirty="0"/>
              <a:t>Journal of clinical sleep medicine : JCSM : official publication of the American Academy of Sleep Medicine</a:t>
            </a:r>
            <a:r>
              <a:rPr lang="en-US" sz="700" dirty="0"/>
              <a:t>, </a:t>
            </a:r>
            <a:r>
              <a:rPr lang="en-US" sz="700" i="1" dirty="0"/>
              <a:t>9</a:t>
            </a:r>
            <a:r>
              <a:rPr lang="en-US" sz="700" dirty="0"/>
              <a:t>(6), 577–584. </a:t>
            </a:r>
            <a:r>
              <a:rPr lang="en-US" sz="700" u="sng" dirty="0">
                <a:hlinkClick r:id="rId2"/>
              </a:rPr>
              <a:t>https://doi.org/10.5664/jcsm.2754</a:t>
            </a:r>
            <a:endParaRPr lang="en-US" sz="700" dirty="0"/>
          </a:p>
          <a:p>
            <a:r>
              <a:rPr lang="en-US" sz="700" dirty="0"/>
              <a:t>Hein, T. C., </a:t>
            </a:r>
            <a:r>
              <a:rPr lang="en-US" sz="700" dirty="0" err="1"/>
              <a:t>Muz</a:t>
            </a:r>
            <a:r>
              <a:rPr lang="en-US" sz="700" dirty="0"/>
              <a:t>, B., Ahmadi-</a:t>
            </a:r>
            <a:r>
              <a:rPr lang="en-US" sz="700" dirty="0" err="1"/>
              <a:t>Montecalvo</a:t>
            </a:r>
            <a:r>
              <a:rPr lang="en-US" sz="700" dirty="0"/>
              <a:t>, H., &amp; Smith, T. (2020). Associations among ACEs, Health Behavior, and Veteran Health by Service Era. </a:t>
            </a:r>
            <a:r>
              <a:rPr lang="en-US" sz="700" i="1" dirty="0"/>
              <a:t>American journal of health behavior</a:t>
            </a:r>
            <a:r>
              <a:rPr lang="en-US" sz="700" dirty="0"/>
              <a:t>, </a:t>
            </a:r>
            <a:r>
              <a:rPr lang="en-US" sz="700" i="1" dirty="0"/>
              <a:t>44</a:t>
            </a:r>
            <a:r>
              <a:rPr lang="en-US" sz="700" dirty="0"/>
              <a:t>(6), 876–892. </a:t>
            </a:r>
            <a:r>
              <a:rPr lang="en-US" sz="700" u="sng" dirty="0">
                <a:hlinkClick r:id="rId3"/>
              </a:rPr>
              <a:t>https://doi.org/10.5993/AJHB.44.6.11</a:t>
            </a:r>
            <a:endParaRPr lang="en-US" sz="700" dirty="0"/>
          </a:p>
          <a:p>
            <a:r>
              <a:rPr lang="en-US" sz="700" dirty="0" err="1"/>
              <a:t>Hoerster</a:t>
            </a:r>
            <a:r>
              <a:rPr lang="en-US" sz="700" dirty="0"/>
              <a:t>, K. D., </a:t>
            </a:r>
            <a:r>
              <a:rPr lang="en-US" sz="700" dirty="0" err="1"/>
              <a:t>Lehavot</a:t>
            </a:r>
            <a:r>
              <a:rPr lang="en-US" sz="700" dirty="0"/>
              <a:t>, K., Simpson, T., McFall, M., </a:t>
            </a:r>
            <a:r>
              <a:rPr lang="en-US" sz="700" dirty="0" err="1"/>
              <a:t>Reiber</a:t>
            </a:r>
            <a:r>
              <a:rPr lang="en-US" sz="700" dirty="0"/>
              <a:t>, G., &amp; Nelson, K. M. (2012). Health and health behavior differences: U.S. Military, veteran, and civilian men. </a:t>
            </a:r>
            <a:r>
              <a:rPr lang="en-US" sz="700" i="1" dirty="0"/>
              <a:t>American journal of preventive medicine</a:t>
            </a:r>
            <a:r>
              <a:rPr lang="en-US" sz="700" dirty="0"/>
              <a:t>, </a:t>
            </a:r>
            <a:r>
              <a:rPr lang="en-US" sz="700" i="1" dirty="0"/>
              <a:t>43</a:t>
            </a:r>
            <a:r>
              <a:rPr lang="en-US" sz="700" dirty="0"/>
              <a:t>(5), 483–489. https://doi.org/10.1016/j.amepre.2012.07.029</a:t>
            </a:r>
          </a:p>
          <a:p>
            <a:r>
              <a:rPr lang="en-US" sz="700" dirty="0"/>
              <a:t>Kaufman, C. E., </a:t>
            </a:r>
            <a:r>
              <a:rPr lang="en-US" sz="700" dirty="0" err="1"/>
              <a:t>Asdigian</a:t>
            </a:r>
            <a:r>
              <a:rPr lang="en-US" sz="700" dirty="0"/>
              <a:t>, N. L., Running Bear, U., </a:t>
            </a:r>
            <a:r>
              <a:rPr lang="en-US" sz="700" dirty="0" err="1"/>
              <a:t>Beals</a:t>
            </a:r>
            <a:r>
              <a:rPr lang="en-US" sz="700" dirty="0"/>
              <a:t>, J., Manson, S. M., Dailey, N., Bair, B., &amp; Shore, J. H. (2020). Rural and Urban American Indian and Alaska Native Veteran Health Disparities: a Population-Based Study. </a:t>
            </a:r>
            <a:r>
              <a:rPr lang="en-US" sz="700" i="1" dirty="0"/>
              <a:t>Journal of racial and ethnic health disparities</a:t>
            </a:r>
            <a:r>
              <a:rPr lang="en-US" sz="700" dirty="0"/>
              <a:t>, </a:t>
            </a:r>
            <a:r>
              <a:rPr lang="en-US" sz="700" i="1" dirty="0"/>
              <a:t>7</a:t>
            </a:r>
            <a:r>
              <a:rPr lang="en-US" sz="700" dirty="0"/>
              <a:t>(6), 1071–1078. </a:t>
            </a:r>
            <a:r>
              <a:rPr lang="en-US" sz="700" u="sng" dirty="0">
                <a:hlinkClick r:id="rId4"/>
              </a:rPr>
              <a:t>https://doi.org/10.1007/s40615-020-00730-w</a:t>
            </a:r>
            <a:endParaRPr lang="en-US" sz="700" dirty="0"/>
          </a:p>
          <a:p>
            <a:r>
              <a:rPr lang="en-US" sz="700" dirty="0" err="1"/>
              <a:t>Lehavot</a:t>
            </a:r>
            <a:r>
              <a:rPr lang="en-US" sz="700" dirty="0"/>
              <a:t>, K., </a:t>
            </a:r>
            <a:r>
              <a:rPr lang="en-US" sz="700" dirty="0" err="1"/>
              <a:t>Hoerster</a:t>
            </a:r>
            <a:r>
              <a:rPr lang="en-US" sz="700" dirty="0"/>
              <a:t>, K. D., Nelson, K. M., </a:t>
            </a:r>
            <a:r>
              <a:rPr lang="en-US" sz="700" dirty="0" err="1"/>
              <a:t>Jakupcak</a:t>
            </a:r>
            <a:r>
              <a:rPr lang="en-US" sz="700" dirty="0"/>
              <a:t>, M., &amp; Simpson, T. L. (2012). Health indicators for military, veteran, and civilian women. </a:t>
            </a:r>
            <a:r>
              <a:rPr lang="en-US" sz="700" i="1" dirty="0"/>
              <a:t>American journal of preventive medicine</a:t>
            </a:r>
            <a:r>
              <a:rPr lang="en-US" sz="700" dirty="0"/>
              <a:t>, </a:t>
            </a:r>
            <a:r>
              <a:rPr lang="en-US" sz="700" i="1" dirty="0"/>
              <a:t>42</a:t>
            </a:r>
            <a:r>
              <a:rPr lang="en-US" sz="700" dirty="0"/>
              <a:t>(5), 473–480. https://doi.org/10.1016/j.amepre.2012.01.006</a:t>
            </a:r>
          </a:p>
          <a:p>
            <a:r>
              <a:rPr lang="en-US" sz="700" dirty="0"/>
              <a:t>Li, C., </a:t>
            </a:r>
            <a:r>
              <a:rPr lang="en-US" sz="700" dirty="0" err="1"/>
              <a:t>Balluz</a:t>
            </a:r>
            <a:r>
              <a:rPr lang="en-US" sz="700" dirty="0"/>
              <a:t>, L. S., </a:t>
            </a:r>
            <a:r>
              <a:rPr lang="en-US" sz="700" dirty="0" err="1"/>
              <a:t>Okoro</a:t>
            </a:r>
            <a:r>
              <a:rPr lang="en-US" sz="700" dirty="0"/>
              <a:t>, C. A., </a:t>
            </a:r>
            <a:r>
              <a:rPr lang="en-US" sz="700" dirty="0" err="1"/>
              <a:t>Strine</a:t>
            </a:r>
            <a:r>
              <a:rPr lang="en-US" sz="700" dirty="0"/>
              <a:t>, T. W., Lin, J. M., Town, M., Garvin, W., Murphy, W., </a:t>
            </a:r>
            <a:r>
              <a:rPr lang="en-US" sz="700" dirty="0" err="1"/>
              <a:t>Bartoli</a:t>
            </a:r>
            <a:r>
              <a:rPr lang="en-US" sz="700" dirty="0"/>
              <a:t>, W., </a:t>
            </a:r>
            <a:r>
              <a:rPr lang="en-US" sz="700" dirty="0" err="1"/>
              <a:t>Valluru</a:t>
            </a:r>
            <a:r>
              <a:rPr lang="en-US" sz="700" dirty="0"/>
              <a:t>, B., &amp; Centers for Disease Control and Prevention (CDC) (2011). Surveillance of certain health behaviors and conditions among states and selected local areas --- Behavioral Risk Factor Surveillance System, United States, 2009. </a:t>
            </a:r>
            <a:r>
              <a:rPr lang="en-US" sz="700" i="1" dirty="0"/>
              <a:t>Morbidity and mortality weekly report. Surveillance summaries (Washington, D.C. : 2002)</a:t>
            </a:r>
            <a:r>
              <a:rPr lang="en-US" sz="700" dirty="0"/>
              <a:t>, </a:t>
            </a:r>
            <a:r>
              <a:rPr lang="en-US" sz="700" i="1" dirty="0"/>
              <a:t>60</a:t>
            </a:r>
            <a:r>
              <a:rPr lang="en-US" sz="700" dirty="0"/>
              <a:t>(9), 1–250. </a:t>
            </a:r>
          </a:p>
          <a:p>
            <a:r>
              <a:rPr lang="en-US" sz="700" dirty="0"/>
              <a:t>Luncheon, C., &amp; Zack, M. (2012). Health-related quality of life among US veterans and civilians by race and ethnicity. </a:t>
            </a:r>
            <a:r>
              <a:rPr lang="en-US" sz="700" i="1" dirty="0"/>
              <a:t>Preventing chronic disease</a:t>
            </a:r>
            <a:r>
              <a:rPr lang="en-US" sz="700" dirty="0"/>
              <a:t>, </a:t>
            </a:r>
            <a:r>
              <a:rPr lang="en-US" sz="700" i="1" dirty="0"/>
              <a:t>9</a:t>
            </a:r>
            <a:r>
              <a:rPr lang="en-US" sz="700" dirty="0"/>
              <a:t>, E108. https://doi.org/10.5888/pcd9.110138</a:t>
            </a:r>
          </a:p>
          <a:p>
            <a:r>
              <a:rPr lang="en-US" sz="700" dirty="0"/>
              <a:t>Mark W. </a:t>
            </a:r>
            <a:r>
              <a:rPr lang="en-US" sz="700" dirty="0" err="1"/>
              <a:t>Hoglund</a:t>
            </a:r>
            <a:r>
              <a:rPr lang="en-US" sz="700" dirty="0"/>
              <a:t>, </a:t>
            </a:r>
            <a:r>
              <a:rPr lang="en-US" sz="700" dirty="0" err="1"/>
              <a:t>EdD</a:t>
            </a:r>
            <a:r>
              <a:rPr lang="en-US" sz="700" dirty="0"/>
              <a:t>, Rebecca M. Schwartz, PhD, Mental Health in Deployed and </a:t>
            </a:r>
            <a:r>
              <a:rPr lang="en-US" sz="700" dirty="0" err="1"/>
              <a:t>Nondeployed</a:t>
            </a:r>
            <a:r>
              <a:rPr lang="en-US" sz="700" dirty="0"/>
              <a:t> Veteran Men and Women in Comparison With Their Civilian Counterparts, </a:t>
            </a:r>
            <a:r>
              <a:rPr lang="en-US" sz="700" i="1" dirty="0"/>
              <a:t>Military Medicine</a:t>
            </a:r>
            <a:r>
              <a:rPr lang="en-US" sz="700" dirty="0"/>
              <a:t>, Volume 179, Issue 1, January 2014, Pages 19–25, </a:t>
            </a:r>
            <a:r>
              <a:rPr lang="en-US" sz="700" u="sng" dirty="0">
                <a:hlinkClick r:id="rId5"/>
              </a:rPr>
              <a:t>https://doi.org/10.7205/MILMED-D-13-00235</a:t>
            </a:r>
            <a:endParaRPr lang="en-US" sz="700" dirty="0"/>
          </a:p>
          <a:p>
            <a:r>
              <a:rPr lang="en-US" sz="700" dirty="0"/>
              <a:t>Smith D. L. (2014). The relationship between employment and veteran status, disability and gender from 2004-2011 Behavioral Risk Factor Surveillance System (BRFSS). </a:t>
            </a:r>
            <a:r>
              <a:rPr lang="en-US" sz="700" i="1" dirty="0"/>
              <a:t>Work (Reading, Mass.)</a:t>
            </a:r>
            <a:r>
              <a:rPr lang="en-US" sz="700" dirty="0"/>
              <a:t>, </a:t>
            </a:r>
            <a:r>
              <a:rPr lang="en-US" sz="700" i="1" dirty="0"/>
              <a:t>49</a:t>
            </a:r>
            <a:r>
              <a:rPr lang="en-US" sz="700" dirty="0"/>
              <a:t>(2), 325–334. https://doi.org/10.3233/WOR-131648</a:t>
            </a:r>
          </a:p>
          <a:p>
            <a:r>
              <a:rPr lang="en-US" sz="700" dirty="0" err="1"/>
              <a:t>USAFacts</a:t>
            </a:r>
            <a:r>
              <a:rPr lang="en-US" sz="700" dirty="0"/>
              <a:t>. (2021, May 4). </a:t>
            </a:r>
            <a:r>
              <a:rPr lang="en-US" sz="700" i="1" dirty="0"/>
              <a:t>How much money does the US spend on veterans?</a:t>
            </a:r>
            <a:r>
              <a:rPr lang="en-US" sz="700" dirty="0"/>
              <a:t> </a:t>
            </a:r>
            <a:r>
              <a:rPr lang="en-US" sz="700" dirty="0" err="1"/>
              <a:t>USAFacts</a:t>
            </a:r>
            <a:r>
              <a:rPr lang="en-US" sz="700" dirty="0"/>
              <a:t>. Retrieved October 6, 2021, from https://usafacts.org/articles/how-much-money-veterans-spending-us/. </a:t>
            </a:r>
          </a:p>
          <a:p>
            <a:r>
              <a:rPr lang="en-US" sz="700" dirty="0" err="1"/>
              <a:t>Villagran</a:t>
            </a:r>
            <a:r>
              <a:rPr lang="en-US" sz="700" dirty="0"/>
              <a:t>, M., Ledford, C. J., &amp; </a:t>
            </a:r>
            <a:r>
              <a:rPr lang="en-US" sz="700" dirty="0" err="1"/>
              <a:t>Canzona</a:t>
            </a:r>
            <a:r>
              <a:rPr lang="en-US" sz="700" dirty="0"/>
              <a:t>, M. R. (2015). Women's Health Identities in the Transition From Military Member to Service Veteran. </a:t>
            </a:r>
            <a:r>
              <a:rPr lang="en-US" sz="700" i="1" dirty="0"/>
              <a:t>Journal of health communication</a:t>
            </a:r>
            <a:r>
              <a:rPr lang="en-US" sz="700" dirty="0"/>
              <a:t>, </a:t>
            </a:r>
            <a:r>
              <a:rPr lang="en-US" sz="700" i="1" dirty="0"/>
              <a:t>20</a:t>
            </a:r>
            <a:r>
              <a:rPr lang="en-US" sz="700" dirty="0"/>
              <a:t>(10), 1125–1132. https://doi.org/10.1080/10810730.2015.1018619</a:t>
            </a:r>
          </a:p>
          <a:p>
            <a:r>
              <a:rPr lang="en-US" sz="700" dirty="0"/>
              <a:t>York, J. A., </a:t>
            </a:r>
            <a:r>
              <a:rPr lang="en-US" sz="700" dirty="0" err="1"/>
              <a:t>Lamis</a:t>
            </a:r>
            <a:r>
              <a:rPr lang="en-US" sz="700" dirty="0"/>
              <a:t>, D. A., Pope, C. A., &amp; </a:t>
            </a:r>
            <a:r>
              <a:rPr lang="en-US" sz="700" dirty="0" err="1"/>
              <a:t>Egede</a:t>
            </a:r>
            <a:r>
              <a:rPr lang="en-US" sz="700" dirty="0"/>
              <a:t>, L. E. (2013). Veteran-specific suicide prevention. </a:t>
            </a:r>
            <a:r>
              <a:rPr lang="en-US" sz="700" i="1" dirty="0"/>
              <a:t>The Psychiatric quarterly</a:t>
            </a:r>
            <a:r>
              <a:rPr lang="en-US" sz="700" dirty="0"/>
              <a:t>, </a:t>
            </a:r>
            <a:r>
              <a:rPr lang="en-US" sz="700" i="1" dirty="0"/>
              <a:t>84</a:t>
            </a:r>
            <a:r>
              <a:rPr lang="en-US" sz="700" dirty="0"/>
              <a:t>(2), 219–238. https://doi.org/10.1007/s11126-012-9241-3</a:t>
            </a:r>
          </a:p>
          <a:p>
            <a:r>
              <a:rPr lang="en-US" sz="700" dirty="0" err="1"/>
              <a:t>Zahran</a:t>
            </a:r>
            <a:r>
              <a:rPr lang="en-US" sz="700" dirty="0"/>
              <a:t>, H. S., </a:t>
            </a:r>
            <a:r>
              <a:rPr lang="en-US" sz="700" dirty="0" err="1"/>
              <a:t>Kobau</a:t>
            </a:r>
            <a:r>
              <a:rPr lang="en-US" sz="700" dirty="0"/>
              <a:t>, R., Moriarty, D. G., Zack, M. M., Holt, J., </a:t>
            </a:r>
            <a:r>
              <a:rPr lang="en-US" sz="700" dirty="0" err="1"/>
              <a:t>Donehoo</a:t>
            </a:r>
            <a:r>
              <a:rPr lang="en-US" sz="700" dirty="0"/>
              <a:t>, R., &amp; Centers for Disease Control and Prevention (CDC) (2005). Health-related quality of life surveillance--United States, 1993-2002. </a:t>
            </a:r>
            <a:r>
              <a:rPr lang="en-US" sz="700" i="1" dirty="0"/>
              <a:t>Morbidity and mortality weekly report. Surveillance summaries (Washington, D.C. : 2002)</a:t>
            </a:r>
            <a:r>
              <a:rPr lang="en-US" sz="700" dirty="0"/>
              <a:t>, </a:t>
            </a:r>
            <a:r>
              <a:rPr lang="en-US" sz="700" i="1" dirty="0"/>
              <a:t>54</a:t>
            </a:r>
            <a:r>
              <a:rPr lang="en-US" sz="700" dirty="0"/>
              <a:t>(4), 1–35. </a:t>
            </a:r>
          </a:p>
          <a:p>
            <a:r>
              <a:rPr lang="en-US" sz="700" dirty="0" err="1"/>
              <a:t>Zucchino</a:t>
            </a:r>
            <a:r>
              <a:rPr lang="en-US" sz="700" dirty="0"/>
              <a:t>, D. (2021, April 22). </a:t>
            </a:r>
            <a:r>
              <a:rPr lang="en-US" sz="700" i="1" dirty="0"/>
              <a:t>The U.S. War in Afghanistan: How it started, and how it ended</a:t>
            </a:r>
            <a:r>
              <a:rPr lang="en-US" sz="700" dirty="0"/>
              <a:t>. The New York Times. Retrieved October 6, 2021, from https://www.nytimes.com/article/afghanistan-war-us.html. </a:t>
            </a:r>
          </a:p>
          <a:p>
            <a:pPr marL="0" indent="0">
              <a:buNone/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6186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Does </a:t>
            </a:r>
            <a:r>
              <a:rPr lang="en-US" sz="2800" dirty="0"/>
              <a:t>veteran status have a significant impact on an individual’s mental and physical health? </a:t>
            </a:r>
          </a:p>
        </p:txBody>
      </p:sp>
    </p:spTree>
    <p:extLst>
      <p:ext uri="{BB962C8B-B14F-4D97-AF65-F5344CB8AC3E}">
        <p14:creationId xmlns:p14="http://schemas.microsoft.com/office/powerpoint/2010/main" val="17896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20132"/>
            <a:ext cx="8915400" cy="3777622"/>
          </a:xfrm>
        </p:spPr>
        <p:txBody>
          <a:bodyPr>
            <a:noAutofit/>
          </a:bodyPr>
          <a:lstStyle/>
          <a:p>
            <a:r>
              <a:rPr lang="en-US" sz="1600" dirty="0"/>
              <a:t>Department of Veterans Affairs (VA) spends the fifth most of all federal </a:t>
            </a:r>
            <a:r>
              <a:rPr lang="en-US" sz="1600" dirty="0" smtClean="0"/>
              <a:t>agencies, accounting </a:t>
            </a:r>
            <a:r>
              <a:rPr lang="en-US" sz="1600" dirty="0"/>
              <a:t>for 5% of federal spending</a:t>
            </a:r>
          </a:p>
          <a:p>
            <a:endParaRPr lang="en-US" sz="1600" dirty="0"/>
          </a:p>
          <a:p>
            <a:r>
              <a:rPr lang="en-US" sz="1600" dirty="0"/>
              <a:t>The VA spends money on veterans through two programs, the </a:t>
            </a:r>
            <a:r>
              <a:rPr lang="en-US" sz="1600" dirty="0" smtClean="0"/>
              <a:t>Disability Compensation </a:t>
            </a:r>
            <a:r>
              <a:rPr lang="en-US" sz="1600" dirty="0"/>
              <a:t>program and the Veterans Health Administration (VHA)</a:t>
            </a:r>
          </a:p>
          <a:p>
            <a:endParaRPr lang="en-US" sz="1600" dirty="0"/>
          </a:p>
          <a:p>
            <a:r>
              <a:rPr lang="en-US" sz="1600" dirty="0"/>
              <a:t>The Disability Compensation program provides monthly benefits to veterans </a:t>
            </a:r>
            <a:r>
              <a:rPr lang="en-US" sz="1600" dirty="0" smtClean="0"/>
              <a:t>with service-related </a:t>
            </a:r>
            <a:r>
              <a:rPr lang="en-US" sz="1600" dirty="0"/>
              <a:t>disabilities</a:t>
            </a:r>
          </a:p>
          <a:p>
            <a:endParaRPr lang="en-US" sz="1600" dirty="0"/>
          </a:p>
          <a:p>
            <a:r>
              <a:rPr lang="en-US" sz="1600" dirty="0"/>
              <a:t>The VHA oversees all medical care for the VA. It is the largest integrated health care system </a:t>
            </a:r>
            <a:r>
              <a:rPr lang="en-US" sz="1600" dirty="0" smtClean="0"/>
              <a:t>in the </a:t>
            </a:r>
            <a:r>
              <a:rPr lang="en-US" sz="1600" dirty="0"/>
              <a:t>US</a:t>
            </a:r>
          </a:p>
          <a:p>
            <a:endParaRPr lang="en-US" sz="1600" dirty="0"/>
          </a:p>
          <a:p>
            <a:r>
              <a:rPr lang="en-US" sz="1600" dirty="0"/>
              <a:t>US recently pulled all troops out of Afghanistan to end America’s longest war</a:t>
            </a:r>
          </a:p>
        </p:txBody>
      </p:sp>
    </p:spTree>
    <p:extLst>
      <p:ext uri="{BB962C8B-B14F-4D97-AF65-F5344CB8AC3E}">
        <p14:creationId xmlns:p14="http://schemas.microsoft.com/office/powerpoint/2010/main" val="29575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This study will be done using the 2020 Behavioral Risk Factor </a:t>
            </a:r>
            <a:r>
              <a:rPr lang="en-US" sz="2800" dirty="0" smtClean="0"/>
              <a:t>Surveillance System</a:t>
            </a:r>
            <a:r>
              <a:rPr lang="en-US" sz="2800" dirty="0"/>
              <a:t>, a state based national telephone survey</a:t>
            </a:r>
          </a:p>
        </p:txBody>
      </p:sp>
    </p:spTree>
    <p:extLst>
      <p:ext uri="{BB962C8B-B14F-4D97-AF65-F5344CB8AC3E}">
        <p14:creationId xmlns:p14="http://schemas.microsoft.com/office/powerpoint/2010/main" val="35462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POORHLTH: During the past 30 days, for about how many days did </a:t>
            </a:r>
            <a:r>
              <a:rPr lang="en-US" sz="2000" dirty="0" smtClean="0"/>
              <a:t>poor physical </a:t>
            </a:r>
            <a:r>
              <a:rPr lang="en-US" sz="2000" dirty="0"/>
              <a:t>or mental health keep you from doing your usual activities, such </a:t>
            </a:r>
            <a:r>
              <a:rPr lang="en-US" sz="2000" dirty="0" smtClean="0"/>
              <a:t>as self-care</a:t>
            </a:r>
            <a:r>
              <a:rPr lang="en-US" sz="2000" dirty="0"/>
              <a:t>, work, or recreation?</a:t>
            </a:r>
          </a:p>
        </p:txBody>
      </p:sp>
    </p:spTree>
    <p:extLst>
      <p:ext uri="{BB962C8B-B14F-4D97-AF65-F5344CB8AC3E}">
        <p14:creationId xmlns:p14="http://schemas.microsoft.com/office/powerpoint/2010/main" val="4072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Exposure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VETERAN3: Have you ever served on active duty in the United </a:t>
            </a:r>
            <a:r>
              <a:rPr lang="en-US" sz="2000" dirty="0" smtClean="0"/>
              <a:t>States Armed </a:t>
            </a:r>
            <a:r>
              <a:rPr lang="en-US" sz="2000" dirty="0"/>
              <a:t>Forces, either in the regular military or in a National Guard </a:t>
            </a:r>
            <a:r>
              <a:rPr lang="en-US" sz="2000" dirty="0" smtClean="0"/>
              <a:t>or military </a:t>
            </a:r>
            <a:r>
              <a:rPr lang="en-US" sz="2000" dirty="0"/>
              <a:t>reserve unit?</a:t>
            </a:r>
          </a:p>
          <a:p>
            <a:endParaRPr lang="en-US" sz="2000" dirty="0"/>
          </a:p>
          <a:p>
            <a:r>
              <a:rPr lang="en-US" sz="2000" dirty="0"/>
              <a:t>_SEX: What was your sex at birth? (calculated variable from </a:t>
            </a:r>
            <a:r>
              <a:rPr lang="en-US" sz="2000" dirty="0" smtClean="0"/>
              <a:t>multiple questions </a:t>
            </a:r>
            <a:r>
              <a:rPr lang="en-US" sz="2000" dirty="0"/>
              <a:t>asking about sex)</a:t>
            </a:r>
          </a:p>
          <a:p>
            <a:endParaRPr lang="en-US" sz="2000" dirty="0"/>
          </a:p>
          <a:p>
            <a:r>
              <a:rPr lang="en-US" sz="2000" dirty="0"/>
              <a:t>_IMPRACE: Imputed race/ethnicity value</a:t>
            </a:r>
          </a:p>
        </p:txBody>
      </p:sp>
    </p:spTree>
    <p:extLst>
      <p:ext uri="{BB962C8B-B14F-4D97-AF65-F5344CB8AC3E}">
        <p14:creationId xmlns:p14="http://schemas.microsoft.com/office/powerpoint/2010/main" val="33430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Exposure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_AGE_G: Six-level imputed age category</a:t>
            </a:r>
          </a:p>
          <a:p>
            <a:endParaRPr lang="en-US" sz="2000" dirty="0"/>
          </a:p>
          <a:p>
            <a:r>
              <a:rPr lang="en-US" sz="2000" dirty="0"/>
              <a:t>EMPLOY1: Employment status</a:t>
            </a:r>
          </a:p>
          <a:p>
            <a:endParaRPr lang="en-US" sz="2000" dirty="0"/>
          </a:p>
          <a:p>
            <a:r>
              <a:rPr lang="en-US" sz="2000" dirty="0"/>
              <a:t>_TOTINDA: Adults who reported doing physical activity or exercise </a:t>
            </a:r>
            <a:r>
              <a:rPr lang="en-US" sz="2000" dirty="0" smtClean="0"/>
              <a:t>during the </a:t>
            </a:r>
            <a:r>
              <a:rPr lang="en-US" sz="2000" dirty="0"/>
              <a:t>past 30 days other than their regular job</a:t>
            </a:r>
          </a:p>
        </p:txBody>
      </p:sp>
    </p:spTree>
    <p:extLst>
      <p:ext uri="{BB962C8B-B14F-4D97-AF65-F5344CB8AC3E}">
        <p14:creationId xmlns:p14="http://schemas.microsoft.com/office/powerpoint/2010/main" val="9923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Table 1: Descriptive Characteristics of Behavioral Risk Factor Surveillance Survey Participants in the US, 2020</a:t>
            </a:r>
            <a:br>
              <a:rPr lang="en-US" sz="1800" dirty="0"/>
            </a:br>
            <a:endParaRPr lang="en-US" sz="7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441256"/>
              </p:ext>
            </p:extLst>
          </p:nvPr>
        </p:nvGraphicFramePr>
        <p:xfrm>
          <a:off x="2592925" y="1460837"/>
          <a:ext cx="5876014" cy="5022225"/>
        </p:xfrm>
        <a:graphic>
          <a:graphicData uri="http://schemas.openxmlformats.org/drawingml/2006/table">
            <a:tbl>
              <a:tblPr firstRow="1" firstCol="1" bandRow="1"/>
              <a:tblGrid>
                <a:gridCol w="1468648">
                  <a:extLst>
                    <a:ext uri="{9D8B030D-6E8A-4147-A177-3AD203B41FA5}">
                      <a16:colId xmlns:a16="http://schemas.microsoft.com/office/drawing/2014/main" val="1008908585"/>
                    </a:ext>
                  </a:extLst>
                </a:gridCol>
                <a:gridCol w="1468648">
                  <a:extLst>
                    <a:ext uri="{9D8B030D-6E8A-4147-A177-3AD203B41FA5}">
                      <a16:colId xmlns:a16="http://schemas.microsoft.com/office/drawing/2014/main" val="4198468538"/>
                    </a:ext>
                  </a:extLst>
                </a:gridCol>
                <a:gridCol w="1469359">
                  <a:extLst>
                    <a:ext uri="{9D8B030D-6E8A-4147-A177-3AD203B41FA5}">
                      <a16:colId xmlns:a16="http://schemas.microsoft.com/office/drawing/2014/main" val="2514091898"/>
                    </a:ext>
                  </a:extLst>
                </a:gridCol>
                <a:gridCol w="1469359">
                  <a:extLst>
                    <a:ext uri="{9D8B030D-6E8A-4147-A177-3AD203B41FA5}">
                      <a16:colId xmlns:a16="http://schemas.microsoft.com/office/drawing/2014/main" val="3817734018"/>
                    </a:ext>
                  </a:extLst>
                </a:gridCol>
              </a:tblGrid>
              <a:tr h="216231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Characteristics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 = 401,958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744888"/>
                  </a:ext>
                </a:extLst>
              </a:tr>
              <a:tr h="216231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663229"/>
                  </a:ext>
                </a:extLst>
              </a:tr>
              <a:tr h="216231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Poor Health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111,321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56.70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067671"/>
                  </a:ext>
                </a:extLst>
              </a:tr>
              <a:tr h="216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85,027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43.30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297985"/>
                  </a:ext>
                </a:extLst>
              </a:tr>
              <a:tr h="216231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Veteran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351,210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87.93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100047"/>
                  </a:ext>
                </a:extLst>
              </a:tr>
              <a:tr h="216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48,211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180672"/>
                  </a:ext>
                </a:extLst>
              </a:tr>
              <a:tr h="216231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218,027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54.24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496593"/>
                  </a:ext>
                </a:extLst>
              </a:tr>
              <a:tr h="216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183,931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45.76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417646"/>
                  </a:ext>
                </a:extLst>
              </a:tr>
              <a:tr h="216231"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303,886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75.60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094193"/>
                  </a:ext>
                </a:extLst>
              </a:tr>
              <a:tr h="4324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American Indian / Alaskan Native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6,954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651849"/>
                  </a:ext>
                </a:extLst>
              </a:tr>
              <a:tr h="216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10,243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72752"/>
                  </a:ext>
                </a:extLst>
              </a:tr>
              <a:tr h="216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30,390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057112"/>
                  </a:ext>
                </a:extLst>
              </a:tr>
              <a:tr h="216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Hispanic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36,408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85627"/>
                  </a:ext>
                </a:extLst>
              </a:tr>
              <a:tr h="216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14,077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489115"/>
                  </a:ext>
                </a:extLst>
              </a:tr>
              <a:tr h="216231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 – 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70,034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808985"/>
                  </a:ext>
                </a:extLst>
              </a:tr>
              <a:tr h="216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 – 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192,093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47.79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043669"/>
                  </a:ext>
                </a:extLst>
              </a:tr>
              <a:tr h="216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139,831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34.79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797274"/>
                  </a:ext>
                </a:extLst>
              </a:tr>
              <a:tr h="216231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166,279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42.11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055530"/>
                  </a:ext>
                </a:extLst>
              </a:tr>
              <a:tr h="216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228,603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57.89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25414"/>
                  </a:ext>
                </a:extLst>
              </a:tr>
              <a:tr h="216231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Physically Active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95,393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580971"/>
                  </a:ext>
                </a:extLst>
              </a:tr>
              <a:tr h="216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305,883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76.23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10" marR="383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59299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51018" y="3352554"/>
            <a:ext cx="2853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205,610 respondents did not respond to the poor health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Table 2: Factors Associated with Reporting Poor Health in the Last 40 Days, Among Adults in the US, </a:t>
            </a:r>
            <a:r>
              <a:rPr lang="en-US" sz="1800" dirty="0" smtClean="0"/>
              <a:t>2020</a:t>
            </a:r>
            <a:endParaRPr lang="en-US" sz="1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101282"/>
              </p:ext>
            </p:extLst>
          </p:nvPr>
        </p:nvGraphicFramePr>
        <p:xfrm>
          <a:off x="2751152" y="1264555"/>
          <a:ext cx="7458323" cy="5364480"/>
        </p:xfrm>
        <a:graphic>
          <a:graphicData uri="http://schemas.openxmlformats.org/drawingml/2006/table">
            <a:tbl>
              <a:tblPr firstRow="1" firstCol="1" bandRow="1"/>
              <a:tblGrid>
                <a:gridCol w="1565265">
                  <a:extLst>
                    <a:ext uri="{9D8B030D-6E8A-4147-A177-3AD203B41FA5}">
                      <a16:colId xmlns:a16="http://schemas.microsoft.com/office/drawing/2014/main" val="3756801127"/>
                    </a:ext>
                  </a:extLst>
                </a:gridCol>
                <a:gridCol w="1473684">
                  <a:extLst>
                    <a:ext uri="{9D8B030D-6E8A-4147-A177-3AD203B41FA5}">
                      <a16:colId xmlns:a16="http://schemas.microsoft.com/office/drawing/2014/main" val="3966224531"/>
                    </a:ext>
                  </a:extLst>
                </a:gridCol>
                <a:gridCol w="1473684">
                  <a:extLst>
                    <a:ext uri="{9D8B030D-6E8A-4147-A177-3AD203B41FA5}">
                      <a16:colId xmlns:a16="http://schemas.microsoft.com/office/drawing/2014/main" val="521938165"/>
                    </a:ext>
                  </a:extLst>
                </a:gridCol>
                <a:gridCol w="1472845">
                  <a:extLst>
                    <a:ext uri="{9D8B030D-6E8A-4147-A177-3AD203B41FA5}">
                      <a16:colId xmlns:a16="http://schemas.microsoft.com/office/drawing/2014/main" val="4236129634"/>
                    </a:ext>
                  </a:extLst>
                </a:gridCol>
                <a:gridCol w="1472845">
                  <a:extLst>
                    <a:ext uri="{9D8B030D-6E8A-4147-A177-3AD203B41FA5}">
                      <a16:colId xmlns:a16="http://schemas.microsoft.com/office/drawing/2014/main" val="1736968266"/>
                    </a:ext>
                  </a:extLst>
                </a:gridCol>
              </a:tblGrid>
              <a:tr h="197008">
                <a:tc rowSpan="3"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Characteristics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Reported Poor Health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701"/>
                  </a:ext>
                </a:extLst>
              </a:tr>
              <a:tr h="19700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 = 401,958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399925"/>
                  </a:ext>
                </a:extLst>
              </a:tr>
              <a:tr h="19700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 (%)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(%)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 Value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750133"/>
                  </a:ext>
                </a:extLst>
              </a:tr>
              <a:tr h="236043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Veteran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75,675 (44.7%)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99,513 (55.3%)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0.3193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920482"/>
                  </a:ext>
                </a:extLst>
              </a:tr>
              <a:tr h="2360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8,930 (43.8%)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11,236 (56.2%)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86014"/>
                  </a:ext>
                </a:extLst>
              </a:tr>
              <a:tr h="236043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51,738 (46.3%)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65,708 (53.7%)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821670"/>
                  </a:ext>
                </a:extLst>
              </a:tr>
              <a:tr h="2360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33,289 (42.3%)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45,613 (57.6%)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51005"/>
                  </a:ext>
                </a:extLst>
              </a:tr>
              <a:tr h="236043"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63,249 (43.2%)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86,152 (56.8%)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803160"/>
                  </a:ext>
                </a:extLst>
              </a:tr>
              <a:tr h="591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American Indian / Alaskan Native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1,958 (52.8%)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1,743 (47.2%)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390737"/>
                  </a:ext>
                </a:extLst>
              </a:tr>
              <a:tr h="197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1,692 (44.3%)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2,217 (55.7%)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240911"/>
                  </a:ext>
                </a:extLst>
              </a:tr>
              <a:tr h="197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6,826 (46.1%)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8,306 (53.9%)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2385"/>
                  </a:ext>
                </a:extLst>
              </a:tr>
              <a:tr h="197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Hispanic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7,622 (47.6%)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8,961 (52.4%)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78726"/>
                  </a:ext>
                </a:extLst>
              </a:tr>
              <a:tr h="197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3,680 (49.9%)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3,942 (50.1%)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41302"/>
                  </a:ext>
                </a:extLst>
              </a:tr>
              <a:tr h="236043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 – 34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19,065 (46.9%)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22,207 (53.1%)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980205"/>
                  </a:ext>
                </a:extLst>
              </a:tr>
              <a:tr h="2360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 – 64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42,507 (44.5%)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53,077 (55.5%)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53086"/>
                  </a:ext>
                </a:extLst>
              </a:tr>
              <a:tr h="2360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65+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23,455 (40.6%)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36,037 (59.4%)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74199"/>
                  </a:ext>
                </a:extLst>
              </a:tr>
              <a:tr h="236043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41,570 (52.6%)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41,581 (47.4%)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213266"/>
                  </a:ext>
                </a:extLst>
              </a:tr>
              <a:tr h="2360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42,218 (40.3%)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67,766 (59.7%)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04775"/>
                  </a:ext>
                </a:extLst>
              </a:tr>
              <a:tr h="236043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Physically Active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27,775 (53.2%)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25,071 (46.8%)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651050"/>
                  </a:ext>
                </a:extLst>
              </a:tr>
              <a:tr h="2360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57,091 (41.6%)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86,075 (58.4%)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9" marR="50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7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00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266</TotalTime>
  <Words>2023</Words>
  <Application>Microsoft Office PowerPoint</Application>
  <PresentationFormat>Widescreen</PresentationFormat>
  <Paragraphs>363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Times New Roman</vt:lpstr>
      <vt:lpstr>Wingdings 3</vt:lpstr>
      <vt:lpstr>Wisp</vt:lpstr>
      <vt:lpstr>Mental and Physical Health Among US Veterans: Behavioral Risk Factor Surveillance System 2020 </vt:lpstr>
      <vt:lpstr>Research Question</vt:lpstr>
      <vt:lpstr>Background</vt:lpstr>
      <vt:lpstr>Research Method</vt:lpstr>
      <vt:lpstr>Dependent Variable</vt:lpstr>
      <vt:lpstr>Exposure Variables</vt:lpstr>
      <vt:lpstr>Exposure Variables</vt:lpstr>
      <vt:lpstr>Table 1: Descriptive Characteristics of Behavioral Risk Factor Surveillance Survey Participants in the US, 2020 </vt:lpstr>
      <vt:lpstr>Table 2: Factors Associated with Reporting Poor Health in the Last 40 Days, Among Adults in the US, 2020</vt:lpstr>
      <vt:lpstr>Inferences from Table 2</vt:lpstr>
      <vt:lpstr>Table 3: Factors Independently Associated with Poor Health Among Adults in the US, 2020 </vt:lpstr>
      <vt:lpstr>Inferences from Table 3</vt:lpstr>
      <vt:lpstr>Table 4: Analysis of Maximum Likelihood Estimates Using Logistic Regression </vt:lpstr>
      <vt:lpstr>Inferences from Table 4</vt:lpstr>
      <vt:lpstr>Conclusions</vt:lpstr>
      <vt:lpstr>Questions?</vt:lpstr>
      <vt:lpstr>Should the VA Increase Funding for the Promotion of Physical and Mental Health?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and Physical Health Among US Veterans: Behavioral Risk Factor Surveillance System 2020</dc:title>
  <dc:creator>Will G Bliss</dc:creator>
  <cp:lastModifiedBy>Will G Bliss</cp:lastModifiedBy>
  <cp:revision>24</cp:revision>
  <dcterms:created xsi:type="dcterms:W3CDTF">2021-10-10T16:45:25Z</dcterms:created>
  <dcterms:modified xsi:type="dcterms:W3CDTF">2021-10-11T01:32:18Z</dcterms:modified>
</cp:coreProperties>
</file>