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7" r:id="rId2"/>
    <p:sldId id="325" r:id="rId3"/>
    <p:sldId id="376" r:id="rId4"/>
    <p:sldId id="300" r:id="rId5"/>
    <p:sldId id="361" r:id="rId6"/>
    <p:sldId id="362" r:id="rId7"/>
    <p:sldId id="365" r:id="rId8"/>
    <p:sldId id="364" r:id="rId9"/>
    <p:sldId id="363" r:id="rId10"/>
    <p:sldId id="366" r:id="rId11"/>
    <p:sldId id="328" r:id="rId12"/>
    <p:sldId id="368" r:id="rId13"/>
    <p:sldId id="369" r:id="rId14"/>
    <p:sldId id="373" r:id="rId15"/>
    <p:sldId id="370" r:id="rId16"/>
    <p:sldId id="371" r:id="rId17"/>
    <p:sldId id="380" r:id="rId18"/>
    <p:sldId id="381" r:id="rId19"/>
    <p:sldId id="377" r:id="rId20"/>
    <p:sldId id="378" r:id="rId21"/>
    <p:sldId id="388" r:id="rId22"/>
    <p:sldId id="375" r:id="rId23"/>
    <p:sldId id="374" r:id="rId24"/>
    <p:sldId id="382" r:id="rId25"/>
    <p:sldId id="367" r:id="rId26"/>
    <p:sldId id="383" r:id="rId27"/>
    <p:sldId id="384" r:id="rId28"/>
    <p:sldId id="385" r:id="rId29"/>
    <p:sldId id="389" r:id="rId30"/>
    <p:sldId id="390" r:id="rId31"/>
    <p:sldId id="415" r:id="rId32"/>
    <p:sldId id="416" r:id="rId33"/>
    <p:sldId id="417" r:id="rId34"/>
    <p:sldId id="418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5" r:id="rId49"/>
    <p:sldId id="407" r:id="rId50"/>
    <p:sldId id="408" r:id="rId51"/>
    <p:sldId id="404" r:id="rId52"/>
    <p:sldId id="413" r:id="rId53"/>
    <p:sldId id="414" r:id="rId54"/>
    <p:sldId id="420" r:id="rId55"/>
    <p:sldId id="421" r:id="rId56"/>
    <p:sldId id="419" r:id="rId57"/>
    <p:sldId id="295" r:id="rId58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13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02AED5-89DF-4497-9673-971E04C10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4FBE-6454-4183-8894-2CA8A7554B59}" type="slidenum">
              <a:rPr lang="en-US" altLang="sr-Latn-RS"/>
              <a:pPr eaLnBrk="1" hangingPunct="1"/>
              <a:t>4</a:t>
            </a:fld>
            <a:endParaRPr lang="en-US" altLang="sr-Latn-R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94EF38-1E63-4156-94A8-1467F3FDC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28FC940-EC55-4B59-A8ED-9BCACD956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r-Latn-C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22.3.2023.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softverskih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sistema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4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1. deo</a:t>
            </a:r>
            <a:br>
              <a:rPr lang="sr-Latn-RS" altLang="sr-Latn-RS" sz="1600" dirty="0"/>
            </a:br>
            <a:r>
              <a:rPr lang="sr-Latn-RS" altLang="sr-Latn-RS" sz="1600" dirty="0"/>
              <a:t>Osnovni pojmovi, asocijacije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</a:t>
            </a:r>
            <a:r>
              <a:rPr lang="en-US" altLang="sr-Latn-RS" sz="1400" dirty="0"/>
              <a:t>3</a:t>
            </a:r>
            <a:r>
              <a:rPr lang="sr-Latn-CS" altLang="sr-Latn-RS" sz="14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191-6F12-4E07-BB53-D5604A2D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5: Implementacija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AC5F-50ED-46DE-85C4-8F752D132C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0"/>
            <a:ext cx="4119245" cy="26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87766E1-6411-4F81-9FE9-61BB4AC2944D}"/>
              </a:ext>
            </a:extLst>
          </p:cNvPr>
          <p:cNvSpPr/>
          <p:nvPr/>
        </p:nvSpPr>
        <p:spPr>
          <a:xfrm>
            <a:off x="4114800" y="19812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18189"/>
              <a:gd name="adj4" fmla="val 3219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interfejs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F213423-EFD8-43CF-BAA6-A42DDB78DFF8}"/>
              </a:ext>
            </a:extLst>
          </p:cNvPr>
          <p:cNvSpPr/>
          <p:nvPr/>
        </p:nvSpPr>
        <p:spPr>
          <a:xfrm>
            <a:off x="6248400" y="4038600"/>
            <a:ext cx="2590800" cy="391160"/>
          </a:xfrm>
          <a:prstGeom prst="borderCallout1">
            <a:avLst>
              <a:gd name="adj1" fmla="val 628"/>
              <a:gd name="adj2" fmla="val 38015"/>
              <a:gd name="adj3" fmla="val -117708"/>
              <a:gd name="adj4" fmla="val -566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Implementacija interfejsa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CB82-5173-4CD6-99AF-88186D14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87521B-FA38-4B0B-ADD1-91934135C6CD}" type="slidenum">
              <a:rPr lang="sr-Latn-CS" altLang="sr-Latn-RS">
                <a:solidFill>
                  <a:srgbClr val="898989"/>
                </a:solidFill>
              </a:rPr>
              <a:pPr eaLnBrk="1" hangingPunct="1"/>
              <a:t>11</a:t>
            </a:fld>
            <a:endParaRPr lang="sr-Latn-CS" altLang="sr-Latn-RS">
              <a:solidFill>
                <a:srgbClr val="898989"/>
              </a:solidFill>
            </a:endParaRPr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C285F2D1-C783-42B2-B335-114656B95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- imenovanje</a:t>
            </a:r>
            <a:endParaRPr lang="sr-Latn-CS" altLang="sr-Latn-R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087E130-DBF5-49FB-978D-58A2AF1FB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Imena klasa se pišu prema Upper Camel Case konvenciji</a:t>
            </a:r>
          </a:p>
          <a:p>
            <a:r>
              <a:rPr lang="sr-Latn-RS" dirty="0"/>
              <a:t>Imena treba tako davati da se odmah vidi namena klase</a:t>
            </a:r>
          </a:p>
          <a:p>
            <a:r>
              <a:rPr lang="sr-Latn-RS" dirty="0"/>
              <a:t>Primeri imena klasa: </a:t>
            </a:r>
            <a:r>
              <a:rPr lang="en-US" sz="2400" dirty="0" err="1">
                <a:latin typeface="Consolas" panose="020B0609020204030204" pitchFamily="49" charset="0"/>
              </a:rPr>
              <a:t>PozajmicaKnjige</a:t>
            </a:r>
            <a:r>
              <a:rPr lang="sr-Latn-R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GrafToka</a:t>
            </a:r>
            <a:r>
              <a:rPr lang="sr-Latn-RS" sz="2400" dirty="0">
                <a:latin typeface="Consolas" panose="020B0609020204030204" pitchFamily="49" charset="0"/>
              </a:rPr>
              <a:t>, ReseniTest, </a:t>
            </a:r>
            <a:r>
              <a:rPr lang="en-US" sz="2400" dirty="0" err="1">
                <a:latin typeface="Consolas" panose="020B0609020204030204" pitchFamily="49" charset="0"/>
              </a:rPr>
              <a:t>DeoLukaFigure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dirty="0"/>
              <a:t>Apstraktne klase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r-Latn-RS" dirty="0"/>
              <a:t>me se piše zakošenim slovima </a:t>
            </a:r>
            <a:endParaRPr lang="en-US" dirty="0"/>
          </a:p>
          <a:p>
            <a:pPr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en-US" dirty="0"/>
              <a:t>{abstract}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8489C-34D6-4DB4-AD15-6B73ABCF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429000"/>
            <a:ext cx="3657600" cy="3022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657-A7EF-4B5E-947E-BA18B05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Obeležja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CF1-C09F-4E24-871D-2951FCF6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se pišu u Camel Case notaciji </a:t>
            </a:r>
          </a:p>
          <a:p>
            <a:r>
              <a:rPr lang="sr-Latn-CS" dirty="0"/>
              <a:t>Primer imena obeležja</a:t>
            </a:r>
            <a:r>
              <a:rPr lang="sr-Latn-CS" dirty="0">
                <a:latin typeface="+mn-lt"/>
              </a:rPr>
              <a:t>: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imeOsobe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datumDokumenta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broj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sr-Latn-CS" dirty="0"/>
              <a:t>Format za specifikaciju obeležja: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vidljivost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naziv</a:t>
            </a:r>
            <a:r>
              <a:rPr lang="en-US" sz="2000" dirty="0">
                <a:latin typeface="Consolas" panose="020B0609020204030204" pitchFamily="49" charset="0"/>
              </a:rPr>
              <a:t>: tip-</a:t>
            </a:r>
            <a:r>
              <a:rPr lang="en-US" sz="2000" dirty="0" err="1">
                <a:latin typeface="Consolas" panose="020B0609020204030204" pitchFamily="49" charset="0"/>
              </a:rPr>
              <a:t>podataka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kardinalitet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sr-Latn-RS" sz="2000" dirty="0">
                <a:latin typeface="Consolas" panose="020B0609020204030204" pitchFamily="49" charset="0"/>
              </a:rPr>
              <a:t>inicijalna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vrednost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</a:rPr>
              <a:t>dodatne-opcije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r>
              <a:rPr lang="sr-Latn-CS" dirty="0"/>
              <a:t>Primer:</a:t>
            </a:r>
          </a:p>
          <a:p>
            <a:pPr marL="457200" lvl="1" indent="0">
              <a:buNone/>
            </a:pP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brojT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elefon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 String[0..1] = 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49E-143D-486E-8537-49CA5100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Vidljivost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DAAA3-E3F8-4561-A3D4-7993713B9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719201"/>
              </p:ext>
            </p:extLst>
          </p:nvPr>
        </p:nvGraphicFramePr>
        <p:xfrm>
          <a:off x="2743200" y="1905000"/>
          <a:ext cx="6858000" cy="27840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95991">
                  <a:extLst>
                    <a:ext uri="{9D8B030D-6E8A-4147-A177-3AD203B41FA5}">
                      <a16:colId xmlns:a16="http://schemas.microsoft.com/office/drawing/2014/main" val="1129460291"/>
                    </a:ext>
                  </a:extLst>
                </a:gridCol>
                <a:gridCol w="1588004">
                  <a:extLst>
                    <a:ext uri="{9D8B030D-6E8A-4147-A177-3AD203B41FA5}">
                      <a16:colId xmlns:a16="http://schemas.microsoft.com/office/drawing/2014/main" val="1263963664"/>
                    </a:ext>
                  </a:extLst>
                </a:gridCol>
                <a:gridCol w="3874005">
                  <a:extLst>
                    <a:ext uri="{9D8B030D-6E8A-4147-A177-3AD203B41FA5}">
                      <a16:colId xmlns:a16="http://schemas.microsoft.com/office/drawing/2014/main" val="17500727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Simbol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Vidljivost obeležja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Značenje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8119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private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Privatno obeležje – može mu se pristupiti samo u okviru date klase.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1675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public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Javno obeležje – može mu se pristupati bez ograničenja.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09501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#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protected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Zaštićeno obeležje – pristup ima klasa u kojoj je definisano i svi njeni naslednici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09085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~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package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Obeležje je vidljivo na nivou paketa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6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34A-4E0C-4900-B0B7-0CC9B907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0088"/>
            <a:ext cx="8229600" cy="1143000"/>
          </a:xfrm>
        </p:spPr>
        <p:txBody>
          <a:bodyPr/>
          <a:lstStyle/>
          <a:p>
            <a:r>
              <a:rPr lang="sr-Latn-RS" dirty="0"/>
              <a:t>Vidljivost obeležja - primeri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3FFB2-78AF-44A1-95D8-7A7DDB53B9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4400"/>
            <a:ext cx="3733800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51FB33-87D3-492F-A652-326B8317F2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84" y="3860531"/>
            <a:ext cx="304800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2E1E1-0F3D-4E2E-B065-A11FB1A193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10" y="1058809"/>
            <a:ext cx="3352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2898E6C-7692-4B33-98A6-393CD649CAB3}"/>
              </a:ext>
            </a:extLst>
          </p:cNvPr>
          <p:cNvSpPr/>
          <p:nvPr/>
        </p:nvSpPr>
        <p:spPr>
          <a:xfrm>
            <a:off x="2057400" y="1625438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256772"/>
              <a:gd name="adj4" fmla="val 6724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Zaštićena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1476716-A5E7-467A-BCD1-F1FAD757FC6C}"/>
              </a:ext>
            </a:extLst>
          </p:cNvPr>
          <p:cNvSpPr/>
          <p:nvPr/>
        </p:nvSpPr>
        <p:spPr>
          <a:xfrm>
            <a:off x="5146091" y="1127942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175067"/>
              <a:gd name="adj4" fmla="val 11821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Privatna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F844895-1334-4B90-B62E-1C532730A7FC}"/>
              </a:ext>
            </a:extLst>
          </p:cNvPr>
          <p:cNvSpPr/>
          <p:nvPr/>
        </p:nvSpPr>
        <p:spPr>
          <a:xfrm>
            <a:off x="4648201" y="5370364"/>
            <a:ext cx="2303017" cy="928565"/>
          </a:xfrm>
          <a:prstGeom prst="borderCallout1">
            <a:avLst>
              <a:gd name="adj1" fmla="val 387"/>
              <a:gd name="adj2" fmla="val 63938"/>
              <a:gd name="adj3" fmla="val -63812"/>
              <a:gd name="adj4" fmla="val 12258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Vidljivost je u skladu sa usvojenom konvencijom modelovanja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9758-D1BD-4E60-B948-F4AD7F84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174"/>
            <a:ext cx="9753600" cy="1143000"/>
          </a:xfrm>
        </p:spPr>
        <p:txBody>
          <a:bodyPr/>
          <a:lstStyle/>
          <a:p>
            <a:r>
              <a:rPr lang="sr-Latn-RS" dirty="0"/>
              <a:t>Tipovi podataka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7AE2-8FD2-49E0-8538-53ECA334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23" y="1338357"/>
            <a:ext cx="9148440" cy="4525963"/>
          </a:xfrm>
        </p:spPr>
        <p:txBody>
          <a:bodyPr/>
          <a:lstStyle/>
          <a:p>
            <a:pPr lvl="0"/>
            <a:r>
              <a:rPr lang="sr-Latn-CS" sz="3200" dirty="0"/>
              <a:t>Unapred definisani tipovi</a:t>
            </a:r>
          </a:p>
          <a:p>
            <a:pPr lvl="1"/>
            <a:r>
              <a:rPr lang="sr-Latn-CS" dirty="0"/>
              <a:t>Celobrojni, </a:t>
            </a:r>
          </a:p>
          <a:p>
            <a:pPr lvl="1"/>
            <a:r>
              <a:rPr lang="sr-Latn-CS" dirty="0"/>
              <a:t>Realni</a:t>
            </a:r>
          </a:p>
          <a:p>
            <a:pPr lvl="1"/>
            <a:r>
              <a:rPr lang="sr-Latn-CS" dirty="0"/>
              <a:t>Datumski</a:t>
            </a:r>
          </a:p>
          <a:p>
            <a:pPr lvl="1"/>
            <a:r>
              <a:rPr lang="sr-Latn-CS" dirty="0"/>
              <a:t>Logički</a:t>
            </a:r>
          </a:p>
          <a:p>
            <a:pPr lvl="1"/>
            <a:r>
              <a:rPr lang="sr-Latn-CS" dirty="0"/>
              <a:t>Znakovni</a:t>
            </a:r>
          </a:p>
          <a:p>
            <a:pPr lvl="0"/>
            <a:r>
              <a:rPr lang="sr-Latn-CS" sz="3200" dirty="0"/>
              <a:t>Nabrojani tip (</a:t>
            </a:r>
            <a:r>
              <a:rPr lang="en-US" sz="3200" dirty="0"/>
              <a:t>enumeration</a:t>
            </a:r>
            <a:r>
              <a:rPr lang="sr-Latn-CS" sz="3200" dirty="0"/>
              <a:t>)</a:t>
            </a:r>
          </a:p>
          <a:p>
            <a:pPr lvl="0"/>
            <a:r>
              <a:rPr lang="sr-Latn-CS" sz="3200" dirty="0"/>
              <a:t>Klasa </a:t>
            </a:r>
          </a:p>
          <a:p>
            <a:pPr lvl="0"/>
            <a:r>
              <a:rPr lang="sr-Latn-CS" sz="3200" dirty="0"/>
              <a:t>Interfejs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7ADD62-9EF4-4C11-9286-E11A1BADBE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0400" y="1332116"/>
            <a:ext cx="4114800" cy="2057400"/>
            <a:chOff x="2880" y="1392"/>
            <a:chExt cx="2592" cy="12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4C974DD-B34C-4C6B-A91E-41C69AAC8F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C8F2A2A-B59D-4508-BDEC-D0063510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373AAC0-46D1-4474-82C3-6F80A0C5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B48EAD9-7E8B-40A0-9B64-9973424C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355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3972C2D-4D67-4F42-8E8E-F76D77AC8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355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5380734-28DB-4481-ABD1-7BC6432C4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1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A2918C6-CDFD-40FC-8F9A-17FC64D29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0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A05D39F-A2F6-4CF6-981E-6AE8501A6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5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BE35F9A-4170-431D-B739-8101280B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7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6D3EAC2-3862-44FB-9F0D-5C75B95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F183CC2-FA79-4F32-8090-B25847FF4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205700B-0CB9-4577-81A2-63BEC7EA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571"/>
              <a:ext cx="4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0A9F030-9FE2-4034-A6C1-8DB4AD5D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028AD72-76E1-4921-806D-8D14B7F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1CEE289-AE65-4882-8214-16832E428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28DF189-DEA7-460A-A365-C5610EFB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2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A068CC8-68BC-4312-99FF-3C6F31242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2CACD74-0C89-4CDF-BDE3-A462E903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F428B84-FC24-4CE2-AF39-7C251458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716"/>
              <a:ext cx="7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/>
            </a:p>
          </p:txBody>
        </p:sp>
      </p:grp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EBE25D68-E722-42C6-AF07-14F9C3CD88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3903898"/>
            <a:ext cx="2744126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1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Kardinalitet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sz="2400" dirty="0"/>
              <a:t>Definiše broj vrednosti određenog obeležja koji može ili mora da postoji u okviru instance klase</a:t>
            </a:r>
          </a:p>
          <a:p>
            <a:r>
              <a:rPr lang="sr-Latn-CS" sz="2400" dirty="0"/>
              <a:t>Može da se zadaje kao </a:t>
            </a:r>
            <a:r>
              <a:rPr lang="sr-Latn-CS" sz="2400" dirty="0">
                <a:solidFill>
                  <a:schemeClr val="accent1"/>
                </a:solidFill>
              </a:rPr>
              <a:t>interval </a:t>
            </a:r>
            <a:r>
              <a:rPr lang="sr-Latn-CS" sz="2400" dirty="0"/>
              <a:t>ili kao </a:t>
            </a:r>
            <a:r>
              <a:rPr lang="sr-Latn-CS" sz="2400" dirty="0">
                <a:solidFill>
                  <a:schemeClr val="accent1"/>
                </a:solidFill>
              </a:rPr>
              <a:t>jedan broj</a:t>
            </a:r>
          </a:p>
          <a:p>
            <a:r>
              <a:rPr lang="sr-Latn-RS" sz="2400" dirty="0"/>
              <a:t>Za interval </a:t>
            </a:r>
            <a:r>
              <a:rPr lang="en-US" sz="2400" b="1" dirty="0" err="1"/>
              <a:t>m..n</a:t>
            </a:r>
            <a:r>
              <a:rPr lang="sr-Latn-RS" sz="2400" dirty="0"/>
              <a:t>, gde </a:t>
            </a:r>
            <a:r>
              <a:rPr lang="en-US" sz="2400" b="1" dirty="0"/>
              <a:t>n</a:t>
            </a:r>
            <a:r>
              <a:rPr lang="sr-Latn-RS" sz="2400" dirty="0"/>
              <a:t> mora biti </a:t>
            </a:r>
            <a:r>
              <a:rPr lang="en-US" sz="2400" b="1" dirty="0"/>
              <a:t>&gt;= m</a:t>
            </a:r>
            <a:r>
              <a:rPr lang="en-US" sz="2400" dirty="0"/>
              <a:t>, </a:t>
            </a:r>
            <a:r>
              <a:rPr lang="sr-Latn-RS" sz="2400" dirty="0"/>
              <a:t>u okviru klase mora da postoji najmanje </a:t>
            </a:r>
            <a:r>
              <a:rPr lang="sr-Latn-RS" sz="2400" b="1" dirty="0"/>
              <a:t>m</a:t>
            </a:r>
            <a:r>
              <a:rPr lang="sr-Latn-RS" sz="2400" dirty="0"/>
              <a:t> vrednosti datog obeležja, a može da postoji najviše </a:t>
            </a:r>
            <a:r>
              <a:rPr lang="sr-Latn-RS" sz="2400" b="1" dirty="0"/>
              <a:t>n</a:t>
            </a:r>
            <a:r>
              <a:rPr lang="sr-Latn-RS" sz="2400" dirty="0"/>
              <a:t> vrednosti. </a:t>
            </a:r>
          </a:p>
          <a:p>
            <a:r>
              <a:rPr lang="sr-Latn-RS" sz="2400" dirty="0"/>
              <a:t>Ako je kao kardinalitet zadat kao jedan broj, on definiše tačan broj vrednosti koje obeležje mora da ima </a:t>
            </a:r>
          </a:p>
          <a:p>
            <a:pPr lvl="1"/>
            <a:r>
              <a:rPr lang="sr-Latn-RS" sz="2000" dirty="0"/>
              <a:t>npr. 5 je ekvivalentno intervalu 5..5.</a:t>
            </a:r>
            <a:endParaRPr lang="en-US" sz="2000" dirty="0"/>
          </a:p>
          <a:p>
            <a:endParaRPr lang="sr-Latn-CS" dirty="0"/>
          </a:p>
          <a:p>
            <a:endParaRPr lang="sr-Latn-C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489DB-9E44-41D4-BB0E-B52F98508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E2811CD-6EE0-4F36-920A-39476623D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CFB4E-C696-4979-8A5A-D6261505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F6C5D0-F820-4CFD-B24A-20BFDF6D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FA9F5-EB91-40F0-ADCC-2B2DA617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E3A58A9-620F-402B-9A3E-EF4F8084E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19A0B7-52D5-4AE5-8FCA-64F3FF52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2DB312-F457-4255-A90C-B16E5F5B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54D034-784B-40FC-9E73-68853C11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F97A4-F9A0-4D0F-AB48-FB5A87D8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DF3733-E5DE-423A-8FC5-914C3D53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DE4C2F-B36E-43AD-A262-A3A40D91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C8163-DE0E-4AF9-8F03-53614536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8397C0-94BD-4E1D-A070-C9294B89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A9B25B-A8C9-4D4C-B89A-6A611A5D6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BD0ED18-134F-4585-895B-5278DE9DC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74EA97-8B5A-4DBC-B21F-04D8BB5B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250B41-7B5A-43A6-B5F5-912F1BED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A9BB9A-744C-4EB3-B72F-29566B68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73AB91-24B0-494A-B804-1F175D93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16" y="3037715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7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1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B78-A211-4808-9314-2F176A7B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Statička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CC6A-4B1D-4058-9DBA-93E3FFA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85799"/>
          </a:xfrm>
        </p:spPr>
        <p:txBody>
          <a:bodyPr/>
          <a:lstStyle/>
          <a:p>
            <a:r>
              <a:rPr lang="sr-Latn-CS" dirty="0"/>
              <a:t>obeležja kojima se pristupa na nivou klase, ne instance klase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86E83-8B98-475A-97FE-965163A43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45435"/>
            <a:ext cx="3181985" cy="116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8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8E99E3E-B387-48AD-97F9-61D3BB1C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390525"/>
            <a:ext cx="6034087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08BDD474-DABB-4DB5-B46D-38DB4BD7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052639"/>
            <a:ext cx="1584325" cy="936625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192-8831-441A-835A-6B0CA4DA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559"/>
            <a:ext cx="10972800" cy="883989"/>
          </a:xfrm>
        </p:spPr>
        <p:txBody>
          <a:bodyPr/>
          <a:lstStyle/>
          <a:p>
            <a:r>
              <a:rPr lang="sr-Latn-RS" dirty="0"/>
              <a:t>Dodatne opcije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51D971-BAE6-4C95-A837-FCC5B252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98284"/>
              </p:ext>
            </p:extLst>
          </p:nvPr>
        </p:nvGraphicFramePr>
        <p:xfrm>
          <a:off x="914400" y="1524000"/>
          <a:ext cx="7086600" cy="47882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400147238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405724950"/>
                    </a:ext>
                  </a:extLst>
                </a:gridCol>
              </a:tblGrid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Opcija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Značenje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7918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Id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identifikator ili deo identifiaktora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71050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readOnly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ne može da se menja posle inicijalizacije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624454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derived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izvedeno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306211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ordered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Kolekcija je uređena (bitan je redosled elemenata)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12283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Ne može postojati više elemenata sa istom vrednošću u kolekciji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070939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nonunique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Može postojati više elemenata sa istom vrednošču u kolekciji 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0682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35AAFB-492A-46C9-8579-1C641F942802}"/>
              </a:ext>
            </a:extLst>
          </p:cNvPr>
          <p:cNvSpPr/>
          <p:nvPr/>
        </p:nvSpPr>
        <p:spPr>
          <a:xfrm>
            <a:off x="8610600" y="4499043"/>
            <a:ext cx="2118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800" dirty="0">
                <a:effectLst/>
              </a:rPr>
              <a:t>Odnosi se obeležja čiji je kardinalitet veći od 1 (niz ili kolekcija). 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54EB0FC-DA14-4943-8068-7A7C06FB9D5C}"/>
              </a:ext>
            </a:extLst>
          </p:cNvPr>
          <p:cNvSpPr/>
          <p:nvPr/>
        </p:nvSpPr>
        <p:spPr>
          <a:xfrm>
            <a:off x="8229600" y="3886199"/>
            <a:ext cx="228600" cy="24260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97F05-3968-4FAF-A69D-F8E1812B39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0"/>
            <a:ext cx="3733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8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F2A-18D4-41CA-B553-3FB42AD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izvedenih</a:t>
            </a:r>
            <a:r>
              <a:rPr lang="en-US" dirty="0"/>
              <a:t> </a:t>
            </a:r>
            <a:r>
              <a:rPr lang="en-US" dirty="0" err="1"/>
              <a:t>obele</a:t>
            </a:r>
            <a:r>
              <a:rPr lang="sr-Latn-RS" dirty="0"/>
              <a:t>žja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CC3F-A69F-4B13-B071-E97DD95B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105223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80EA-E2C5-464F-AB7E-7756FB6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71"/>
            <a:ext cx="9982200" cy="838200"/>
          </a:xfrm>
        </p:spPr>
        <p:txBody>
          <a:bodyPr/>
          <a:lstStyle/>
          <a:p>
            <a:r>
              <a:rPr lang="sr-Latn-RS" sz="3200" dirty="0"/>
              <a:t>Get i set metode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A3CF-9BAF-40C7-95D0-A4934C57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94" y="878952"/>
            <a:ext cx="8476206" cy="567424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Ucesnik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sr-Latn-RS" sz="1600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java.lang.IllegalArgumentException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solidFill>
                <a:srgbClr val="7F00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C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...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E8690-5C11-4895-B25F-A8D6FD8DB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7A75153-AC66-4D67-B125-54D42656A5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33C38-E4F6-4283-9BE1-21598DD2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334860-20D0-4ABD-BCED-536B526B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1928B-7044-4DA2-A8DD-8FCE8328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AFB3EC-B122-495D-A68D-A318CC879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1A8279-6389-4C53-B6EC-1ACADA5F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0A7FD9-BEB1-4408-A0BE-06C2F7DB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AD9B05-0B0A-47BB-A965-91323CF4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919C5B-C881-4C51-BA31-0F5663E5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B68E9C-F33C-4FE9-A79E-201097FD4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E2DB7-78A9-445D-829E-E2F5BC1D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A7001-9A48-4C4C-86A1-7828689BE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46C12-2754-4A91-B81A-0B6B8A38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7FFB6F-5C47-4EF7-9CA1-931CC717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881503E-E1AD-4F78-8B88-8C4ADDC23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1C781-E5F9-4BD0-946E-AEC77CE8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1CD70F-1745-437A-B9F0-D3388E0C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54B546-7850-48D3-8CEE-3C7F4F4B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AF8577-302A-462B-83D1-04D05C33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01DC-C46D-46F6-B493-13B20A68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972800" cy="609600"/>
          </a:xfrm>
        </p:spPr>
        <p:txBody>
          <a:bodyPr/>
          <a:lstStyle/>
          <a:p>
            <a:r>
              <a:rPr lang="sr-Latn-RS" sz="3600" dirty="0"/>
              <a:t>Metode za pristup obeležjima čiji je kardinalitet *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20739-D57C-4B6E-9E56-ACF6335BFD0C}"/>
              </a:ext>
            </a:extLst>
          </p:cNvPr>
          <p:cNvSpPr txBox="1">
            <a:spLocks/>
          </p:cNvSpPr>
          <p:nvPr/>
        </p:nvSpPr>
        <p:spPr bwMode="auto">
          <a:xfrm>
            <a:off x="266700" y="838200"/>
            <a:ext cx="1165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dirty="0"/>
              <a:t>Obeležja sa kardinalitetom * se u programskom kodu implementiraju kao kolekcija:  </a:t>
            </a:r>
            <a:r>
              <a:rPr lang="sr-Latn-CS" dirty="0">
                <a:latin typeface="Consolas" panose="020B0609020204030204" pitchFamily="49" charset="0"/>
              </a:rPr>
              <a:t>List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,...</a:t>
            </a:r>
          </a:p>
          <a:p>
            <a:r>
              <a:rPr lang="sr-Latn-CS" dirty="0"/>
              <a:t>Obično za njih ne treba da se implementira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 metoda</a:t>
            </a:r>
          </a:p>
          <a:p>
            <a:r>
              <a:rPr lang="sr-Latn-CS" dirty="0">
                <a:latin typeface="Consolas" panose="020B0609020204030204" pitchFamily="49" charset="0"/>
              </a:rPr>
              <a:t>Get</a:t>
            </a:r>
            <a:r>
              <a:rPr lang="sr-Latn-CS" dirty="0"/>
              <a:t> metoda treba da vrati readonly kopiju kolekcije</a:t>
            </a:r>
          </a:p>
          <a:p>
            <a:r>
              <a:rPr lang="sr-Latn-CS" dirty="0"/>
              <a:t>Obično su potrebne  metode za dodavanje i brisanje elemenata iz kolekcije, ako nekom spolja treba omogućiti da doda ili obriše element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444C2E-C6E9-4307-B9DC-DD29F45F952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5" y="39624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7F288-07AA-4291-9982-535A46659946}"/>
              </a:ext>
            </a:extLst>
          </p:cNvPr>
          <p:cNvSpPr/>
          <p:nvPr/>
        </p:nvSpPr>
        <p:spPr>
          <a:xfrm>
            <a:off x="457200" y="38100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DnevnaTemperatura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java.util.Collection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6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DAC5-AB19-4F56-B62A-9AE4C7BD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klase za pristup obeležjima čiji je kardinalitet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50D7-1466-4C9C-A7DD-7FED0878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unmodifiableList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</a:t>
            </a:r>
            <a:r>
              <a:rPr lang="sr-Latn-RS" dirty="0">
                <a:latin typeface="Consolas" panose="020B0609020204030204" pitchFamily="49" charset="0"/>
              </a:rPr>
              <a:t>Set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unmodifiableSortedMap</a:t>
            </a:r>
            <a:endParaRPr lang="sr-Latn-RS" i="1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</a:t>
            </a:r>
            <a:r>
              <a:rPr lang="sr-Latn-RS" i="1" dirty="0">
                <a:latin typeface="Consolas" panose="020B0609020204030204" pitchFamily="49" charset="0"/>
              </a:rPr>
              <a:t>Set</a:t>
            </a:r>
          </a:p>
          <a:p>
            <a:endParaRPr lang="sr-Latn-R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8B31-BBDE-45B7-BE1D-D58C16D2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i obeležja – kako ih otkriti?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308B-945D-4782-A430-55F362BE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Kandidati za klase se u rečenicama prepoznaju kao imenice </a:t>
            </a:r>
          </a:p>
          <a:p>
            <a:pPr lvl="1"/>
            <a:r>
              <a:rPr lang="sr-Latn-CS" dirty="0"/>
              <a:t>departman, student, predmet, osoba, test</a:t>
            </a:r>
          </a:p>
          <a:p>
            <a:r>
              <a:rPr lang="sr-Latn-CS" dirty="0"/>
              <a:t>Međutim, obeležja klasa su takođe imenice</a:t>
            </a:r>
          </a:p>
          <a:p>
            <a:pPr lvl="1"/>
            <a:r>
              <a:rPr lang="sr-Latn-CS" dirty="0"/>
              <a:t>ime, prezime, datum rođenja, naziv predmeta </a:t>
            </a:r>
          </a:p>
          <a:p>
            <a:pPr marL="457200" lvl="1" indent="0">
              <a:buNone/>
            </a:pPr>
            <a:endParaRPr lang="sr-Latn-CS" dirty="0"/>
          </a:p>
          <a:p>
            <a:r>
              <a:rPr lang="sr-Latn-CS" dirty="0"/>
              <a:t>Ugrubo, u pitanju je klasa, a ne obeležje, ako pojam koji razmatramo ima svoja obeležja koja su bitna za sistem koji se modeluje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1B8-2732-4F02-938C-A5B3837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B3B-DDC8-4647-9977-197EBA82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metoda klasa i njihovih parametara treba da se pišu po istoj konvenciji kao i nazivi obeležja klasa (Camel Case konvencija) </a:t>
            </a:r>
          </a:p>
          <a:p>
            <a:r>
              <a:rPr lang="sr-Latn-CS" dirty="0"/>
              <a:t>Primer davanja imena metodama: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ocitajVrednost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stampaPlatnihListica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unosPodataka</a:t>
            </a:r>
            <a:endParaRPr lang="sr-Latn-R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FED8-495E-46DE-A7BC-5C9C401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Format za specifikaciju metoda i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C9B4-F9B2-4557-BA29-4F60FAC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Specifikacija metode</a:t>
            </a:r>
          </a:p>
          <a:p>
            <a:pPr marL="457200" lvl="1" indent="0">
              <a:buNone/>
            </a:pPr>
            <a:r>
              <a:rPr lang="en-US" dirty="0" err="1"/>
              <a:t>vidljivost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(</a:t>
            </a:r>
            <a:r>
              <a:rPr lang="en-US" dirty="0" err="1"/>
              <a:t>lista-parametara</a:t>
            </a:r>
            <a:r>
              <a:rPr lang="en-US" dirty="0"/>
              <a:t>): tip-</a:t>
            </a:r>
            <a:r>
              <a:rPr lang="en-US" dirty="0" err="1"/>
              <a:t>povratne</a:t>
            </a:r>
            <a:r>
              <a:rPr lang="en-US" dirty="0"/>
              <a:t>-</a:t>
            </a:r>
            <a:r>
              <a:rPr lang="en-US" dirty="0" err="1"/>
              <a:t>vrednosti</a:t>
            </a:r>
            <a:r>
              <a:rPr lang="en-US" dirty="0"/>
              <a:t> {</a:t>
            </a:r>
            <a:r>
              <a:rPr lang="en-US" dirty="0" err="1"/>
              <a:t>dodatna-podešavanja</a:t>
            </a:r>
            <a:r>
              <a:rPr lang="en-US" dirty="0"/>
              <a:t>}</a:t>
            </a:r>
            <a:endParaRPr lang="sr-Latn-RS" dirty="0"/>
          </a:p>
          <a:p>
            <a:r>
              <a:rPr lang="sr-Latn-RS" dirty="0"/>
              <a:t>Specifikacija parametra</a:t>
            </a:r>
          </a:p>
          <a:p>
            <a:pPr marL="457200" lvl="1" indent="0">
              <a:buNone/>
            </a:pP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naziv-parametra</a:t>
            </a:r>
            <a:r>
              <a:rPr lang="en-US" dirty="0"/>
              <a:t>: tip </a:t>
            </a:r>
            <a:r>
              <a:rPr lang="en-US" dirty="0" err="1"/>
              <a:t>kardinalitet</a:t>
            </a:r>
            <a:r>
              <a:rPr lang="en-US" dirty="0"/>
              <a:t> = </a:t>
            </a:r>
            <a:r>
              <a:rPr lang="en-US" dirty="0" err="1"/>
              <a:t>podrazumevana-vrednost</a:t>
            </a:r>
            <a:endParaRPr lang="sr-Latn-RS" dirty="0"/>
          </a:p>
          <a:p>
            <a:r>
              <a:rPr lang="sr-Latn-RS" dirty="0"/>
              <a:t>Smer parametra može biti: </a:t>
            </a:r>
          </a:p>
          <a:p>
            <a:pPr marL="457200" lvl="1" indent="0">
              <a:buNone/>
            </a:pPr>
            <a:r>
              <a:rPr lang="sr-Latn-CS" dirty="0">
                <a:latin typeface="Consolas" panose="020B0609020204030204" pitchFamily="49" charset="0"/>
              </a:rPr>
              <a:t>in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out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inout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stampaPozajmica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odDatuma</a:t>
            </a:r>
            <a:r>
              <a:rPr lang="en-US" sz="2000" dirty="0">
                <a:latin typeface="Consolas" panose="020B0609020204030204" pitchFamily="49" charset="0"/>
              </a:rPr>
              <a:t>: date, </a:t>
            </a:r>
            <a:r>
              <a:rPr lang="en-US" sz="2000" dirty="0" err="1">
                <a:latin typeface="Consolas" panose="020B0609020204030204" pitchFamily="49" charset="0"/>
              </a:rPr>
              <a:t>doDatuma</a:t>
            </a:r>
            <a:r>
              <a:rPr lang="en-US" sz="2000" dirty="0">
                <a:latin typeface="Consolas" panose="020B0609020204030204" pitchFamily="49" charset="0"/>
              </a:rPr>
              <a:t>: date):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suma</a:t>
            </a:r>
            <a:r>
              <a:rPr lang="en-US" sz="2000" dirty="0">
                <a:latin typeface="Consolas" panose="020B0609020204030204" pitchFamily="49" charset="0"/>
              </a:rPr>
              <a:t>(): int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statistika</a:t>
            </a:r>
            <a:r>
              <a:rPr lang="en-US" sz="2000" dirty="0">
                <a:latin typeface="Consolas" panose="020B0609020204030204" pitchFamily="49" charset="0"/>
              </a:rPr>
              <a:t>(out min: float, out max: float, out </a:t>
            </a:r>
            <a:r>
              <a:rPr lang="en-US" sz="2000" dirty="0" err="1">
                <a:latin typeface="Consolas" panose="020B0609020204030204" pitchFamily="49" charset="0"/>
              </a:rPr>
              <a:t>srednjaVrednost</a:t>
            </a:r>
            <a:r>
              <a:rPr lang="en-US" sz="2000" dirty="0">
                <a:latin typeface="Consolas" panose="020B0609020204030204" pitchFamily="49" charset="0"/>
              </a:rPr>
              <a:t>: float):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dodajVrednosti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vrednosti</a:t>
            </a:r>
            <a:r>
              <a:rPr lang="en-US" sz="2000" dirty="0">
                <a:latin typeface="Consolas" panose="020B0609020204030204" pitchFamily="49" charset="0"/>
              </a:rPr>
              <a:t> int[0..10]): void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B1B5-CEC8-400E-A0AB-E00B48E5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dobre prakse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846-8A7D-416D-993B-1A6EF5AD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Metodu staviti u onu klasu koja ima obeležja nad kojima metoda radi</a:t>
            </a:r>
          </a:p>
          <a:p>
            <a:pPr lvl="0"/>
            <a:r>
              <a:rPr lang="sr-Latn-RS" dirty="0"/>
              <a:t>Ako metoda ima povratnu vrednost („funkcija“), ne treba da menja stanje sistema (tj. vrednosti obeležja svoje ili neke druge klase). </a:t>
            </a:r>
            <a:endParaRPr lang="en-US" dirty="0"/>
          </a:p>
          <a:p>
            <a:pPr lvl="0"/>
            <a:r>
              <a:rPr lang="sr-Latn-RS" dirty="0"/>
              <a:t>Ako metoda nema povratnu vrednost (</a:t>
            </a:r>
            <a:r>
              <a:rPr lang="en-US" b="1" dirty="0"/>
              <a:t>void</a:t>
            </a:r>
            <a:r>
              <a:rPr lang="sr-Latn-RS" dirty="0"/>
              <a:t> metoda, „procedura“), očekuje se da može menjati stanje sistema.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5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Osnovni elementi dijagrama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</a:t>
            </a:r>
          </a:p>
          <a:p>
            <a:pPr lvl="1"/>
            <a:r>
              <a:rPr lang="sr-Latn-RS" dirty="0"/>
              <a:t>Obeležja</a:t>
            </a:r>
          </a:p>
          <a:p>
            <a:pPr lvl="1"/>
            <a:r>
              <a:rPr lang="sr-Latn-RS" dirty="0"/>
              <a:t>Metode</a:t>
            </a:r>
          </a:p>
          <a:p>
            <a:r>
              <a:rPr lang="sr-Latn-RS" dirty="0"/>
              <a:t>Interfejsi</a:t>
            </a:r>
          </a:p>
          <a:p>
            <a:r>
              <a:rPr lang="sr-Latn-RS" dirty="0"/>
              <a:t>Veze</a:t>
            </a:r>
          </a:p>
          <a:p>
            <a:pPr lvl="1"/>
            <a:r>
              <a:rPr lang="sr-Latn-RS" dirty="0"/>
              <a:t>Asocijacija</a:t>
            </a:r>
          </a:p>
          <a:p>
            <a:pPr lvl="1"/>
            <a:r>
              <a:rPr lang="sr-Latn-RS" dirty="0"/>
              <a:t>Generalizacija</a:t>
            </a:r>
          </a:p>
          <a:p>
            <a:pPr lvl="1"/>
            <a:r>
              <a:rPr lang="sr-Latn-RS" dirty="0"/>
              <a:t>Veza zavisnosti</a:t>
            </a:r>
          </a:p>
          <a:p>
            <a:pPr lvl="1"/>
            <a:r>
              <a:rPr lang="sr-Latn-RS" dirty="0"/>
              <a:t>Implementacija interfejsa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8EF8-E1F4-4D79-B6C4-3586745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574"/>
            <a:ext cx="10972800" cy="971026"/>
          </a:xfrm>
        </p:spPr>
        <p:txBody>
          <a:bodyPr/>
          <a:lstStyle/>
          <a:p>
            <a:r>
              <a:rPr lang="sr-Latn-RS" dirty="0"/>
              <a:t>Asocijacija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D17BC-8492-4652-B231-17C2B338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1090866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DE092-02F6-419E-8C35-1789A0E9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41738"/>
            <a:ext cx="9278738" cy="20574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15AFF89C-D293-4410-8584-5528B20E82BD}"/>
              </a:ext>
            </a:extLst>
          </p:cNvPr>
          <p:cNvSpPr/>
          <p:nvPr/>
        </p:nvSpPr>
        <p:spPr>
          <a:xfrm>
            <a:off x="5921053" y="3048000"/>
            <a:ext cx="484632" cy="838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7BAE5-EC91-4A82-8163-AEAE7AE7FE89}"/>
              </a:ext>
            </a:extLst>
          </p:cNvPr>
          <p:cNvSpPr/>
          <p:nvPr/>
        </p:nvSpPr>
        <p:spPr>
          <a:xfrm>
            <a:off x="685800" y="969127"/>
            <a:ext cx="1060595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r-Latn-RS" sz="2400" dirty="0" err="1">
                <a:latin typeface="Arial Narrow" panose="020B0606020202030204" pitchFamily="34" charset="0"/>
              </a:rPr>
              <a:t>Specificira</a:t>
            </a:r>
            <a:r>
              <a:rPr lang="en-US" altLang="sr-Latn-RS" sz="2400" dirty="0">
                <a:latin typeface="Arial Narrow" panose="020B0606020202030204" pitchFamily="34" charset="0"/>
              </a:rPr>
              <a:t> da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su</a:t>
            </a:r>
            <a:r>
              <a:rPr lang="en-US" altLang="sr-Latn-RS" sz="2400" dirty="0">
                <a:latin typeface="Arial Narrow" panose="020B0606020202030204" pitchFamily="34" charset="0"/>
              </a:rPr>
              <a:t> instance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jedne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povezane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instancama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druge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6166A-3954-4EBB-BEE2-14BC1AE5CC9C}"/>
              </a:ext>
            </a:extLst>
          </p:cNvPr>
          <p:cNvSpPr/>
          <p:nvPr/>
        </p:nvSpPr>
        <p:spPr>
          <a:xfrm>
            <a:off x="508932" y="5799138"/>
            <a:ext cx="106059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postoji asocijacija, o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bele</a:t>
            </a:r>
            <a:r>
              <a:rPr lang="sr-Latn-RS" altLang="sr-Latn-RS" sz="2400" dirty="0">
                <a:latin typeface="Arial Narrow" panose="020B0606020202030204" pitchFamily="34" charset="0"/>
              </a:rPr>
              <a:t>žja čiji je tip klasa na suprotnom kraju se ne navode!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Osobine tih obeležja se specificiraju na osnovu osobina suprotnih krajeva asocijacije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Krajevi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asocijacije</a:t>
            </a:r>
            <a:r>
              <a:rPr lang="en-US" altLang="sr-Latn-RS" sz="2400" dirty="0">
                <a:latin typeface="Arial Narrow" panose="020B0606020202030204" pitchFamily="34" charset="0"/>
              </a:rPr>
              <a:t> se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zovu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uloge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/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tekstOdgovora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tacan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nosiPoena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1C6EF-DECC-41A2-92B6-A382B463D535}"/>
              </a:ext>
            </a:extLst>
          </p:cNvPr>
          <p:cNvSpPr txBox="1"/>
          <p:nvPr/>
        </p:nvSpPr>
        <p:spPr>
          <a:xfrm>
            <a:off x="8075263" y="1347448"/>
            <a:ext cx="3766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Napomena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Izabrana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kolekcija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zato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što je u modelu naznačeno da je redosled elemenata bitan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opcija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{ordered}</a:t>
            </a:r>
          </a:p>
        </p:txBody>
      </p:sp>
    </p:spTree>
    <p:extLst>
      <p:ext uri="{BB962C8B-B14F-4D97-AF65-F5344CB8AC3E}">
        <p14:creationId xmlns:p14="http://schemas.microsoft.com/office/powerpoint/2010/main" val="347453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30AF-9812-40DE-993A-1E7D962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Navigabilna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sr-Latn-RS" dirty="0"/>
              <a:t> u jednom smeru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8898C-956F-4BFF-A407-F8D32B9B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41096"/>
            <a:ext cx="6629400" cy="213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FE297-ACB9-489E-811B-E9646F48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6629396" cy="213441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B59B7729-8B74-45B5-9ABF-04D6D8F5F445}"/>
              </a:ext>
            </a:extLst>
          </p:cNvPr>
          <p:cNvSpPr/>
          <p:nvPr/>
        </p:nvSpPr>
        <p:spPr>
          <a:xfrm>
            <a:off x="4011164" y="3568055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AA3C8-6389-4C25-B642-B4A35C5A4C53}"/>
              </a:ext>
            </a:extLst>
          </p:cNvPr>
          <p:cNvSpPr/>
          <p:nvPr/>
        </p:nvSpPr>
        <p:spPr>
          <a:xfrm>
            <a:off x="8915396" y="2438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3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998B8-BDE2-49FC-AD36-44A76C79DD25}"/>
              </a:ext>
            </a:extLst>
          </p:cNvPr>
          <p:cNvSpPr/>
          <p:nvPr/>
        </p:nvSpPr>
        <p:spPr>
          <a:xfrm>
            <a:off x="8288319" y="1676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7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F6C-F72D-415D-A7F9-27494C9F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endParaRPr lang="en-US" dirty="0"/>
          </a:p>
        </p:txBody>
      </p:sp>
      <p:grpSp>
        <p:nvGrpSpPr>
          <p:cNvPr id="26" name="Canvas 44">
            <a:extLst>
              <a:ext uri="{FF2B5EF4-FFF2-40B4-BE49-F238E27FC236}">
                <a16:creationId xmlns:a16="http://schemas.microsoft.com/office/drawing/2014/main" id="{2B593D1C-2840-42CA-ABF7-F10C9EE9770D}"/>
              </a:ext>
            </a:extLst>
          </p:cNvPr>
          <p:cNvGrpSpPr/>
          <p:nvPr/>
        </p:nvGrpSpPr>
        <p:grpSpPr>
          <a:xfrm>
            <a:off x="1006597" y="1981200"/>
            <a:ext cx="8823203" cy="2129439"/>
            <a:chOff x="-515751" y="0"/>
            <a:chExt cx="4733473" cy="11990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705191-C8C1-437C-AC1B-0FF3B3AB390E}"/>
                </a:ext>
              </a:extLst>
            </p:cNvPr>
            <p:cNvSpPr/>
            <p:nvPr/>
          </p:nvSpPr>
          <p:spPr>
            <a:xfrm>
              <a:off x="0" y="0"/>
              <a:ext cx="4022090" cy="1134745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C4513-B823-4C3F-9527-A6D67B97B769}"/>
                </a:ext>
              </a:extLst>
            </p:cNvPr>
            <p:cNvCxnSpPr/>
            <p:nvPr/>
          </p:nvCxnSpPr>
          <p:spPr>
            <a:xfrm flipV="1">
              <a:off x="79891" y="672998"/>
              <a:ext cx="3269894" cy="73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93F400CA-28F2-4BF4-8B6C-519182D9340B}"/>
                </a:ext>
              </a:extLst>
            </p:cNvPr>
            <p:cNvSpPr txBox="1"/>
            <p:nvPr/>
          </p:nvSpPr>
          <p:spPr>
            <a:xfrm>
              <a:off x="35999" y="431597"/>
              <a:ext cx="826618" cy="2703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zaposleni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CF2F4703-7C68-44CD-B903-D30E73860280}"/>
                </a:ext>
              </a:extLst>
            </p:cNvPr>
            <p:cNvSpPr txBox="1"/>
            <p:nvPr/>
          </p:nvSpPr>
          <p:spPr>
            <a:xfrm>
              <a:off x="2537798" y="410314"/>
              <a:ext cx="90372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poslodavac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6">
              <a:extLst>
                <a:ext uri="{FF2B5EF4-FFF2-40B4-BE49-F238E27FC236}">
                  <a16:creationId xmlns:a16="http://schemas.microsoft.com/office/drawing/2014/main" id="{7235F0CB-8665-4560-B100-238695C56FB0}"/>
                </a:ext>
              </a:extLst>
            </p:cNvPr>
            <p:cNvSpPr txBox="1"/>
            <p:nvPr/>
          </p:nvSpPr>
          <p:spPr>
            <a:xfrm>
              <a:off x="62381" y="662608"/>
              <a:ext cx="31743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6">
              <a:extLst>
                <a:ext uri="{FF2B5EF4-FFF2-40B4-BE49-F238E27FC236}">
                  <a16:creationId xmlns:a16="http://schemas.microsoft.com/office/drawing/2014/main" id="{6639B6F7-4669-41A7-98AC-F6907647877E}"/>
                </a:ext>
              </a:extLst>
            </p:cNvPr>
            <p:cNvSpPr txBox="1"/>
            <p:nvPr/>
          </p:nvSpPr>
          <p:spPr>
            <a:xfrm>
              <a:off x="2922624" y="692064"/>
              <a:ext cx="316865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6">
              <a:extLst>
                <a:ext uri="{FF2B5EF4-FFF2-40B4-BE49-F238E27FC236}">
                  <a16:creationId xmlns:a16="http://schemas.microsoft.com/office/drawing/2014/main" id="{96E3F884-92E4-41DA-BFC6-904B466FA105}"/>
                </a:ext>
              </a:extLst>
            </p:cNvPr>
            <p:cNvSpPr txBox="1"/>
            <p:nvPr/>
          </p:nvSpPr>
          <p:spPr>
            <a:xfrm>
              <a:off x="1298649" y="326304"/>
              <a:ext cx="826135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Zaposlenje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719EEF0C-1A55-4EE5-86BF-0E75612D825A}"/>
                </a:ext>
              </a:extLst>
            </p:cNvPr>
            <p:cNvSpPr txBox="1"/>
            <p:nvPr/>
          </p:nvSpPr>
          <p:spPr>
            <a:xfrm>
              <a:off x="103864" y="103912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18BE101C-849D-4E43-A3DC-1B70091ADD13}"/>
                </a:ext>
              </a:extLst>
            </p:cNvPr>
            <p:cNvSpPr txBox="1"/>
            <p:nvPr/>
          </p:nvSpPr>
          <p:spPr>
            <a:xfrm>
              <a:off x="2569245" y="128501"/>
              <a:ext cx="1129997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60671A41-B00E-4ABD-8B8B-909AAB968F62}"/>
                </a:ext>
              </a:extLst>
            </p:cNvPr>
            <p:cNvSpPr txBox="1"/>
            <p:nvPr/>
          </p:nvSpPr>
          <p:spPr>
            <a:xfrm>
              <a:off x="1030174" y="0"/>
              <a:ext cx="1331366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asocijacije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C6AFC2EC-7BFF-4C6E-9964-A1D04D584E9B}"/>
                </a:ext>
              </a:extLst>
            </p:cNvPr>
            <p:cNvSpPr txBox="1"/>
            <p:nvPr/>
          </p:nvSpPr>
          <p:spPr>
            <a:xfrm>
              <a:off x="238177" y="929848"/>
              <a:ext cx="946541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989C2C84-7ECE-40B3-8C33-84AEA98BFCB1}"/>
                </a:ext>
              </a:extLst>
            </p:cNvPr>
            <p:cNvSpPr txBox="1"/>
            <p:nvPr/>
          </p:nvSpPr>
          <p:spPr>
            <a:xfrm>
              <a:off x="2022855" y="845401"/>
              <a:ext cx="946150" cy="268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3CAD7F-97A8-4161-A66D-644262C70C4C}"/>
                </a:ext>
              </a:extLst>
            </p:cNvPr>
            <p:cNvCxnSpPr/>
            <p:nvPr/>
          </p:nvCxnSpPr>
          <p:spPr>
            <a:xfrm>
              <a:off x="1506354" y="204085"/>
              <a:ext cx="168249" cy="146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735E90-4B86-4245-9CA7-2B4DB029ADC1}"/>
                </a:ext>
              </a:extLst>
            </p:cNvPr>
            <p:cNvCxnSpPr/>
            <p:nvPr/>
          </p:nvCxnSpPr>
          <p:spPr>
            <a:xfrm>
              <a:off x="2838804" y="314918"/>
              <a:ext cx="16764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75CC672-1A89-4A7C-97F5-F84429A0002C}"/>
                </a:ext>
              </a:extLst>
            </p:cNvPr>
            <p:cNvCxnSpPr/>
            <p:nvPr/>
          </p:nvCxnSpPr>
          <p:spPr>
            <a:xfrm>
              <a:off x="216224" y="755380"/>
              <a:ext cx="241402" cy="178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6CDE30-9B21-4F75-95A0-CA9CE20062C5}"/>
                </a:ext>
              </a:extLst>
            </p:cNvPr>
            <p:cNvCxnSpPr/>
            <p:nvPr/>
          </p:nvCxnSpPr>
          <p:spPr>
            <a:xfrm flipH="1">
              <a:off x="2710975" y="835778"/>
              <a:ext cx="226771" cy="17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46">
              <a:extLst>
                <a:ext uri="{FF2B5EF4-FFF2-40B4-BE49-F238E27FC236}">
                  <a16:creationId xmlns:a16="http://schemas.microsoft.com/office/drawing/2014/main" id="{641113B7-30A5-4C07-B8EF-472BAC647CC7}"/>
                </a:ext>
              </a:extLst>
            </p:cNvPr>
            <p:cNvSpPr txBox="1"/>
            <p:nvPr/>
          </p:nvSpPr>
          <p:spPr>
            <a:xfrm>
              <a:off x="3271572" y="877570"/>
              <a:ext cx="946150" cy="267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navigabilnost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D9AE97-C503-4074-8CE6-96C7BC1F40EF}"/>
                </a:ext>
              </a:extLst>
            </p:cNvPr>
            <p:cNvCxnSpPr/>
            <p:nvPr/>
          </p:nvCxnSpPr>
          <p:spPr>
            <a:xfrm>
              <a:off x="3349785" y="680120"/>
              <a:ext cx="146880" cy="24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325349-D376-455A-A4C5-6D4EEFF96BB6}"/>
                </a:ext>
              </a:extLst>
            </p:cNvPr>
            <p:cNvCxnSpPr/>
            <p:nvPr/>
          </p:nvCxnSpPr>
          <p:spPr>
            <a:xfrm flipH="1">
              <a:off x="255136" y="307826"/>
              <a:ext cx="150665" cy="171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EE490031-4B74-402F-ABCC-0A16598CBFCA}"/>
                </a:ext>
              </a:extLst>
            </p:cNvPr>
            <p:cNvSpPr txBox="1"/>
            <p:nvPr/>
          </p:nvSpPr>
          <p:spPr>
            <a:xfrm>
              <a:off x="-515751" y="137238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 err="1">
                  <a:solidFill>
                    <a:srgbClr val="4F81BD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vidljivost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5F08B-A399-48BC-B07B-529D2242FAD4}"/>
              </a:ext>
            </a:extLst>
          </p:cNvPr>
          <p:cNvCxnSpPr>
            <a:cxnSpLocks/>
          </p:cNvCxnSpPr>
          <p:nvPr/>
        </p:nvCxnSpPr>
        <p:spPr>
          <a:xfrm>
            <a:off x="1841743" y="2570111"/>
            <a:ext cx="292883" cy="37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3EB62-473F-46D2-BA9A-C71519E12AD8}"/>
              </a:ext>
            </a:extLst>
          </p:cNvPr>
          <p:cNvSpPr/>
          <p:nvPr/>
        </p:nvSpPr>
        <p:spPr>
          <a:xfrm>
            <a:off x="914400" y="4727178"/>
            <a:ext cx="9319979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Arial Narrow" panose="020B0606020202030204" pitchFamily="34" charset="0"/>
              </a:rPr>
              <a:t>Sve osobine koje može da ima obeležje se mogu specificirati i pri modelovanju krajeva asocijacije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se ništa ne navede, primenjuju se konvencije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08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335-B077-4F93-9139-ED86637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Asocijacije ili direktan unos obeležja čiji je tip klasa?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F3D9-D307-4C86-A34F-AC873966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8600"/>
            <a:ext cx="6573062" cy="4525963"/>
          </a:xfrm>
        </p:spPr>
        <p:txBody>
          <a:bodyPr/>
          <a:lstStyle/>
          <a:p>
            <a:r>
              <a:rPr lang="sr-Latn-RS" dirty="0"/>
              <a:t>Po UML sintaksi, obe verzije su korektne</a:t>
            </a:r>
          </a:p>
          <a:p>
            <a:r>
              <a:rPr lang="sr-Latn-RS" dirty="0"/>
              <a:t>Asocijacije bolje pokazuju strukturu sistema i saradnju klasa i treba ih koristiti!</a:t>
            </a:r>
          </a:p>
          <a:p>
            <a:r>
              <a:rPr lang="sr-Latn-RS" dirty="0"/>
              <a:t>Modeli bez asocijacija su teži za čitanje i razumevanje</a:t>
            </a:r>
          </a:p>
          <a:p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34F96F7B-E0CA-45C0-885F-1F15609B0180}"/>
              </a:ext>
            </a:extLst>
          </p:cNvPr>
          <p:cNvSpPr/>
          <p:nvPr/>
        </p:nvSpPr>
        <p:spPr>
          <a:xfrm>
            <a:off x="9513116" y="2653817"/>
            <a:ext cx="256036" cy="394345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8EDEA-4DF2-47CA-89B5-C9FAE55A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4" y="3086101"/>
            <a:ext cx="4495800" cy="144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83F3A-B340-4CA7-84C7-A13853BB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1" y="1178021"/>
            <a:ext cx="4495797" cy="14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5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CB3-E787-45BF-89AA-172297A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Asocijacije ili direktan unos obeležja čiji je tip klasa?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918-DD8B-4249-87B8-54BFD11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Izuzetak: ma</a:t>
            </a:r>
            <a:r>
              <a:rPr lang="en-US" dirty="0"/>
              <a:t>l</a:t>
            </a:r>
            <a:r>
              <a:rPr lang="sr-Latn-RS" dirty="0"/>
              <a:t>e pomoćne klase koje se koriste na puno mesta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</a:t>
            </a:r>
            <a:r>
              <a:rPr lang="sr-Latn-RS" dirty="0"/>
              <a:t>akvim slučajevima, povlačenje asocijacija bi dovelo do nečitkog modela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E1499-C124-4BE4-95E8-5B19393E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6654263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B150-85E2-4668-9E09-34D79F5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svakako</a:t>
            </a:r>
            <a:r>
              <a:rPr lang="en-US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praktikovati</a:t>
            </a:r>
            <a:r>
              <a:rPr lang="en-US" dirty="0"/>
              <a:t>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4A87F1-92D2-42C3-BEFC-3683F645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49" y="2504252"/>
            <a:ext cx="6411852" cy="33631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E33961-1412-4737-8B00-010EF9932B50}"/>
              </a:ext>
            </a:extLst>
          </p:cNvPr>
          <p:cNvSpPr txBox="1">
            <a:spLocks/>
          </p:cNvSpPr>
          <p:nvPr/>
        </p:nvSpPr>
        <p:spPr bwMode="auto">
          <a:xfrm>
            <a:off x="608901" y="134143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2C3F7-26EE-4836-AA48-4242B8020FBC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...i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sr-Latn-RS" dirty="0"/>
              <a:t>je ispravno po </a:t>
            </a:r>
            <a:r>
              <a:rPr lang="en-US" dirty="0"/>
              <a:t>UML </a:t>
            </a:r>
            <a:r>
              <a:rPr lang="en-US" dirty="0" err="1"/>
              <a:t>sintaks</a:t>
            </a:r>
            <a:r>
              <a:rPr lang="sr-Latn-RS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6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BB2-7017-40FE-8136-3BAF5DF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„lepog ponašanja“ pri modelovanju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0242-0B7C-4868-9CF7-34A0046E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Obeležja koja su podrazumevanih ili nabrojanih tipova navode se direktno, u okviru klase</a:t>
            </a:r>
            <a:endParaRPr lang="en-US" dirty="0"/>
          </a:p>
          <a:p>
            <a:pPr lvl="0"/>
            <a:r>
              <a:rPr lang="sr-Latn-RS" dirty="0"/>
              <a:t>Obeležja čiji su tipovi klase se navode korišćenjem asocijacija, radi lakšeg uvida u strukturu</a:t>
            </a:r>
          </a:p>
          <a:p>
            <a:pPr lvl="1"/>
            <a:r>
              <a:rPr lang="sr-Latn-RS" dirty="0"/>
              <a:t>sem ako su u pitanju obeležja čiji je tip mala, pomoćna klasa koja se često 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4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B69-C6E1-4EDA-9128-039CF19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otkriti asocijacije?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3B9-C4ED-4C4D-87FB-CD221391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Posmatramo glagole u rečenicama</a:t>
            </a:r>
          </a:p>
          <a:p>
            <a:pPr lvl="1"/>
            <a:r>
              <a:rPr lang="sr-Latn-CS" dirty="0"/>
              <a:t>Fakultet </a:t>
            </a:r>
            <a:r>
              <a:rPr lang="sr-Latn-CS" b="1" dirty="0"/>
              <a:t>se sastoji</a:t>
            </a:r>
            <a:r>
              <a:rPr lang="sr-Latn-CS" dirty="0"/>
              <a:t> od departmana.</a:t>
            </a:r>
            <a:endParaRPr lang="en-US" dirty="0"/>
          </a:p>
          <a:p>
            <a:pPr lvl="1"/>
            <a:r>
              <a:rPr lang="sr-Latn-CS" dirty="0"/>
              <a:t>Student </a:t>
            </a:r>
            <a:r>
              <a:rPr lang="sr-Latn-CS" b="1" dirty="0"/>
              <a:t>bira</a:t>
            </a:r>
            <a:r>
              <a:rPr lang="sr-Latn-CS" dirty="0"/>
              <a:t> predmete.</a:t>
            </a:r>
            <a:endParaRPr lang="en-US" dirty="0"/>
          </a:p>
          <a:p>
            <a:pPr lvl="1"/>
            <a:r>
              <a:rPr lang="sr-Latn-CS" dirty="0"/>
              <a:t>Član biblioteke </a:t>
            </a:r>
            <a:r>
              <a:rPr lang="sr-Latn-CS" b="1" dirty="0"/>
              <a:t>iznajmljuje</a:t>
            </a:r>
            <a:r>
              <a:rPr lang="sr-Latn-CS" dirty="0"/>
              <a:t> primerke knjige. </a:t>
            </a:r>
          </a:p>
          <a:p>
            <a:pPr lvl="1"/>
            <a:r>
              <a:rPr lang="sr-Latn-CS" dirty="0"/>
              <a:t>Test </a:t>
            </a:r>
            <a:r>
              <a:rPr lang="sr-Latn-CS" b="1" dirty="0"/>
              <a:t>se sastoji</a:t>
            </a:r>
            <a:r>
              <a:rPr lang="sr-Latn-CS" dirty="0"/>
              <a:t> od pitanja.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sr-Latn-CS" dirty="0"/>
              <a:t>Imenice između kojih se nalazi glagol treba da budu klase, a ne klasa i njeno obeležje koje je predefinisanog tipa. Ovde nećemo povlačiti asocijacije:</a:t>
            </a:r>
          </a:p>
          <a:p>
            <a:pPr marL="914400" lvl="1" indent="-514350"/>
            <a:r>
              <a:rPr lang="sr-Latn-CS" dirty="0"/>
              <a:t>Osoba </a:t>
            </a:r>
            <a:r>
              <a:rPr lang="sr-Latn-CS" b="1" dirty="0"/>
              <a:t>ima</a:t>
            </a:r>
            <a:r>
              <a:rPr lang="sr-Latn-CS" dirty="0"/>
              <a:t> ime, prezime i datum rođenja.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Odrediti kardinalitet oba kraja asocijacije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1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6D5B39-D74D-4DCA-AACE-97C2A335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34337D-F740-48A5-B37A-301C916D3DC9}" type="slidenum">
              <a:rPr lang="en-US" altLang="sr-Latn-R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sr-Latn-RS">
              <a:solidFill>
                <a:srgbClr val="898989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47A5B0-5874-492E-A426-DF61FA5ED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11125200" cy="4572000"/>
          </a:xfrm>
        </p:spPr>
        <p:txBody>
          <a:bodyPr/>
          <a:lstStyle/>
          <a:p>
            <a:pPr marL="400050">
              <a:lnSpc>
                <a:spcPts val="3000"/>
              </a:lnSpc>
            </a:pPr>
            <a:r>
              <a:rPr lang="sr-Latn-CS" altLang="sr-Latn-RS" dirty="0"/>
              <a:t>Tokom analize zahteva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skiciranje strukture realnog sistema za koji se softver implementira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konceptualno (domensko) modelovanje</a:t>
            </a:r>
          </a:p>
          <a:p>
            <a:pPr marL="400050">
              <a:lnSpc>
                <a:spcPts val="3000"/>
              </a:lnSpc>
            </a:pPr>
            <a:r>
              <a:rPr lang="sr-Latn-CS" altLang="sr-Latn-RS" dirty="0"/>
              <a:t>Tokom narednih faza</a:t>
            </a:r>
          </a:p>
          <a:p>
            <a:pPr marL="800100" lvl="1">
              <a:lnSpc>
                <a:spcPts val="3000"/>
              </a:lnSpc>
            </a:pPr>
            <a:r>
              <a:rPr lang="en-US" dirty="0"/>
              <a:t>za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projektantskih</a:t>
            </a:r>
            <a:r>
              <a:rPr lang="en-US" dirty="0"/>
              <a:t> </a:t>
            </a:r>
            <a:r>
              <a:rPr lang="en-US" dirty="0" err="1"/>
              <a:t>odluka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specifikaciju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od MDSE – </a:t>
            </a:r>
            <a:r>
              <a:rPr lang="en-US" i="1" dirty="0"/>
              <a:t>Model Driven Software Engine</a:t>
            </a:r>
            <a:r>
              <a:rPr lang="en-US" dirty="0"/>
              <a:t>ering </a:t>
            </a:r>
            <a:r>
              <a:rPr lang="en-US" dirty="0" err="1"/>
              <a:t>tehnika</a:t>
            </a:r>
            <a:r>
              <a:rPr lang="en-US" dirty="0"/>
              <a:t>) 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dokumentovanje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.  </a:t>
            </a:r>
            <a:endParaRPr lang="sr-Latn-RS" dirty="0"/>
          </a:p>
          <a:p>
            <a:pPr marL="400050">
              <a:lnSpc>
                <a:spcPts val="3000"/>
              </a:lnSpc>
            </a:pPr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sr-Latn-RS" dirty="0"/>
              <a:t>namene,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sr-Latn-RS" dirty="0"/>
              <a:t>biti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precizan</a:t>
            </a:r>
            <a:r>
              <a:rPr lang="sr-Latn-RS" dirty="0"/>
              <a:t>, sa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. </a:t>
            </a:r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457200" lvl="1" indent="0">
              <a:lnSpc>
                <a:spcPts val="3000"/>
              </a:lnSpc>
              <a:buNone/>
            </a:pPr>
            <a:r>
              <a:rPr lang="sr-Latn-CS" altLang="sr-Latn-RS" sz="2000" dirty="0"/>
              <a:t>	</a:t>
            </a: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965E0C8B-8379-4036-AD35-5077209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sr-Latn-RS" altLang="sr-Latn-RS" dirty="0"/>
              <a:t>Korišćenje dijagrama klasa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5A6-DECD-45F5-B84F-98537D67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kardinaliteta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DA43-E5FF-4F0C-9D7C-15A55B6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Bitno je razmotriti donju i gornju granicu oba kraja asocijacije</a:t>
            </a:r>
          </a:p>
          <a:p>
            <a:pPr lvl="1"/>
            <a:r>
              <a:rPr lang="sr-Latn-CS" dirty="0"/>
              <a:t>Koliko predmeta može da bira student? </a:t>
            </a:r>
          </a:p>
          <a:p>
            <a:pPr lvl="1"/>
            <a:r>
              <a:rPr lang="sr-Latn-CS" dirty="0"/>
              <a:t>Da li jedan predmet može da bude izabran od strane više studenata? </a:t>
            </a:r>
          </a:p>
          <a:p>
            <a:pPr lvl="1"/>
            <a:r>
              <a:rPr lang="sr-Latn-CS" dirty="0"/>
              <a:t>Koliko minimalno predmeta student mora da izabere? </a:t>
            </a:r>
          </a:p>
          <a:p>
            <a:pPr lvl="1"/>
            <a:r>
              <a:rPr lang="sr-Latn-CS" dirty="0"/>
              <a:t>Koliko minimalno studenata mora da sluša neki predmet?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1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7CF7-ADE8-4923-9557-C44CC6E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8DDB-B175-4417-B484-10E03D87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00200"/>
            <a:ext cx="10972800" cy="4525963"/>
          </a:xfrm>
        </p:spPr>
        <p:txBody>
          <a:bodyPr/>
          <a:lstStyle/>
          <a:p>
            <a:r>
              <a:rPr lang="sr-Latn-RS" dirty="0"/>
              <a:t>Agregacija je vrsta asocijacije kojom se modeluje odnos „celina-deo“ između dve klase</a:t>
            </a:r>
          </a:p>
          <a:p>
            <a:r>
              <a:rPr lang="sr-Latn-RS" dirty="0"/>
              <a:t>Romb se stavlja na kraj agregacije gde se nalazi klasa koja predstavlja celinu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301E-3770-4104-BF82-804674C5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03134"/>
            <a:ext cx="5333581" cy="2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E722-25D6-448F-93EA-4B70F3C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Kompozicija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CFFD-156A-4F8C-B468-95EC2406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Kompozicija je vrsta agregacije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sr-Latn-RS" dirty="0"/>
              <a:t>klase nisu „ravnopravne“</a:t>
            </a:r>
            <a:endParaRPr lang="en-US" dirty="0"/>
          </a:p>
          <a:p>
            <a:pPr lvl="1"/>
            <a:r>
              <a:rPr lang="sr-Latn-RS" dirty="0"/>
              <a:t>delovi ne mogu da postoje bez celine, a njihov životni ciklus je čvrsto povezan </a:t>
            </a:r>
            <a:endParaRPr lang="en-US" dirty="0"/>
          </a:p>
          <a:p>
            <a:r>
              <a:rPr lang="sr-Latn-RS" dirty="0"/>
              <a:t>Klasa koja modeluje celinu kreira svoje delove i njihov je jedini vlasnik</a:t>
            </a:r>
            <a:endParaRPr lang="en-US" dirty="0"/>
          </a:p>
          <a:p>
            <a:r>
              <a:rPr lang="sr-Latn-RS" dirty="0"/>
              <a:t>Kada se celina briše, brišu se i svi njeni delovi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55B4-255E-4659-9B61-A3F6ECCA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33800"/>
            <a:ext cx="6113318" cy="2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6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4C1D-A9A7-48C8-BEA8-8E2C0EF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 kompozicija – greške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6E2A-EC71-46EE-8881-1A2B19F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agregacija ili kompozicija koriste u situacijama koje nisu „celina-deo“</a:t>
            </a:r>
          </a:p>
          <a:p>
            <a:r>
              <a:rPr lang="sr-Latn-RS" dirty="0"/>
              <a:t>Ovde bi bilo </a:t>
            </a:r>
            <a:r>
              <a:rPr lang="sr-Latn-RS" b="1" dirty="0"/>
              <a:t>pogrešno </a:t>
            </a:r>
            <a:r>
              <a:rPr lang="sr-Latn-RS" dirty="0"/>
              <a:t>koristiti agregaciju ili kompoziciju:</a:t>
            </a:r>
          </a:p>
          <a:p>
            <a:pPr lvl="1"/>
            <a:r>
              <a:rPr lang="sr-Latn-RS" dirty="0"/>
              <a:t>Departman ima studente. </a:t>
            </a:r>
            <a:endParaRPr lang="en-US" dirty="0"/>
          </a:p>
          <a:p>
            <a:pPr lvl="1"/>
            <a:r>
              <a:rPr lang="sr-Latn-RS" dirty="0"/>
              <a:t>Preduzeće ima zaposlene i robu. </a:t>
            </a:r>
            <a:endParaRPr lang="en-US" dirty="0"/>
          </a:p>
          <a:p>
            <a:r>
              <a:rPr lang="sr-Latn-RS" dirty="0"/>
              <a:t>Ovde se mogu koristiti agregacija ili kompozicija:</a:t>
            </a:r>
          </a:p>
          <a:p>
            <a:pPr lvl="1"/>
            <a:r>
              <a:rPr lang="sr-Latn-RS" dirty="0"/>
              <a:t>Departman se sastoji od katedri (ima katedre).</a:t>
            </a:r>
            <a:endParaRPr lang="en-US" dirty="0"/>
          </a:p>
          <a:p>
            <a:pPr lvl="1"/>
            <a:r>
              <a:rPr lang="sr-Latn-RS" dirty="0"/>
              <a:t>Preduzeće se sastoji od poslovnica (ima poslovnice).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8DF7-35D9-4252-9373-2DB96A1E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4A53-2CCD-4F34-B8FF-691BA6CC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26" y="1623218"/>
            <a:ext cx="8934974" cy="4525963"/>
          </a:xfrm>
        </p:spPr>
        <p:txBody>
          <a:bodyPr/>
          <a:lstStyle/>
          <a:p>
            <a:r>
              <a:rPr lang="sr-Latn-RS" dirty="0"/>
              <a:t>Agregacija je vrsta (specijalizacija) asocijacije </a:t>
            </a:r>
          </a:p>
          <a:p>
            <a:r>
              <a:rPr lang="sr-Latn-RS" dirty="0"/>
              <a:t>Kompozicija je vrsta (specijalizacija) agregacije</a:t>
            </a:r>
          </a:p>
          <a:p>
            <a:r>
              <a:rPr lang="sr-Latn-RS" dirty="0"/>
              <a:t>Ako niste sigurni koju vrstu asocijacije treba da upotrebite, bolje je koristiti osnovnu asocijaciju, nego pogrešno upotrebiti njene specijalizacije!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8CAD9-C8BB-48C0-AD7C-D023F7A1D8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417638"/>
            <a:ext cx="1752600" cy="246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588-5178-4597-B159-46D4E079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ili kompozicija?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C320-09A1-43B3-AEEC-67834876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Ako smo sigurni da je u pitanju odnos „celina-deo“, tada: </a:t>
            </a:r>
            <a:endParaRPr lang="en-US" sz="3200" dirty="0"/>
          </a:p>
          <a:p>
            <a:pPr lvl="1"/>
            <a:r>
              <a:rPr lang="sr-Latn-RS" sz="2800" dirty="0"/>
              <a:t>Da li deo može postojati bez celine? </a:t>
            </a:r>
            <a:endParaRPr lang="en-US" sz="2800" dirty="0"/>
          </a:p>
          <a:p>
            <a:pPr marL="1200150" lvl="2" indent="-342900"/>
            <a:r>
              <a:rPr lang="sr-Latn-RS" sz="2400" dirty="0"/>
              <a:t>da – agregacija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ne - kompozicija</a:t>
            </a:r>
            <a:endParaRPr lang="en-US" sz="2400" dirty="0"/>
          </a:p>
          <a:p>
            <a:pPr lvl="1"/>
            <a:r>
              <a:rPr lang="sr-Latn-RS" sz="2800" dirty="0"/>
              <a:t>Šta se dešava sa delovima kada se briše celina?</a:t>
            </a:r>
            <a:endParaRPr lang="en-US" sz="2800" dirty="0"/>
          </a:p>
          <a:p>
            <a:pPr marL="1200150" lvl="2" indent="-342900"/>
            <a:r>
              <a:rPr lang="sr-Latn-RS" sz="2400" dirty="0"/>
              <a:t>brišu se i delovi – kompozicija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delovi nastavljaju da postoje – agregacija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6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5B0-F1DC-4333-8103-D1187D2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Asocijativne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8138-F85F-4300-9F9D-7B170CA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i="1" dirty="0"/>
              <a:t>Na fakultetu su zaposleni nastavnici. Jedan nastavnik može da radi na više fakulteta. Bitno je znati datum zaposlenja, za svakog nastavnika i svaki fakultet na kojem radi.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70A28-10C9-47AA-BF7D-62E8FDF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29782"/>
            <a:ext cx="6007839" cy="19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D14D-5855-43D8-86CC-587455C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1652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1/2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12C4B-EC89-42D2-B850-17F7B30F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64308"/>
            <a:ext cx="5237751" cy="17859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849F2-D1BA-4C6B-ACA8-CC15384D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470819"/>
            <a:ext cx="5626943" cy="1805781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B7329112-5C25-4E4D-8516-7B981D68B923}"/>
              </a:ext>
            </a:extLst>
          </p:cNvPr>
          <p:cNvSpPr/>
          <p:nvPr/>
        </p:nvSpPr>
        <p:spPr>
          <a:xfrm>
            <a:off x="3124200" y="3573273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5F5A9-E2E9-4CF8-93BD-ABB6432DF5EE}"/>
              </a:ext>
            </a:extLst>
          </p:cNvPr>
          <p:cNvSpPr/>
          <p:nvPr/>
        </p:nvSpPr>
        <p:spPr>
          <a:xfrm>
            <a:off x="6400800" y="1524000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Fakultet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nazivFakulteta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datumZaposlenja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2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079-0825-4A8B-ADA7-108F5FF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2/2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E3EE-DBA9-4029-8DC9-B045EFCD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65" y="4463877"/>
            <a:ext cx="5527902" cy="2293055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FF68D84F-44E0-4A8A-8F46-6EF6E5E22DB8}"/>
              </a:ext>
            </a:extLst>
          </p:cNvPr>
          <p:cNvSpPr/>
          <p:nvPr/>
        </p:nvSpPr>
        <p:spPr>
          <a:xfrm>
            <a:off x="3161887" y="3393888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3325-4C8D-4BB2-83B7-E9729A50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5" y="870167"/>
            <a:ext cx="5936735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3E421-8056-49AC-B678-A8B23ED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92509"/>
            <a:ext cx="2133600" cy="1571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4D88DD-7EC6-4D15-9DE4-1521C4F71B7F}"/>
              </a:ext>
            </a:extLst>
          </p:cNvPr>
          <p:cNvSpPr/>
          <p:nvPr/>
        </p:nvSpPr>
        <p:spPr>
          <a:xfrm>
            <a:off x="6165335" y="1066800"/>
            <a:ext cx="59008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U_FAZI_FORMIRANJA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PRIHVACENA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ISPORUCENA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broj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datumNarucivanja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adresaIsporuke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kolicina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opis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slika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287-6F48-48AF-A3D3-E8F891B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N-arna asocijacija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3715-EDE1-4BED-8E77-8F2FAAEE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9599"/>
          </a:xfrm>
        </p:spPr>
        <p:txBody>
          <a:bodyPr/>
          <a:lstStyle/>
          <a:p>
            <a:r>
              <a:rPr lang="sr-Latn-RS" dirty="0"/>
              <a:t>Postoji od verzije UML 2.0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B46B7-F5A6-44D0-AC1B-13EB67A55A78}"/>
              </a:ext>
            </a:extLst>
          </p:cNvPr>
          <p:cNvSpPr/>
          <p:nvPr/>
        </p:nvSpPr>
        <p:spPr>
          <a:xfrm>
            <a:off x="6324600" y="2551837"/>
            <a:ext cx="5638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Klasa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koja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nastaje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posledica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n-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arne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asocijacije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StudentSlusaPredmet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SkolskaGodina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uSkolskojGodini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kodNastavnika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8992D-7E35-4022-B3D0-5EAC0410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92363"/>
            <a:ext cx="5232155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249-0989-4797-9F8D-DE0F6881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Konceptualni dijagram klasa na visokom nivou apstrakcije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50C8-5D28-460F-8656-83D3CF4D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1316"/>
            <a:ext cx="9435483" cy="1286510"/>
          </a:xfrm>
        </p:spPr>
        <p:txBody>
          <a:bodyPr/>
          <a:lstStyle/>
          <a:p>
            <a:pPr marL="0" indent="0">
              <a:buNone/>
            </a:pPr>
            <a:r>
              <a:rPr lang="sr-Latn-RS" sz="2000" b="1" dirty="0"/>
              <a:t>Izvod iz specifikacije zahteva sistema za elektronsko ocenjivanje studenata: </a:t>
            </a:r>
            <a:r>
              <a:rPr lang="sr-Latn-RS" sz="2000" i="1" dirty="0"/>
              <a:t>Nastavnici kreiraju testove za predmete koje predaju. Testovi se sastoje od pitanja, gde svako pitanje treba da ima više ponuđenih odgovora. Jedno pitanje mora imati minimalno jedan tačan odgovor.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F1B60-1458-43BA-A1FB-9421A26B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635043"/>
            <a:ext cx="8332309" cy="235110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451C854-8276-4E6F-B3AB-067838DCF848}"/>
              </a:ext>
            </a:extLst>
          </p:cNvPr>
          <p:cNvSpPr/>
          <p:nvPr/>
        </p:nvSpPr>
        <p:spPr>
          <a:xfrm>
            <a:off x="5486400" y="4745672"/>
            <a:ext cx="990600" cy="359728"/>
          </a:xfrm>
          <a:prstGeom prst="borderCallout1">
            <a:avLst>
              <a:gd name="adj1" fmla="val 53059"/>
              <a:gd name="adj2" fmla="val 519"/>
              <a:gd name="adj3" fmla="val 106568"/>
              <a:gd name="adj4" fmla="val -10506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E74FD-C02E-4DE8-B384-335689235B6E}"/>
              </a:ext>
            </a:extLst>
          </p:cNvPr>
          <p:cNvSpPr/>
          <p:nvPr/>
        </p:nvSpPr>
        <p:spPr>
          <a:xfrm>
            <a:off x="5575854" y="3352800"/>
            <a:ext cx="1143000" cy="359728"/>
          </a:xfrm>
          <a:prstGeom prst="borderCallout1">
            <a:avLst>
              <a:gd name="adj1" fmla="val 101325"/>
              <a:gd name="adj2" fmla="val 66763"/>
              <a:gd name="adj3" fmla="val 216272"/>
              <a:gd name="adj4" fmla="val 8370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asocijacija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0CC1355-73D5-434D-B8D3-C1B28082BED2}"/>
              </a:ext>
            </a:extLst>
          </p:cNvPr>
          <p:cNvSpPr/>
          <p:nvPr/>
        </p:nvSpPr>
        <p:spPr>
          <a:xfrm>
            <a:off x="8103870" y="4760262"/>
            <a:ext cx="1421130" cy="359728"/>
          </a:xfrm>
          <a:prstGeom prst="borderCallout1">
            <a:avLst>
              <a:gd name="adj1" fmla="val -1576"/>
              <a:gd name="adj2" fmla="val 44815"/>
              <a:gd name="adj3" fmla="val -112944"/>
              <a:gd name="adj4" fmla="val 4841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Kardinalitet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DD4E33-A5D7-4770-869B-488D0B515A04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4408792"/>
            <a:ext cx="172720" cy="34385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6BC4029-8B72-4A15-B24A-CBD4A985F11F}"/>
              </a:ext>
            </a:extLst>
          </p:cNvPr>
          <p:cNvSpPr/>
          <p:nvPr/>
        </p:nvSpPr>
        <p:spPr>
          <a:xfrm>
            <a:off x="1656449" y="3455178"/>
            <a:ext cx="1421130" cy="359728"/>
          </a:xfrm>
          <a:prstGeom prst="borderCallout1">
            <a:avLst>
              <a:gd name="adj1" fmla="val 94672"/>
              <a:gd name="adj2" fmla="val 48563"/>
              <a:gd name="adj3" fmla="val 276982"/>
              <a:gd name="adj4" fmla="val 8277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Naziv uloge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A0C15E-80A3-4590-BE75-15A8020FAAD8}"/>
              </a:ext>
            </a:extLst>
          </p:cNvPr>
          <p:cNvSpPr txBox="1">
            <a:spLocks/>
          </p:cNvSpPr>
          <p:nvPr/>
        </p:nvSpPr>
        <p:spPr bwMode="auto">
          <a:xfrm>
            <a:off x="2209800" y="6272759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Ovaj dijagram prikazuje uočene koncepte sistema i veze između njih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3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AE1E-B91E-4B9D-9E5A-87A7A557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korišćenja asocijacija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1BD0-EE69-4E20-8345-14793993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0" y="2066924"/>
            <a:ext cx="5095178" cy="18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1C519-E2AB-4005-83AE-D9628FC5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38" y="2133600"/>
            <a:ext cx="365519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4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936C-E8AD-4B88-BAFA-BDAE6A3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D6B7-0451-49B9-9891-5898B385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8" y="1417638"/>
            <a:ext cx="10972800" cy="4525963"/>
          </a:xfrm>
        </p:spPr>
        <p:txBody>
          <a:bodyPr/>
          <a:lstStyle/>
          <a:p>
            <a:r>
              <a:rPr lang="sr-Latn-RS" dirty="0"/>
              <a:t>Gde staviti bodove koje </a:t>
            </a:r>
            <a:r>
              <a:rPr lang="en-US" dirty="0"/>
              <a:t>je </a:t>
            </a:r>
            <a:r>
              <a:rPr lang="sr-Latn-RS" dirty="0"/>
              <a:t>student osvoji</a:t>
            </a:r>
            <a:r>
              <a:rPr lang="en-US" dirty="0"/>
              <a:t>o</a:t>
            </a:r>
            <a:r>
              <a:rPr lang="sr-Latn-RS" dirty="0"/>
              <a:t> rešavanjem testa?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odgovore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6B76D-B295-4F28-9C20-4A50DABF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2" y="2560638"/>
            <a:ext cx="7774806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8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370-BBB8-4DA4-9546-A1D405E9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975E4-ED00-4CE9-9232-376B2B4F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95400"/>
            <a:ext cx="8753563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0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5A09-C59F-4B55-8D7B-40BAEECA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</a:t>
            </a:r>
            <a:r>
              <a:rPr lang="en-US" dirty="0" err="1"/>
              <a:t>enje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429CD-E071-4CE1-9DF3-32D1AD45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866458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8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1691-9DDA-6FEA-8790-35203CD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žba 2 – dijagram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23C8-B669-BB5E-55C7-CB06E4D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>
                <a:effectLst/>
              </a:rPr>
              <a:t>Svaki klijent može imati otvoren jedan ili više računa u okviru neke banke. Za svaki račun je neophodno da se zna: broj računa, datum otvaranja i podaci o klijentu. Klijent ima sledeće podatke: ime, prezime, adresu. Banka ima šifru, naziv i adresu.</a:t>
            </a:r>
          </a:p>
          <a:p>
            <a:pPr marL="0" indent="0" algn="just">
              <a:buNone/>
            </a:pPr>
            <a:r>
              <a:rPr lang="sr-Latn-RS" dirty="0">
                <a:effectLst/>
              </a:rPr>
              <a:t>Proces otvaranja računa odvija se na sledeći način. Ako klijent prvi put dolazi u banku, prvo se unose njegovi lični podaci, a zatim mu se otvara račun. Ako klijent već ima račun u banci i želi da otvori još jedan račun, tada se vrši samo otvaranje još jednog računa.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0590-D4E2-768F-CFA2-57A99DF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 (jedno od mogućih)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7D978-61CA-8879-B1AF-07BA8DCA8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6647497" cy="42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8C06-4A12-EC60-9DD4-7B7F3E8B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žba 3 </a:t>
            </a:r>
            <a:r>
              <a:rPr lang="sr-Latn-RS"/>
              <a:t>– za domaći zadatak!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2063-8B63-E740-FCF9-6F91B214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effectLst/>
                <a:ea typeface="Times New Roman" panose="02020603050405020304" pitchFamily="18" charset="0"/>
              </a:rPr>
              <a:t>Implementirati  softver koji omogućava komunikaciju na internetu u vidu web foruma.  Forum ima naziv i datum otvaranja. Može da sadrži proizvoljan broj kategorija i registrovanih korisnika (korisničko ime, e-mail adresa, avatar, lozinka). Svaka kategorija ima proizvoljan broj tema i pod-kategorija. Kategorija i tema imaju naziv i datum otvaranja.  Jedna tema i jedna pod-kategorija može da bude samo u jednoj kategoriji. Teme sadrže poruke koje čitaju korisnici foruma, poređane hronološki, po datumu prispeća. Poruka ima predmet (subject), sadržaj (tekst), datum i vreme slanja, pošiljaoca (korisnik foruma) i temu kojoj pripada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2964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8009A11F-ECA6-47A2-8B65-0D6A94FD8D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1" y="4462463"/>
            <a:ext cx="8747125" cy="1909762"/>
            <a:chOff x="96" y="2811"/>
            <a:chExt cx="5510" cy="1203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1740935E-0474-4218-B714-C5693A6E29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F1C8619-A985-4C23-A59C-319707F7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4DF3B04-BFDD-487D-9C92-6D5FC467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9DD311F-22A7-4737-8236-50690AB5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A1C71192-5EB2-4CD8-BAD1-50578BFD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147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A918675C-BC2B-48FD-B2AC-E5667CA64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03"/>
              <a:ext cx="6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ukupnoPoena</a:t>
              </a:r>
              <a:endParaRPr lang="en-US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C416B06-D1E1-459A-B146-951F909A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181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nazivTesta</a:t>
              </a:r>
              <a:endParaRPr lang="en-US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D204F5DB-D3C8-4BE5-A7DE-4D21463F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484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5D01D1E9-26F6-4E60-BD1B-49353E63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18"/>
              <a:ext cx="10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sumaUnetihBodova()</a:t>
              </a:r>
              <a:endParaRPr lang="en-US" alt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2968CF12-E7CC-4F68-997A-D96ECA00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994"/>
              <a:ext cx="2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Test</a:t>
              </a:r>
              <a:endParaRPr lang="en-US" alt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32E1E39-340F-44B9-90D7-B1564F8D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53042DA8-19A0-41D7-B6E4-12E6391A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8F873187-B742-4F5A-817A-60BFF01D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3362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6E1DA30-D2A4-4BF1-A779-7A87F21C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395"/>
              <a:ext cx="5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tekstPitanja</a:t>
              </a:r>
              <a:endParaRPr lang="en-US" alt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B356A3D8-62AD-49EA-ADF7-8469BC9A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3208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Pitanje</a:t>
              </a:r>
              <a:endParaRPr lang="en-US" alt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4DCC0B18-C8DE-490B-B656-E0155BC3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FD1301F3-BBDA-490B-BFFC-6A46C093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A13C20C-FD8E-49D8-93D0-4C4F9016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147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3DDF4DEB-9D7A-4F96-9E61-0E38B06D2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426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nosiPoena</a:t>
              </a:r>
              <a:endParaRPr lang="en-US" alt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78D366A-8040-4A29-832C-CE3BFF97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303"/>
              <a:ext cx="2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tacan</a:t>
              </a:r>
              <a:endParaRPr lang="en-US" alt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389AAD40-EFE0-47FE-866B-EEA77D18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181"/>
              <a:ext cx="7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tekstOdgovora</a:t>
              </a:r>
              <a:endParaRPr lang="en-US" alt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DF45766-A918-441C-8A12-D8FB248A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2994"/>
              <a:ext cx="4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Odgovor</a:t>
              </a:r>
              <a:endParaRPr lang="en-US" altLang="en-US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D5F9C307-31E2-44D4-AAC5-343D442F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49CC302-B131-4047-9EEF-E0F1E3DA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CCA4B46E-E3A8-4624-AE9C-C35742A5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93"/>
              <a:ext cx="4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Predmet</a:t>
              </a:r>
              <a:endParaRPr lang="en-US" alt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2F4D2CB-6E8A-43B4-AC49-9E29C397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74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B4108A01-8B50-423D-A91E-52840864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3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7CD5F8EA-A40D-472B-8A11-6B7CF8EA3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3433"/>
              <a:ext cx="75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BC6543BC-C8DA-4957-AB42-76C4D7FE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467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AA1926B9-C180-41C7-9D86-ECE62A87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46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0CFCBE4A-F17D-4832-B4FA-D1C94F70D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5" y="3362"/>
              <a:ext cx="679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EAC96FFA-C093-4E90-A347-F9818806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3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6480754D-5D9B-485F-97A6-8B422518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3395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D556F9C8-F66D-499A-AC47-9843771D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" y="3576"/>
              <a:ext cx="506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A60F61FB-D5AF-4BB5-BD99-22CCC566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609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36D924FE-2AD4-470F-B557-805FE6D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60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D697E-E5A2-401D-8466-F3D165CA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74638"/>
            <a:ext cx="7924800" cy="1630362"/>
          </a:xfrm>
        </p:spPr>
        <p:txBody>
          <a:bodyPr/>
          <a:lstStyle/>
          <a:p>
            <a:r>
              <a:rPr lang="sr-Latn-RS" dirty="0"/>
              <a:t>Primer 2: Konceptualni dijagrama klasa, sa malo više detalja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F36FD-A0B9-477B-811D-63C7BFEE6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14" y="145803"/>
            <a:ext cx="3429000" cy="4191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53C5C386-CF26-4B2A-9324-9950B89C97BA}"/>
              </a:ext>
            </a:extLst>
          </p:cNvPr>
          <p:cNvSpPr/>
          <p:nvPr/>
        </p:nvSpPr>
        <p:spPr>
          <a:xfrm>
            <a:off x="6050160" y="4461940"/>
            <a:ext cx="1646040" cy="414861"/>
          </a:xfrm>
          <a:prstGeom prst="borderCallout1">
            <a:avLst>
              <a:gd name="adj1" fmla="val 56908"/>
              <a:gd name="adj2" fmla="val -409"/>
              <a:gd name="adj3" fmla="val 182705"/>
              <a:gd name="adj4" fmla="val -5450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Obeležja klase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8A0EF18-7E49-4945-97D4-869620CF2999}"/>
              </a:ext>
            </a:extLst>
          </p:cNvPr>
          <p:cNvSpPr/>
          <p:nvPr/>
        </p:nvSpPr>
        <p:spPr>
          <a:xfrm>
            <a:off x="5690234" y="6129267"/>
            <a:ext cx="1646040" cy="368618"/>
          </a:xfrm>
          <a:prstGeom prst="borderCallout1">
            <a:avLst>
              <a:gd name="adj1" fmla="val 66921"/>
              <a:gd name="adj2" fmla="val 123"/>
              <a:gd name="adj3" fmla="val -91804"/>
              <a:gd name="adj4" fmla="val -7030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Metoda klase</a:t>
            </a:r>
            <a:r>
              <a:rPr lang="sr-Latn-RS" sz="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2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3BDC-7AD3-4A24-929C-962418CE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250"/>
            <a:ext cx="11734800" cy="1143000"/>
          </a:xfrm>
        </p:spPr>
        <p:txBody>
          <a:bodyPr/>
          <a:lstStyle/>
          <a:p>
            <a:r>
              <a:rPr lang="sr-Latn-RS" sz="3600" dirty="0"/>
              <a:t>Primer 2b: Konceptualni model koji opisuje učesnike u sistemu elektronskog ocenjivanja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1F7FD-37B3-4846-A74E-3FDD0A5D1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6781800" cy="41148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8DA57763-A90D-4093-9D6E-3DF251532382}"/>
              </a:ext>
            </a:extLst>
          </p:cNvPr>
          <p:cNvSpPr/>
          <p:nvPr/>
        </p:nvSpPr>
        <p:spPr>
          <a:xfrm>
            <a:off x="5105400" y="5638800"/>
            <a:ext cx="1676400" cy="381000"/>
          </a:xfrm>
          <a:prstGeom prst="borderCallout1">
            <a:avLst>
              <a:gd name="adj1" fmla="val 55573"/>
              <a:gd name="adj2" fmla="val -2701"/>
              <a:gd name="adj3" fmla="val -7522"/>
              <a:gd name="adj4" fmla="val -3165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Enumeracija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B3CA3BD-6570-44E7-A4C8-9AEB30DCF662}"/>
              </a:ext>
            </a:extLst>
          </p:cNvPr>
          <p:cNvSpPr/>
          <p:nvPr/>
        </p:nvSpPr>
        <p:spPr>
          <a:xfrm>
            <a:off x="6802515" y="16764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90816"/>
              <a:gd name="adj4" fmla="val 2753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generalizacija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14AA-71C5-42A3-B986-F4BE8226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3: Detaljan konceptualni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FC86-41BC-4E07-96A1-4A208C3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Obično se ne navode </a:t>
            </a:r>
            <a:r>
              <a:rPr lang="sr-Latn-RS" i="1" dirty="0"/>
              <a:t>get</a:t>
            </a:r>
            <a:r>
              <a:rPr lang="sr-Latn-RS" dirty="0"/>
              <a:t> i </a:t>
            </a:r>
            <a:r>
              <a:rPr lang="sr-Latn-RS" i="1" dirty="0"/>
              <a:t>set</a:t>
            </a:r>
            <a:r>
              <a:rPr lang="sr-Latn-RS" dirty="0"/>
              <a:t> metode i konstruktori</a:t>
            </a:r>
          </a:p>
          <a:p>
            <a:r>
              <a:rPr lang="sr-Latn-RS" dirty="0"/>
              <a:t>Cilj</a:t>
            </a:r>
          </a:p>
          <a:p>
            <a:pPr lvl="1"/>
            <a:r>
              <a:rPr lang="sr-Latn-RS" dirty="0"/>
              <a:t>brže modelovanje</a:t>
            </a:r>
          </a:p>
          <a:p>
            <a:pPr lvl="1"/>
            <a:r>
              <a:rPr lang="sr-Latn-RS" dirty="0"/>
              <a:t>čitljiviji modeli</a:t>
            </a:r>
          </a:p>
          <a:p>
            <a:pPr lvl="1"/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50C3-D16D-4AB3-970A-29EBB406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" y="1676400"/>
            <a:ext cx="1079635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333-9532-4B26-8B4F-676C4A87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820400" cy="921976"/>
          </a:xfrm>
        </p:spPr>
        <p:txBody>
          <a:bodyPr/>
          <a:lstStyle/>
          <a:p>
            <a:r>
              <a:rPr lang="sr-Latn-RS" dirty="0"/>
              <a:t>Primer 4: Veoma detaljan implementacioni dijagram klasa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8BA7B-3FAC-4FE0-A855-77E40AD79EBD}"/>
              </a:ext>
            </a:extLst>
          </p:cNvPr>
          <p:cNvSpPr txBox="1">
            <a:spLocks/>
          </p:cNvSpPr>
          <p:nvPr/>
        </p:nvSpPr>
        <p:spPr bwMode="auto">
          <a:xfrm>
            <a:off x="457200" y="5440362"/>
            <a:ext cx="97572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Moguća namena: </a:t>
            </a:r>
          </a:p>
          <a:p>
            <a:pPr marL="685800" lvl="1"/>
            <a:r>
              <a:rPr lang="sr-Latn-RS" sz="1800" dirty="0"/>
              <a:t>Specifikacija implementacije od strane softverskog arhitekte za programere-početnike</a:t>
            </a:r>
          </a:p>
          <a:p>
            <a:pPr marL="685800" lvl="1"/>
            <a:r>
              <a:rPr lang="sr-Latn-RS" sz="1800" dirty="0"/>
              <a:t>Generisanje koda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0B641-B559-4E5F-8B26-1A886E24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" y="1692494"/>
            <a:ext cx="11703205" cy="25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2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2.6|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8|3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6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7.2|3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796914-0573-445E-9566-8A07F6912FC3}"/>
</file>

<file path=customXml/itemProps2.xml><?xml version="1.0" encoding="utf-8"?>
<ds:datastoreItem xmlns:ds="http://schemas.openxmlformats.org/officeDocument/2006/customXml" ds:itemID="{2CE6736D-DCD6-4048-9BBA-294BDF23E0AA}"/>
</file>

<file path=customXml/itemProps3.xml><?xml version="1.0" encoding="utf-8"?>
<ds:datastoreItem xmlns:ds="http://schemas.openxmlformats.org/officeDocument/2006/customXml" ds:itemID="{657C0F2B-DC52-45CA-A3E5-56BF814CEDFE}"/>
</file>

<file path=docProps/app.xml><?xml version="1.0" encoding="utf-8"?>
<Properties xmlns="http://schemas.openxmlformats.org/officeDocument/2006/extended-properties" xmlns:vt="http://schemas.openxmlformats.org/officeDocument/2006/docPropsVTypes">
  <TotalTime>11881</TotalTime>
  <Words>2801</Words>
  <Application>Microsoft Office PowerPoint</Application>
  <PresentationFormat>Widescreen</PresentationFormat>
  <Paragraphs>483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Office Theme</vt:lpstr>
      <vt:lpstr>Specifikacija softverskih sistema Predavanje br. 4 – Dijagram klasa, 1. deo Osnovni pojmovi, asocijacije</vt:lpstr>
      <vt:lpstr>PowerPoint Presentation</vt:lpstr>
      <vt:lpstr>Osnovni elementi dijagrama klasa</vt:lpstr>
      <vt:lpstr>Korišćenje dijagrama klasa</vt:lpstr>
      <vt:lpstr>Primer 1: Konceptualni dijagram klasa na visokom nivou apstrakcije</vt:lpstr>
      <vt:lpstr>Primer 2: Konceptualni dijagrama klasa, sa malo više detalja</vt:lpstr>
      <vt:lpstr>Primer 2b: Konceptualni model koji opisuje učesnike u sistemu elektronskog ocenjivanja </vt:lpstr>
      <vt:lpstr>Primer 3: Detaljan konceptualni model</vt:lpstr>
      <vt:lpstr>Primer 4: Veoma detaljan implementacioni dijagram klasa</vt:lpstr>
      <vt:lpstr>Primer 5: Implementacija interfejsa</vt:lpstr>
      <vt:lpstr>Klase - imenovanje</vt:lpstr>
      <vt:lpstr>Obeležja klase</vt:lpstr>
      <vt:lpstr>Vidljivost obeležja</vt:lpstr>
      <vt:lpstr>Vidljivost obeležja - primeri</vt:lpstr>
      <vt:lpstr>Tipovi podataka obeležja</vt:lpstr>
      <vt:lpstr>Kardinalitet</vt:lpstr>
      <vt:lpstr>Inicijalna – podrazumevana vrednost </vt:lpstr>
      <vt:lpstr>Inicijalna – podrazumevana vrednost </vt:lpstr>
      <vt:lpstr>Statička obeležja</vt:lpstr>
      <vt:lpstr>Dodatne opcije obeležja</vt:lpstr>
      <vt:lpstr>Primer izvedenih obeležja</vt:lpstr>
      <vt:lpstr>Get i set metode</vt:lpstr>
      <vt:lpstr>Metode za pristup obeležjima čiji je kardinalitet *</vt:lpstr>
      <vt:lpstr>Metode klase za pristup obeležjima čiji je kardinalitet *</vt:lpstr>
      <vt:lpstr>Klase i obeležja – kako ih otkriti?</vt:lpstr>
      <vt:lpstr>Metode klasa</vt:lpstr>
      <vt:lpstr>Format za specifikaciju metoda i parametara</vt:lpstr>
      <vt:lpstr>Pravila dobre prakse</vt:lpstr>
      <vt:lpstr>Veze u dijagramima klasa</vt:lpstr>
      <vt:lpstr>Asocijacija</vt:lpstr>
      <vt:lpstr>Primer implementacije na programskom jeziku java </vt:lpstr>
      <vt:lpstr>Navigabilna asocijacija u jednom smeru</vt:lpstr>
      <vt:lpstr>Primer implementacije na programskom jeziku java </vt:lpstr>
      <vt:lpstr>Osobine asocijacije</vt:lpstr>
      <vt:lpstr>Asocijacije ili direktan unos obeležja čiji je tip klasa?    1/2</vt:lpstr>
      <vt:lpstr>Asocijacije ili direktan unos obeležja čiji je tip klasa?    2/2</vt:lpstr>
      <vt:lpstr>Ovo svakako nemojte praktikovati!</vt:lpstr>
      <vt:lpstr>Pravila „lepog ponašanja“ pri modelovanju </vt:lpstr>
      <vt:lpstr>Kako otkriti asocijacije?</vt:lpstr>
      <vt:lpstr>Određivanje kardinaliteta</vt:lpstr>
      <vt:lpstr>Agregacija</vt:lpstr>
      <vt:lpstr>Kompozicija</vt:lpstr>
      <vt:lpstr>Agregacija i kompozicija – greške</vt:lpstr>
      <vt:lpstr>Preporuka</vt:lpstr>
      <vt:lpstr>Agregacija ili kompozicija?</vt:lpstr>
      <vt:lpstr>Asocijativne klase</vt:lpstr>
      <vt:lpstr>Modelovanje bez asocijativnih klasa    1/2</vt:lpstr>
      <vt:lpstr>Modelovanje bez asocijativnih klasa    2/2</vt:lpstr>
      <vt:lpstr>N-arna asocijacija</vt:lpstr>
      <vt:lpstr>Primeri korišćenja asocijacija</vt:lpstr>
      <vt:lpstr>Vežba</vt:lpstr>
      <vt:lpstr>Rešenje 1</vt:lpstr>
      <vt:lpstr>Rešenje 2</vt:lpstr>
      <vt:lpstr>Vežba 2 – dijagram klasa</vt:lpstr>
      <vt:lpstr>Rešenje (jedno od mogućih)</vt:lpstr>
      <vt:lpstr>Vežba 3 – za domaći zadatak!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380</cp:revision>
  <dcterms:created xsi:type="dcterms:W3CDTF">2015-03-01T19:57:14Z</dcterms:created>
  <dcterms:modified xsi:type="dcterms:W3CDTF">2023-03-22T09:37:51Z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0x0101002679EB124895194CAA1AC036AEFC8CDB</vt:lpwstr>
  </property>
</Properties>
</file>