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376" r:id="rId3"/>
    <p:sldId id="406" r:id="rId4"/>
    <p:sldId id="418" r:id="rId5"/>
    <p:sldId id="419" r:id="rId6"/>
    <p:sldId id="420" r:id="rId7"/>
    <p:sldId id="410" r:id="rId8"/>
    <p:sldId id="409" r:id="rId9"/>
    <p:sldId id="411" r:id="rId10"/>
    <p:sldId id="412" r:id="rId11"/>
    <p:sldId id="421" r:id="rId12"/>
    <p:sldId id="422" r:id="rId13"/>
    <p:sldId id="428" r:id="rId14"/>
    <p:sldId id="429" r:id="rId15"/>
    <p:sldId id="430" r:id="rId16"/>
    <p:sldId id="423" r:id="rId17"/>
    <p:sldId id="424" r:id="rId18"/>
    <p:sldId id="425" r:id="rId19"/>
    <p:sldId id="426" r:id="rId20"/>
    <p:sldId id="427" r:id="rId21"/>
    <p:sldId id="417" r:id="rId22"/>
    <p:sldId id="431" r:id="rId23"/>
    <p:sldId id="295" r:id="rId24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27.3.2023.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 modelovanje </a:t>
            </a:r>
            <a:r>
              <a:rPr lang="en-US" altLang="sr-Latn-RS" sz="3200" dirty="0" err="1"/>
              <a:t>softver</a:t>
            </a:r>
            <a:r>
              <a:rPr lang="sr-Latn-RS" altLang="sr-Latn-RS" sz="3200" dirty="0"/>
              <a:t>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5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klasa</a:t>
            </a:r>
            <a:r>
              <a:rPr lang="sr-Latn-RS" altLang="sr-Latn-RS" sz="1600" dirty="0"/>
              <a:t>, 2. deo</a:t>
            </a:r>
            <a:br>
              <a:rPr lang="sr-Latn-RS" altLang="sr-Latn-RS" sz="1600" dirty="0"/>
            </a:br>
            <a:r>
              <a:rPr lang="sr-Latn-RS" altLang="sr-Latn-RS" sz="1600" dirty="0"/>
              <a:t>Veze generalizacije, implementacije interfejsa i zavisnosti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607F-7FC2-4A2E-8DD0-E9D002CF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2/2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B5344F-4F65-4143-B347-7D44B62EEB45}"/>
              </a:ext>
            </a:extLst>
          </p:cNvPr>
          <p:cNvSpPr/>
          <p:nvPr/>
        </p:nvSpPr>
        <p:spPr>
          <a:xfrm>
            <a:off x="4827474" y="3143249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71AC9-A651-4E19-94D5-38B01550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35" y="1600200"/>
            <a:ext cx="6801765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0B730-EC5A-43D7-8B72-122F986C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1858"/>
            <a:ext cx="4512087" cy="24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1C16-4919-45B8-9105-9DED297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B160-D796-4DD4-878E-6E9C7C33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biblioteku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grafičkih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realizaciju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aplikacije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sastojati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Glavni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separatori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poziciju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kojoj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(x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koordinata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stavka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natpis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navedene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iscrtati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7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F18E-40F0-4DB3-B4AA-ED6CF80A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</a:t>
            </a:r>
            <a:r>
              <a:rPr lang="en-US" dirty="0"/>
              <a:t>m</a:t>
            </a:r>
            <a:r>
              <a:rPr lang="sr-Latn-RS" dirty="0"/>
              <a:t>pozitni šablon (Composite pattern)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5CA52-D92F-40CD-BFBB-02FC4F4240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209800"/>
            <a:ext cx="56470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CED-422D-4F91-AA6A-42204692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</a:t>
            </a:r>
            <a:r>
              <a:rPr lang="en-US" dirty="0" err="1"/>
              <a:t>enje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F94AD-DE8E-4B51-A53F-B0C985D4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89711"/>
            <a:ext cx="6704762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134B-C163-4718-A8E9-0DF53F8A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513405"/>
          </a:xfrm>
        </p:spPr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2B02-0D4D-4AFD-AD32-4D3BB92B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523"/>
            <a:ext cx="10972800" cy="2488557"/>
          </a:xfrm>
        </p:spPr>
        <p:txBody>
          <a:bodyPr/>
          <a:lstStyle/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Projektovati strukturu podataka za podršku rada sistema datoteka - </a:t>
            </a:r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 system</a:t>
            </a:r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 okviru sistema datoteka se mogu naći folderi i datoteke. U folderu se mogu naći datoteke i potfolderi.  Svaki element sistema datoteka ima naziv. U folder se mogu dodavati  novi elementi i brisati postojeći.  Ime datoteke ili foldera se može menjati, pod uslovom da korisnik ima pravo izmene.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r-Latn-R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 svakim elementom sistema datoteka, za svakog korisnika, može se definisati pravo pregleda, izmene i brisanja. Korisnik od podataka ima korisničko ime i lozinku.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E03D4-4EEF-47F4-AFEB-02690374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50920"/>
            <a:ext cx="3429000" cy="27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3C62-0CFF-448F-9E3F-36D0852D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 zadatka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A86F3-48F2-44BC-A57A-E026C579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3444"/>
            <a:ext cx="8057762" cy="50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2DE-E9A6-4DB2-8624-FA97AC0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interfejsa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C0C4-80F1-4336-A52F-7B4B4605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32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pecificiraju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osobina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imple­mentira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mora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podrži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sebi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svojstven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način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striktna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generalizacije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implementiraju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interfejs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moraju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ništa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zajedničko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osim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289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48B-B0C6-4FBE-B149-1488AFDE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81C4-7C27-427B-A276-4576A99C8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65532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5E89-F023-49A1-AA55-A76D419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Kompozitni šablon modelovan korišćenjem interfejsa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845B-0F19-4DDC-810F-119F24A7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7163" y="1891030"/>
            <a:ext cx="6294438" cy="2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0A32-330D-4E0C-A19C-402966C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zavisnosti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69E9-F838-4B66-BCDB-65498269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362199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verovatno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će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potrebna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promena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njene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usluge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kreira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instance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instanca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prenosi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argument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čemu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date instance ne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čuvaju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obeležjima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što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bi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rezultovalo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vezom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asocijacije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sr-Latn-R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700"/>
              </a:spcAft>
            </a:pPr>
            <a:r>
              <a:rPr lang="sr-Latn-RS" dirty="0"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CF5A5-B3D8-4E1D-8B1E-53D752329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876800"/>
            <a:ext cx="5943600" cy="12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4C7-4AEC-49AD-900A-0E970E67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Veze u dijagramima klasa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4DF2-757C-446D-9B9E-A193D3B9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5" y="1232767"/>
            <a:ext cx="10972800" cy="938014"/>
          </a:xfrm>
        </p:spPr>
        <p:txBody>
          <a:bodyPr/>
          <a:lstStyle/>
          <a:p>
            <a:r>
              <a:rPr lang="en-US" altLang="sr-Latn-RS" dirty="0" err="1"/>
              <a:t>Specificiraju</a:t>
            </a:r>
            <a:r>
              <a:rPr lang="en-US" altLang="sr-Latn-RS" dirty="0"/>
              <a:t> </a:t>
            </a:r>
            <a:r>
              <a:rPr lang="en-US" altLang="sr-Latn-RS" dirty="0" err="1"/>
              <a:t>saradnju</a:t>
            </a:r>
            <a:r>
              <a:rPr lang="en-US" altLang="sr-Latn-RS" dirty="0"/>
              <a:t> </a:t>
            </a:r>
            <a:r>
              <a:rPr lang="sl-SI" altLang="sr-Latn-RS" dirty="0"/>
              <a:t>klasa</a:t>
            </a:r>
            <a:endParaRPr lang="en-US" altLang="sr-Latn-RS" dirty="0"/>
          </a:p>
          <a:p>
            <a:pPr lvl="1"/>
            <a:endParaRPr lang="sr-Latn-R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9F3B2-9A39-4913-9F8C-3A5604AE6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0175"/>
              </p:ext>
            </p:extLst>
          </p:nvPr>
        </p:nvGraphicFramePr>
        <p:xfrm>
          <a:off x="2514600" y="2637851"/>
          <a:ext cx="6400800" cy="2315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3089305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756197827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>
                          <a:effectLst/>
                          <a:latin typeface="Arial Narrow" panose="020B0606020202030204" pitchFamily="34" charset="0"/>
                        </a:rPr>
                        <a:t>Vrsta veze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Ilustracija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83013"/>
                  </a:ext>
                </a:extLst>
              </a:tr>
              <a:tr h="8090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Asocijacija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7553"/>
                  </a:ext>
                </a:extLst>
              </a:tr>
              <a:tr h="4335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Generalizacija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852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Implementacija interfejsa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037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800" dirty="0">
                          <a:effectLst/>
                          <a:latin typeface="Arial Narrow" panose="020B0606020202030204" pitchFamily="34" charset="0"/>
                        </a:rPr>
                        <a:t>Veza zavisnosti 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r-Latn-CS" sz="1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53197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2EA7-B621-4C9B-A928-D7BFB4BC67C1}"/>
              </a:ext>
            </a:extLst>
          </p:cNvPr>
          <p:cNvCxnSpPr>
            <a:cxnSpLocks/>
          </p:cNvCxnSpPr>
          <p:nvPr/>
        </p:nvCxnSpPr>
        <p:spPr>
          <a:xfrm flipH="1">
            <a:off x="6248400" y="35261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2D7B9B-AEDC-4885-BE8D-839E4E3434BC}"/>
              </a:ext>
            </a:extLst>
          </p:cNvPr>
          <p:cNvCxnSpPr>
            <a:cxnSpLocks/>
          </p:cNvCxnSpPr>
          <p:nvPr/>
        </p:nvCxnSpPr>
        <p:spPr>
          <a:xfrm flipH="1">
            <a:off x="6248400" y="3297583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56E3F7-C0A5-4BE8-A605-670DF978599F}"/>
              </a:ext>
            </a:extLst>
          </p:cNvPr>
          <p:cNvGrpSpPr/>
          <p:nvPr/>
        </p:nvGrpSpPr>
        <p:grpSpPr>
          <a:xfrm>
            <a:off x="6269037" y="3899866"/>
            <a:ext cx="820738" cy="111125"/>
            <a:chOff x="0" y="0"/>
            <a:chExt cx="933793" cy="1243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13A830-D35E-4DDF-B4AB-D4A0289147F4}"/>
                </a:ext>
              </a:extLst>
            </p:cNvPr>
            <p:cNvCxnSpPr/>
            <p:nvPr/>
          </p:nvCxnSpPr>
          <p:spPr>
            <a:xfrm flipH="1">
              <a:off x="101943" y="65367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135A9ED-F455-4316-8B75-A89380EA4602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8406FF-FC90-494D-B6AE-DAC50B301BE7}"/>
              </a:ext>
            </a:extLst>
          </p:cNvPr>
          <p:cNvGrpSpPr/>
          <p:nvPr/>
        </p:nvGrpSpPr>
        <p:grpSpPr>
          <a:xfrm>
            <a:off x="6259512" y="4295775"/>
            <a:ext cx="830263" cy="123825"/>
            <a:chOff x="0" y="0"/>
            <a:chExt cx="932535" cy="12435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68682C-0D19-4C41-A31D-58E2BB0FDFDF}"/>
                </a:ext>
              </a:extLst>
            </p:cNvPr>
            <p:cNvCxnSpPr/>
            <p:nvPr/>
          </p:nvCxnSpPr>
          <p:spPr>
            <a:xfrm flipH="1">
              <a:off x="100685" y="63253"/>
              <a:ext cx="831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8F043E8-F929-4CE2-A010-08BDD9125E54}"/>
                </a:ext>
              </a:extLst>
            </p:cNvPr>
            <p:cNvSpPr/>
            <p:nvPr/>
          </p:nvSpPr>
          <p:spPr>
            <a:xfrm rot="16200000">
              <a:off x="-10972" y="10972"/>
              <a:ext cx="124358" cy="102413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1F2B69-B29D-423E-B568-F14C7A4D4313}"/>
              </a:ext>
            </a:extLst>
          </p:cNvPr>
          <p:cNvCxnSpPr>
            <a:cxnSpLocks/>
          </p:cNvCxnSpPr>
          <p:nvPr/>
        </p:nvCxnSpPr>
        <p:spPr>
          <a:xfrm flipH="1">
            <a:off x="6259512" y="4724400"/>
            <a:ext cx="8318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EB1-E6CC-4E1B-93BD-0DE61DF4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F0EE-D996-4863-A294-18462E11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stavljati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ž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posebno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nagla­simo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zavisnost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dve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klase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između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nema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drugih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vrsta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previše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učiniti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dijagram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nečitkim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pošto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odvlače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pažnju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veza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imaju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direktan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uticaj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programski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kod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odnosno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šemu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9E3C-A020-4A0C-B047-79010190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652E-B634-41B7-810E-A58C97EB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Modelovati</a:t>
            </a:r>
            <a:r>
              <a:rPr lang="en-US" dirty="0"/>
              <a:t> </a:t>
            </a:r>
            <a:r>
              <a:rPr lang="sr-Latn-RS" dirty="0"/>
              <a:t>dijagram klasa za </a:t>
            </a:r>
            <a:r>
              <a:rPr lang="en-US" dirty="0" err="1"/>
              <a:t>aplikaciju</a:t>
            </a:r>
            <a:r>
              <a:rPr lang="en-US" dirty="0"/>
              <a:t> za </a:t>
            </a:r>
            <a:r>
              <a:rPr lang="en-US" dirty="0" err="1"/>
              <a:t>podršku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softverske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omogući</a:t>
            </a:r>
            <a:r>
              <a:rPr lang="en-US" dirty="0"/>
              <a:t> </a:t>
            </a:r>
            <a:r>
              <a:rPr lang="sr-Latn-RS" dirty="0"/>
              <a:t>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softverskim</a:t>
            </a:r>
            <a:r>
              <a:rPr lang="en-US" dirty="0"/>
              <a:t> </a:t>
            </a:r>
            <a:r>
              <a:rPr lang="en-US" dirty="0" err="1"/>
              <a:t>proizvodima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data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njenim</a:t>
            </a:r>
            <a:r>
              <a:rPr lang="en-US" dirty="0"/>
              <a:t> </a:t>
            </a:r>
            <a:r>
              <a:rPr lang="en-US" dirty="0" err="1"/>
              <a:t>zaposlenima</a:t>
            </a:r>
            <a:r>
              <a:rPr lang="en-US" dirty="0"/>
              <a:t>. </a:t>
            </a:r>
          </a:p>
          <a:p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b="1" dirty="0" err="1"/>
              <a:t>mogu</a:t>
            </a:r>
            <a:r>
              <a:rPr lang="en-US" b="1" dirty="0"/>
              <a:t> </a:t>
            </a:r>
            <a:r>
              <a:rPr lang="en-US" b="1" dirty="0" err="1"/>
              <a:t>biti</a:t>
            </a:r>
            <a:r>
              <a:rPr lang="en-US" b="1" dirty="0"/>
              <a:t> </a:t>
            </a:r>
            <a:r>
              <a:rPr lang="en-US" dirty="0" err="1"/>
              <a:t>programski</a:t>
            </a:r>
            <a:r>
              <a:rPr lang="en-US" dirty="0"/>
              <a:t> moduli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Gotove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se </a:t>
            </a:r>
            <a:r>
              <a:rPr lang="en-US" dirty="0" err="1"/>
              <a:t>sastoje</a:t>
            </a:r>
            <a:r>
              <a:rPr lang="en-US" dirty="0"/>
              <a:t> od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Programski</a:t>
            </a:r>
            <a:r>
              <a:rPr lang="en-US" dirty="0"/>
              <a:t> moduli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sastojati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proizvod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, datum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implementiran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zaposlenog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vodio</a:t>
            </a:r>
            <a:r>
              <a:rPr lang="en-US" dirty="0"/>
              <a:t> </a:t>
            </a:r>
            <a:r>
              <a:rPr lang="en-US" dirty="0" err="1"/>
              <a:t>njegov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. </a:t>
            </a:r>
            <a:r>
              <a:rPr lang="en-US" dirty="0" err="1"/>
              <a:t>Zaposleni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: </a:t>
            </a:r>
            <a:r>
              <a:rPr lang="en-US" dirty="0" err="1"/>
              <a:t>ime</a:t>
            </a:r>
            <a:r>
              <a:rPr lang="en-US" dirty="0"/>
              <a:t>, </a:t>
            </a:r>
            <a:r>
              <a:rPr lang="en-US" dirty="0" err="1"/>
              <a:t>prezime</a:t>
            </a:r>
            <a:r>
              <a:rPr lang="en-US" dirty="0"/>
              <a:t>,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obavlja</a:t>
            </a:r>
            <a:r>
              <a:rPr lang="en-US" dirty="0"/>
              <a:t>.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projektant</a:t>
            </a:r>
            <a:r>
              <a:rPr lang="en-US" dirty="0"/>
              <a:t>, 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3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E62C-C220-4192-BD76-B93B3AA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9546"/>
            <a:ext cx="10972800" cy="715962"/>
          </a:xfrm>
        </p:spPr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šenje zadatka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4998-73C5-40AE-A52B-D3459F36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00161"/>
            <a:ext cx="6629400" cy="53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0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1E11-0645-4FA4-9DCE-9118836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r-Latn-RS" dirty="0"/>
              <a:t>z</a:t>
            </a:r>
            <a:r>
              <a:rPr lang="en-US" dirty="0"/>
              <a:t>a </a:t>
            </a:r>
            <a:r>
              <a:rPr lang="en-US" dirty="0" err="1"/>
              <a:t>generalizacije</a:t>
            </a:r>
            <a:r>
              <a:rPr lang="en-US" dirty="0"/>
              <a:t> (</a:t>
            </a:r>
            <a:r>
              <a:rPr lang="en-US" dirty="0" err="1"/>
              <a:t>nasle</a:t>
            </a:r>
            <a:r>
              <a:rPr lang="sr-Latn-RS" dirty="0"/>
              <a:t>đivanja)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99E1-CB76-4223-8626-0BF907DF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97" y="1524000"/>
            <a:ext cx="594220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sr-Latn-RS" dirty="0" err="1"/>
              <a:t>Povezuje</a:t>
            </a:r>
            <a:r>
              <a:rPr lang="en-US" altLang="sr-Latn-RS" dirty="0"/>
              <a:t> </a:t>
            </a:r>
            <a:r>
              <a:rPr lang="en-US" altLang="sr-Latn-RS" dirty="0" err="1"/>
              <a:t>opštije</a:t>
            </a:r>
            <a:r>
              <a:rPr lang="en-US" altLang="sr-Latn-RS" dirty="0"/>
              <a:t> </a:t>
            </a:r>
            <a:r>
              <a:rPr lang="sr-Latn-RS" altLang="sr-Latn-RS" dirty="0"/>
              <a:t>elemente modela</a:t>
            </a:r>
            <a:r>
              <a:rPr lang="en-US" altLang="sr-Latn-RS" dirty="0"/>
              <a:t> (</a:t>
            </a:r>
            <a:r>
              <a:rPr lang="en-US" altLang="sr-Latn-RS" dirty="0" err="1"/>
              <a:t>predak</a:t>
            </a:r>
            <a:r>
              <a:rPr lang="en-US" altLang="sr-Latn-RS" dirty="0"/>
              <a:t>, </a:t>
            </a:r>
            <a:r>
              <a:rPr lang="en-US" altLang="sr-Latn-RS" dirty="0" err="1"/>
              <a:t>roditelj</a:t>
            </a:r>
            <a:r>
              <a:rPr lang="en-US" altLang="sr-Latn-RS" dirty="0"/>
              <a:t>) </a:t>
            </a:r>
            <a:br>
              <a:rPr lang="sr-Latn-CS" altLang="sr-Latn-RS" dirty="0"/>
            </a:br>
            <a:r>
              <a:rPr lang="en-US" altLang="sr-Latn-RS" dirty="0" err="1"/>
              <a:t>sa</a:t>
            </a:r>
            <a:r>
              <a:rPr lang="en-US" altLang="sr-Latn-RS" dirty="0"/>
              <a:t> </a:t>
            </a:r>
            <a:r>
              <a:rPr lang="en-US" altLang="sr-Latn-RS" dirty="0" err="1"/>
              <a:t>specijalizovanim</a:t>
            </a:r>
            <a:r>
              <a:rPr lang="en-US" altLang="sr-Latn-RS" dirty="0"/>
              <a:t> (</a:t>
            </a:r>
            <a:r>
              <a:rPr lang="en-US" altLang="sr-Latn-RS" dirty="0" err="1"/>
              <a:t>naslednik</a:t>
            </a:r>
            <a:r>
              <a:rPr lang="en-US" altLang="sr-Latn-RS" dirty="0"/>
              <a:t>, </a:t>
            </a:r>
            <a:r>
              <a:rPr lang="en-US" altLang="sr-Latn-RS" dirty="0" err="1"/>
              <a:t>dete</a:t>
            </a:r>
            <a:r>
              <a:rPr lang="en-US" altLang="sr-Latn-RS" dirty="0"/>
              <a:t>)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Klasa </a:t>
            </a:r>
            <a:r>
              <a:rPr lang="sr-Latn-RS" altLang="sr-Latn-RS" sz="2400" dirty="0">
                <a:latin typeface="Consolas" panose="020B0609020204030204" pitchFamily="49" charset="0"/>
              </a:rPr>
              <a:t>Oblik</a:t>
            </a:r>
            <a:r>
              <a:rPr lang="en-US" altLang="sr-Latn-RS" dirty="0"/>
              <a:t> je </a:t>
            </a:r>
            <a:r>
              <a:rPr lang="sr-Latn-RS" altLang="sr-Latn-RS" dirty="0"/>
              <a:t>predak, klase </a:t>
            </a:r>
            <a:r>
              <a:rPr lang="sr-Latn-RS" altLang="sr-Latn-RS" sz="2400" dirty="0">
                <a:latin typeface="Consolas" panose="020B0609020204030204" pitchFamily="49" charset="0"/>
              </a:rPr>
              <a:t>Linija</a:t>
            </a:r>
            <a:r>
              <a:rPr lang="sr-Latn-RS" altLang="sr-Latn-RS" dirty="0"/>
              <a:t> i </a:t>
            </a:r>
            <a:r>
              <a:rPr lang="sr-Latn-RS" altLang="sr-Latn-RS" sz="2400" dirty="0">
                <a:latin typeface="Consolas" panose="020B0609020204030204" pitchFamily="49" charset="0"/>
              </a:rPr>
              <a:t>ZatvoreniOblik</a:t>
            </a:r>
            <a:r>
              <a:rPr lang="sr-Latn-RS" altLang="sr-Latn-RS" dirty="0"/>
              <a:t> su naslednici</a:t>
            </a:r>
          </a:p>
          <a:p>
            <a:pPr>
              <a:lnSpc>
                <a:spcPct val="80000"/>
              </a:lnSpc>
            </a:pPr>
            <a:r>
              <a:rPr lang="sr-Latn-RS" dirty="0"/>
              <a:t>Pazite na smer!</a:t>
            </a:r>
          </a:p>
          <a:p>
            <a:pPr>
              <a:lnSpc>
                <a:spcPct val="80000"/>
              </a:lnSpc>
            </a:pP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Dozvoljeno je višestruko nasleđivanje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AC83D-24C6-4472-95FC-82A4931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17638"/>
            <a:ext cx="5763569" cy="2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749-F78E-4344-B282-17DEAC8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1 - nasleđivanje u domenskim modelima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6728-8CEE-4A7C-BF93-2FFB2F1B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"/>
          </a:xfrm>
        </p:spPr>
        <p:txBody>
          <a:bodyPr/>
          <a:lstStyle/>
          <a:p>
            <a:r>
              <a:rPr lang="sr-Latn-RS" sz="2400" dirty="0"/>
              <a:t>Klijent banke </a:t>
            </a:r>
            <a:r>
              <a:rPr lang="sr-Latn-RS" sz="2400" b="1" dirty="0"/>
              <a:t>može biti</a:t>
            </a:r>
            <a:r>
              <a:rPr lang="sr-Latn-RS" sz="2400" dirty="0"/>
              <a:t> fizičko lice (osoba) ili pravno lice (preduzeće, agencija, zanatska radnja....)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C1B91-21BF-455E-96A1-A951135F2B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1988" y="2514600"/>
            <a:ext cx="51700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22CC-3C1D-4D12-B03B-F8FB9AFF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04" y="1524000"/>
            <a:ext cx="10972800" cy="609599"/>
          </a:xfrm>
        </p:spPr>
        <p:txBody>
          <a:bodyPr/>
          <a:lstStyle/>
          <a:p>
            <a:r>
              <a:rPr lang="sr-Latn-RS" dirty="0"/>
              <a:t>Student i nastavnik </a:t>
            </a:r>
            <a:r>
              <a:rPr lang="sr-Latn-RS" b="1" dirty="0"/>
              <a:t>su</a:t>
            </a:r>
            <a:r>
              <a:rPr lang="sr-Latn-RS" dirty="0"/>
              <a:t> učesnici u nastavnom procesu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AD178-7CB6-4526-938B-B2BA3F5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r-Latn-RS" dirty="0"/>
              <a:t>Primer 2 - nasleđivanje u domenskim modelima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B3403-6890-4E78-8350-BAE3D4FEC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392363"/>
            <a:ext cx="6151880" cy="4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361E-7E34-460F-8E1E-E7904B70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Prepoznavanje generalizacija u specifikaciji zahteva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8355-E395-4BD0-BE09-5EC4A2BF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523999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student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učesnici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nastavnom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pravna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just">
              <a:spcBef>
                <a:spcPts val="0"/>
              </a:spcBef>
              <a:spcAft>
                <a:spcPts val="7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Linija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zatvoreni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geometrijski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oblici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FAA886-7BE7-40D8-AA4D-F1C8A0C63A61}"/>
              </a:ext>
            </a:extLst>
          </p:cNvPr>
          <p:cNvSpPr txBox="1">
            <a:spLocks/>
          </p:cNvSpPr>
          <p:nvPr/>
        </p:nvSpPr>
        <p:spPr bwMode="auto">
          <a:xfrm>
            <a:off x="762000" y="4953000"/>
            <a:ext cx="109728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spcBef>
                <a:spcPts val="0"/>
              </a:spcBef>
              <a:spcAft>
                <a:spcPts val="0"/>
              </a:spcAft>
            </a:pP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lase dele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zajedničke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osobine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sr-Latn-R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 </a:t>
            </a:r>
            <a:r>
              <a:rPr lang="en-US" sz="3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vrste</a:t>
            </a:r>
            <a:r>
              <a:rPr lang="sr-Latn-R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4CB-6FBB-45F6-98EF-041A2F35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2/2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9958-7F71-4F1F-A178-6CA4D40F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9" y="1225948"/>
            <a:ext cx="10972800" cy="1898252"/>
          </a:xfrm>
        </p:spPr>
        <p:txBody>
          <a:bodyPr/>
          <a:lstStyle/>
          <a:p>
            <a:r>
              <a:rPr lang="sr-Latn-RS" dirty="0"/>
              <a:t>Naslednik nije iste vrste kao predak</a:t>
            </a:r>
          </a:p>
          <a:p>
            <a:endParaRPr lang="en-US" dirty="0"/>
          </a:p>
          <a:p>
            <a:r>
              <a:rPr lang="sr-Latn-R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Primer: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zaposlenima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jedinstveni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matični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građana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(JMBG)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pol.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preduzeću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naziv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poreski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broj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(PIB),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JMBG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rukovodioca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Podaci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koje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potrebno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voditi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klijentima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koji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fizička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prezime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roditelja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JMBG, pol,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telefon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AB17E-9FE5-4F03-9785-2F4AB00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6" y="4838700"/>
            <a:ext cx="4664021" cy="1714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0A01F1-AE3C-47F3-B689-9AE9BE7FBDC5}"/>
              </a:ext>
            </a:extLst>
          </p:cNvPr>
          <p:cNvSpPr/>
          <p:nvPr/>
        </p:nvSpPr>
        <p:spPr>
          <a:xfrm>
            <a:off x="5677950" y="5505450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C01DB-C084-41B9-9E4F-520E6BAC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793085"/>
            <a:ext cx="5172560" cy="1714500"/>
          </a:xfrm>
          <a:prstGeom prst="rect">
            <a:avLst/>
          </a:prstGeom>
        </p:spPr>
      </p:pic>
      <p:sp>
        <p:nvSpPr>
          <p:cNvPr id="9" name="Text Box 230">
            <a:extLst>
              <a:ext uri="{FF2B5EF4-FFF2-40B4-BE49-F238E27FC236}">
                <a16:creationId xmlns:a16="http://schemas.microsoft.com/office/drawing/2014/main" id="{3BD2013D-6243-4944-80D1-0C1AA50F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04518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30">
            <a:extLst>
              <a:ext uri="{FF2B5EF4-FFF2-40B4-BE49-F238E27FC236}">
                <a16:creationId xmlns:a16="http://schemas.microsoft.com/office/drawing/2014/main" id="{0A5BDBA2-A8EE-4AF2-AEED-E81FF337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04519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AA17-1DD4-4C00-811A-BFCAD181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Česte greške pri nasleđivanju                                       1/2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EE28-EDA6-46CE-B084-2FEE28EF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Obrnut smer strelice</a:t>
            </a:r>
          </a:p>
          <a:p>
            <a:r>
              <a:rPr lang="sr-Latn-RS" dirty="0"/>
              <a:t>Prazne klase-naslednici</a:t>
            </a:r>
          </a:p>
          <a:p>
            <a:pPr lvl="1"/>
            <a:r>
              <a:rPr lang="sr-Latn-RS" dirty="0"/>
              <a:t>Ako naslednici nemaju svoje atribute ili metode, verovatno samo nedostaje atribut nabrojanog tipa u pretku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E494E-85DC-4522-831D-EB5C13B6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81" y="4154094"/>
            <a:ext cx="3741910" cy="186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04FE2-2206-4CF3-8B0F-AD171B87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7" y="3846404"/>
            <a:ext cx="4091711" cy="243592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D927D2-8477-45AD-B4CE-CA75D92FA0B3}"/>
              </a:ext>
            </a:extLst>
          </p:cNvPr>
          <p:cNvSpPr/>
          <p:nvPr/>
        </p:nvSpPr>
        <p:spPr>
          <a:xfrm>
            <a:off x="6024416" y="4895125"/>
            <a:ext cx="533400" cy="381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30">
            <a:extLst>
              <a:ext uri="{FF2B5EF4-FFF2-40B4-BE49-F238E27FC236}">
                <a16:creationId xmlns:a16="http://schemas.microsoft.com/office/drawing/2014/main" id="{3847B41C-A721-44CE-8A36-985EAD45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0829"/>
            <a:ext cx="1295400" cy="36512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Pogrešno!</a:t>
            </a:r>
            <a:endParaRPr lang="en-US" altLang="en-US" sz="20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30">
            <a:extLst>
              <a:ext uri="{FF2B5EF4-FFF2-40B4-BE49-F238E27FC236}">
                <a16:creationId xmlns:a16="http://schemas.microsoft.com/office/drawing/2014/main" id="{20508FBE-B811-47EC-8037-C623001A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84625"/>
            <a:ext cx="1389062" cy="38856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sr-Latn-RS" alt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Ispravno!</a:t>
            </a:r>
            <a:endParaRPr lang="en-US" altLang="en-US" sz="20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3033-9C6D-48A5-9D01-96E8F81D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Znak da nam treba nasleđivanje</a:t>
            </a:r>
            <a:r>
              <a:rPr lang="en-US" dirty="0"/>
              <a:t>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9B05-71CE-4AAE-A25E-548E53E4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//Metoda za iscrtavanje figure: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switch(</a:t>
            </a:r>
            <a:r>
              <a:rPr lang="sr-Latn-RS" sz="1800" b="1" dirty="0">
                <a:latin typeface="Consolas" panose="020B0609020204030204" pitchFamily="49" charset="0"/>
              </a:rPr>
              <a:t>vrstaFigure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PRAVOUGAONIK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pravougaonika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DUZ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// </a:t>
            </a:r>
            <a:r>
              <a:rPr lang="sr-Latn-RS" sz="1800" dirty="0">
                <a:latin typeface="Consolas" panose="020B0609020204030204" pitchFamily="49" charset="0"/>
              </a:rPr>
              <a:t>iscrtavanje duži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case </a:t>
            </a:r>
            <a:r>
              <a:rPr lang="sr-Latn-RS" sz="1800" b="1" dirty="0">
                <a:latin typeface="Consolas" panose="020B0609020204030204" pitchFamily="49" charset="0"/>
              </a:rPr>
              <a:t>TROUGAO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// </a:t>
            </a:r>
            <a:r>
              <a:rPr lang="sr-Latn-RS" sz="1800" dirty="0">
                <a:latin typeface="Consolas" panose="020B0609020204030204" pitchFamily="49" charset="0"/>
              </a:rPr>
              <a:t>iscrtavanje trougla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break; </a:t>
            </a:r>
            <a:endParaRPr lang="sr-Latn-R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</a:rPr>
              <a:t>default 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sr-Latn-R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// Statements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56F0E-9B43-4F38-9CE4-CCBE2355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47" y="2144294"/>
            <a:ext cx="4724400" cy="25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EB124895194CAA1AC036AEFC8CDB" ma:contentTypeVersion="4" ma:contentTypeDescription="Create a new document." ma:contentTypeScope="" ma:versionID="c2ca2164b5bc25c0115c375e45605b29">
  <xsd:schema xmlns:xsd="http://www.w3.org/2001/XMLSchema" xmlns:xs="http://www.w3.org/2001/XMLSchema" xmlns:p="http://schemas.microsoft.com/office/2006/metadata/properties" xmlns:ns2="50847cbb-6f78-48ef-a8ea-b59a519a86e9" xmlns:ns3="c49975e1-712f-4648-938e-c4be6b7641b1" targetNamespace="http://schemas.microsoft.com/office/2006/metadata/properties" ma:root="true" ma:fieldsID="b1559f9b6bd3b48b0bfb70908c0541b9" ns2:_="" ns3:_="">
    <xsd:import namespace="50847cbb-6f78-48ef-a8ea-b59a519a86e9"/>
    <xsd:import namespace="c49975e1-712f-4648-938e-c4be6b7641b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47cbb-6f78-48ef-a8ea-b59a519a8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75e1-712f-4648-938e-c4be6b764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F1F00B-55B9-4EFA-B0E9-E6E090DA493C}"/>
</file>

<file path=customXml/itemProps2.xml><?xml version="1.0" encoding="utf-8"?>
<ds:datastoreItem xmlns:ds="http://schemas.openxmlformats.org/officeDocument/2006/customXml" ds:itemID="{0F4B94DE-BBBF-488A-9767-41137E4DE803}"/>
</file>

<file path=customXml/itemProps3.xml><?xml version="1.0" encoding="utf-8"?>
<ds:datastoreItem xmlns:ds="http://schemas.openxmlformats.org/officeDocument/2006/customXml" ds:itemID="{DCEC6A05-A53E-45A7-8A11-14FF8487ABB6}"/>
</file>

<file path=docProps/app.xml><?xml version="1.0" encoding="utf-8"?>
<Properties xmlns="http://schemas.openxmlformats.org/officeDocument/2006/extended-properties" xmlns:vt="http://schemas.openxmlformats.org/officeDocument/2006/docPropsVTypes">
  <TotalTime>22733</TotalTime>
  <Words>933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Office Theme</vt:lpstr>
      <vt:lpstr>Specifikacija i modelovanje softvera Predavanje br. 5 – Dijagram klasa, 2. deo Veze generalizacije, implementacije interfejsa i zavisnosti</vt:lpstr>
      <vt:lpstr>Veze u dijagramima klasa</vt:lpstr>
      <vt:lpstr>Veza generalizacije (nasleđivanja)</vt:lpstr>
      <vt:lpstr>Primer 1 - nasleđivanje u domenskim modelima</vt:lpstr>
      <vt:lpstr>Primer 2 - nasleđivanje u domenskim modelima</vt:lpstr>
      <vt:lpstr>Prepoznavanje generalizacija u specifikaciji zahteva</vt:lpstr>
      <vt:lpstr>Česte greške pri nasleđivanju                                       2/2</vt:lpstr>
      <vt:lpstr>Česte greške pri nasleđivanju                                       1/2</vt:lpstr>
      <vt:lpstr>Znak da nam treba nasleđivanje     1/2</vt:lpstr>
      <vt:lpstr>Znak da nam treba nasleđivanje     2/2</vt:lpstr>
      <vt:lpstr>Zadatak 1</vt:lpstr>
      <vt:lpstr>Kompozitni šablon (Composite pattern)</vt:lpstr>
      <vt:lpstr>Rešenje zadatka 1</vt:lpstr>
      <vt:lpstr>Zadatak 2</vt:lpstr>
      <vt:lpstr>Rešenje zadatka 2</vt:lpstr>
      <vt:lpstr>Implementacija interfejsa</vt:lpstr>
      <vt:lpstr>Primer</vt:lpstr>
      <vt:lpstr>Kompozitni šablon modelovan korišćenjem interfejsa</vt:lpstr>
      <vt:lpstr>Veze zavisnosti</vt:lpstr>
      <vt:lpstr>Korišćenje</vt:lpstr>
      <vt:lpstr>Zadatak 3</vt:lpstr>
      <vt:lpstr>Rešenje zadatka 3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462</cp:revision>
  <dcterms:created xsi:type="dcterms:W3CDTF">2015-03-01T19:57:14Z</dcterms:created>
  <dcterms:modified xsi:type="dcterms:W3CDTF">2023-03-27T07:03:27Z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0x0101002679EB124895194CAA1AC036AEFC8CDB</vt:lpwstr>
  </property>
</Properties>
</file>