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7" r:id="rId2"/>
    <p:sldId id="418" r:id="rId3"/>
    <p:sldId id="429" r:id="rId4"/>
    <p:sldId id="426" r:id="rId5"/>
    <p:sldId id="436" r:id="rId6"/>
    <p:sldId id="437" r:id="rId7"/>
    <p:sldId id="438" r:id="rId8"/>
    <p:sldId id="430" r:id="rId9"/>
    <p:sldId id="442" r:id="rId10"/>
    <p:sldId id="440" r:id="rId11"/>
    <p:sldId id="439" r:id="rId12"/>
    <p:sldId id="441" r:id="rId13"/>
    <p:sldId id="443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295" r:id="rId22"/>
  </p:sldIdLst>
  <p:sldSz cx="9144000" cy="6858000" type="screen4x3"/>
  <p:notesSz cx="6858000" cy="9144000"/>
  <p:defaultTextStyle>
    <a:defPPr>
      <a:defRPr lang="sr-Latn-R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712" autoAdjust="0"/>
  </p:normalViewPr>
  <p:slideViewPr>
    <p:cSldViewPr>
      <p:cViewPr varScale="1">
        <p:scale>
          <a:sx n="63" d="100"/>
          <a:sy n="63" d="100"/>
        </p:scale>
        <p:origin x="135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576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dana Milosavljević" userId="3aa611352da0e6d2" providerId="LiveId" clId="{A4670000-FC53-41B1-9F16-CE8A8F97A238}"/>
    <pc:docChg chg="undo custSel modSld">
      <pc:chgData name="Gordana Milosavljević" userId="3aa611352da0e6d2" providerId="LiveId" clId="{A4670000-FC53-41B1-9F16-CE8A8F97A238}" dt="2023-04-19T16:17:53.208" v="28" actId="20577"/>
      <pc:docMkLst>
        <pc:docMk/>
      </pc:docMkLst>
      <pc:sldChg chg="addSp delSp modSp mod">
        <pc:chgData name="Gordana Milosavljević" userId="3aa611352da0e6d2" providerId="LiveId" clId="{A4670000-FC53-41B1-9F16-CE8A8F97A238}" dt="2023-04-19T16:17:53.208" v="28" actId="20577"/>
        <pc:sldMkLst>
          <pc:docMk/>
          <pc:sldMk cId="0" sldId="277"/>
        </pc:sldMkLst>
        <pc:spChg chg="add del">
          <ac:chgData name="Gordana Milosavljević" userId="3aa611352da0e6d2" providerId="LiveId" clId="{A4670000-FC53-41B1-9F16-CE8A8F97A238}" dt="2023-04-19T07:20:08.241" v="26" actId="22"/>
          <ac:spMkLst>
            <pc:docMk/>
            <pc:sldMk cId="0" sldId="277"/>
            <ac:spMk id="3" creationId="{43E9609A-EEF8-8544-0A99-E9EC6A12921D}"/>
          </ac:spMkLst>
        </pc:spChg>
        <pc:spChg chg="mod">
          <ac:chgData name="Gordana Milosavljević" userId="3aa611352da0e6d2" providerId="LiveId" clId="{A4670000-FC53-41B1-9F16-CE8A8F97A238}" dt="2023-04-19T16:17:53.208" v="28" actId="20577"/>
          <ac:spMkLst>
            <pc:docMk/>
            <pc:sldMk cId="0" sldId="277"/>
            <ac:spMk id="2051" creationId="{FC340DAA-0A03-4AE9-B6AF-B8F5BB396729}"/>
          </ac:spMkLst>
        </pc:spChg>
        <pc:spChg chg="mod">
          <ac:chgData name="Gordana Milosavljević" userId="3aa611352da0e6d2" providerId="LiveId" clId="{A4670000-FC53-41B1-9F16-CE8A8F97A238}" dt="2023-04-19T07:12:21.168" v="24" actId="6549"/>
          <ac:spMkLst>
            <pc:docMk/>
            <pc:sldMk cId="0" sldId="277"/>
            <ac:spMk id="4098" creationId="{A790F8C7-65E8-4171-8AA4-008AD792F31A}"/>
          </ac:spMkLst>
        </pc:spChg>
      </pc:sldChg>
    </pc:docChg>
  </pc:docChgLst>
  <pc:docChgLst>
    <pc:chgData name="Gordana Milosavljević" userId="3aa611352da0e6d2" providerId="LiveId" clId="{D52F6D9A-2B0E-43D8-9940-1DBD99CF5047}"/>
    <pc:docChg chg="modSld">
      <pc:chgData name="Gordana Milosavljević" userId="3aa611352da0e6d2" providerId="LiveId" clId="{D52F6D9A-2B0E-43D8-9940-1DBD99CF5047}" dt="2022-12-06T15:09:50.397" v="13" actId="20577"/>
      <pc:docMkLst>
        <pc:docMk/>
      </pc:docMkLst>
      <pc:sldChg chg="modSp mod">
        <pc:chgData name="Gordana Milosavljević" userId="3aa611352da0e6d2" providerId="LiveId" clId="{D52F6D9A-2B0E-43D8-9940-1DBD99CF5047}" dt="2022-12-06T15:09:50.397" v="13" actId="20577"/>
        <pc:sldMkLst>
          <pc:docMk/>
          <pc:sldMk cId="0" sldId="277"/>
        </pc:sldMkLst>
        <pc:spChg chg="mod">
          <ac:chgData name="Gordana Milosavljević" userId="3aa611352da0e6d2" providerId="LiveId" clId="{D52F6D9A-2B0E-43D8-9940-1DBD99CF5047}" dt="2022-12-06T15:09:50.397" v="13" actId="20577"/>
          <ac:spMkLst>
            <pc:docMk/>
            <pc:sldMk cId="0" sldId="277"/>
            <ac:spMk id="4098" creationId="{A790F8C7-65E8-4171-8AA4-008AD792F3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1D8DAC-1E04-479D-A9B4-BCBA490B79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5A544-A290-4782-B46E-78DFECEBEB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0292DD-D3A0-4B08-9A4B-D42EE71B98EF}" type="datetimeFigureOut">
              <a:rPr lang="sr-Latn-RS"/>
              <a:pPr>
                <a:defRPr/>
              </a:pPr>
              <a:t>19.4.2023.</a:t>
            </a:fld>
            <a:endParaRPr lang="sr-Latn-R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763CCDB-426D-4F56-8E88-67C383D5EB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r-Latn-R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4B134EC-CEF9-4018-B748-75908F033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r-Latn-R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E7664-1FC9-485D-A2E1-F303C02EAD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8290-B077-4A02-AE80-49E6B5D8E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84DC9C-CCCE-4F1D-88CE-F81B01583AA7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7837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DFB9-2223-4BEC-9358-C7082753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71857-B2BD-452A-B94F-E6809C7CF061}" type="datetimeFigureOut">
              <a:rPr lang="sr-Latn-RS"/>
              <a:pPr>
                <a:defRPr/>
              </a:pPr>
              <a:t>19.4.2023.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9CABA-588B-4ED0-B0B0-9DF14743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7705F-E633-437E-A3C2-51988AE6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9B132-D288-439B-8C1E-14816493450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95017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6CC8-CD6A-446F-B357-2F8CF825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4CFF-3181-4330-B23A-3ECFAEF0931D}" type="datetimeFigureOut">
              <a:rPr lang="sr-Latn-RS"/>
              <a:pPr>
                <a:defRPr/>
              </a:pPr>
              <a:t>19.4.2023.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076C-6A16-4ACE-A59B-384A0704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92BE-7F75-44DC-B82A-2C5BB40E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39B4A-77CE-4AC2-ACC9-ABBCD8A33DC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29309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123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7F3E-28F6-4D77-85FF-5EF7656E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B20E1-6B31-408D-B8F6-4DE9A633E99F}" type="datetimeFigureOut">
              <a:rPr lang="sr-Latn-RS"/>
              <a:pPr>
                <a:defRPr/>
              </a:pPr>
              <a:t>19.4.2023.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A1F98-F61D-4ACF-8951-1F67EDE8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E0F3-5F2D-4669-B39C-C9CBE6E4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41CA0-D68C-4B96-984C-CB4D87518168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26774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C19B36-2945-42D5-9205-9EA8652D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30E47-D6E5-4F26-B1E6-C96607047439}" type="datetimeFigureOut">
              <a:rPr lang="sr-Latn-RS"/>
              <a:pPr>
                <a:defRPr/>
              </a:pPr>
              <a:t>19.4.2023.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247947-FEAD-49BB-8FAA-F71252DE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D2C0E8-1CC8-47C6-B0F9-3CE0C73C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218BC-150A-483B-9F8B-BD3657AEA2E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84126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5E10A76-43C4-48A1-A228-C59B83F3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2688E-2A5D-42EE-8F02-3D8941E3CA44}" type="datetimeFigureOut">
              <a:rPr lang="sr-Latn-RS"/>
              <a:pPr>
                <a:defRPr/>
              </a:pPr>
              <a:t>19.4.2023.</a:t>
            </a:fld>
            <a:endParaRPr lang="sr-Latn-R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6C8CB44-D6D5-4F0A-BE97-3342559C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B6562C-3CDD-4E3C-95D6-13FFAB5F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CC13F-AB8B-4774-B104-99D1F3B8FE44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12520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2F104B5-7ABB-4CF3-AE58-AA23EA0C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3D398-9B53-4F5D-A26B-389E97A0B739}" type="datetimeFigureOut">
              <a:rPr lang="sr-Latn-RS"/>
              <a:pPr>
                <a:defRPr/>
              </a:pPr>
              <a:t>19.4.2023.</a:t>
            </a:fld>
            <a:endParaRPr lang="sr-Latn-R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013B1B2-824E-4E55-8058-63468CD0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F92176F-437F-4A7A-9851-39016218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858CB-E313-4C09-BB8A-6867F2B9C835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243394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A28F07C-6226-4D77-861E-4F1448F2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F1A23-7031-4BB9-BF59-69C96756E376}" type="datetimeFigureOut">
              <a:rPr lang="sr-Latn-RS"/>
              <a:pPr>
                <a:defRPr/>
              </a:pPr>
              <a:t>19.4.2023.</a:t>
            </a:fld>
            <a:endParaRPr lang="sr-Latn-R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A8D211F-777D-48B5-B3E3-F36B0075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69D3723-28EA-459B-B538-D159B8EE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3C504-2E23-467A-86DB-53B895BACC5D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5904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18B485-D592-4A46-9CD8-FB7A69DC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1F102-A081-4D92-B48A-666C9D441E49}" type="datetimeFigureOut">
              <a:rPr lang="sr-Latn-RS"/>
              <a:pPr>
                <a:defRPr/>
              </a:pPr>
              <a:t>19.4.2023.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5A2DD9-F639-4294-96B9-5FD916BA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BAC6B5-B634-4A18-8454-BBE1327B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CCD06-4175-4060-9286-C1F995B0DB0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50464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sr-Latn-R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270F095-4E80-42B8-A73E-8148B475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822C-3C90-4AF0-9F9E-D48A38F67D66}" type="datetimeFigureOut">
              <a:rPr lang="sr-Latn-RS"/>
              <a:pPr>
                <a:defRPr/>
              </a:pPr>
              <a:t>19.4.2023.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7B804B-1C90-4BC5-BBC6-0A03C3BA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DE865-04D5-4E1D-8A29-3135DDDF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832D4-9F31-4F56-8961-A2F59385041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01933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CDCED9B-1E57-49E4-AF90-ABF668E3CC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title style</a:t>
            </a:r>
            <a:endParaRPr lang="sr-Latn-RS" altLang="sr-Latn-R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8331E52-6DEA-41CE-BF20-6DEEA3B9CD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text styles</a:t>
            </a:r>
          </a:p>
          <a:p>
            <a:pPr lvl="1"/>
            <a:r>
              <a:rPr lang="en-US" altLang="sr-Latn-RS"/>
              <a:t>Second level</a:t>
            </a:r>
          </a:p>
          <a:p>
            <a:pPr lvl="2"/>
            <a:r>
              <a:rPr lang="en-US" altLang="sr-Latn-RS"/>
              <a:t>Third level</a:t>
            </a:r>
          </a:p>
          <a:p>
            <a:pPr lvl="3"/>
            <a:r>
              <a:rPr lang="en-US" altLang="sr-Latn-RS"/>
              <a:t>Fourth level</a:t>
            </a:r>
          </a:p>
          <a:p>
            <a:pPr lvl="4"/>
            <a:r>
              <a:rPr lang="en-US" altLang="sr-Latn-RS"/>
              <a:t>Fifth level</a:t>
            </a:r>
            <a:endParaRPr lang="sr-Latn-RS" alt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97091-82F0-4A71-B101-5DBE8FE5E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6D0307-1C60-4EE0-B78B-1EC85F8C0B58}" type="datetimeFigureOut">
              <a:rPr lang="sr-Latn-RS"/>
              <a:pPr>
                <a:defRPr/>
              </a:pPr>
              <a:t>19.4.2023.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D92A5-7A67-40FA-BD1F-76D61DF5F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C5C0-9DD7-4580-AA55-7E56B00A9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fld id="{02C73B61-659E-4BC9-AC78-6FCF8D7E536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790F8C7-65E8-4171-8AA4-008AD792F3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7350" y="2650332"/>
            <a:ext cx="5829300" cy="1102519"/>
          </a:xfrm>
        </p:spPr>
        <p:txBody>
          <a:bodyPr/>
          <a:lstStyle/>
          <a:p>
            <a:pPr algn="ctr" eaLnBrk="1" hangingPunct="1"/>
            <a:r>
              <a:rPr lang="en-US" altLang="sr-Latn-RS" sz="3200" dirty="0" err="1"/>
              <a:t>Specifikacija</a:t>
            </a:r>
            <a:r>
              <a:rPr lang="en-US" altLang="sr-Latn-RS" sz="3200" dirty="0"/>
              <a:t> </a:t>
            </a:r>
            <a:r>
              <a:rPr lang="en-US" altLang="sr-Latn-RS" sz="3200" dirty="0" err="1"/>
              <a:t>i</a:t>
            </a:r>
            <a:r>
              <a:rPr lang="en-US" altLang="sr-Latn-RS" sz="3200" dirty="0"/>
              <a:t> </a:t>
            </a:r>
            <a:r>
              <a:rPr lang="en-US" altLang="sr-Latn-RS" sz="3200" dirty="0" err="1"/>
              <a:t>modelovanje</a:t>
            </a:r>
            <a:r>
              <a:rPr lang="en-US" altLang="sr-Latn-RS" sz="3200" dirty="0"/>
              <a:t> </a:t>
            </a:r>
            <a:r>
              <a:rPr lang="en-US" altLang="sr-Latn-RS" sz="3200" dirty="0" err="1"/>
              <a:t>softvera</a:t>
            </a:r>
            <a:br>
              <a:rPr lang="en-US" altLang="sr-Latn-RS" sz="3200" dirty="0">
                <a:latin typeface="Arial" panose="020B0604020202020204" pitchFamily="34" charset="0"/>
              </a:rPr>
            </a:br>
            <a:r>
              <a:rPr lang="en-US" altLang="sr-Latn-RS" sz="1600" dirty="0" err="1"/>
              <a:t>Predavanje</a:t>
            </a:r>
            <a:r>
              <a:rPr lang="en-US" altLang="sr-Latn-RS" sz="1600" dirty="0"/>
              <a:t> br. </a:t>
            </a:r>
            <a:r>
              <a:rPr lang="sr-Latn-RS" altLang="sr-Latn-RS" sz="1600" dirty="0"/>
              <a:t>8</a:t>
            </a:r>
            <a:r>
              <a:rPr lang="en-US" altLang="sr-Latn-RS" sz="1600" dirty="0"/>
              <a:t> – </a:t>
            </a:r>
            <a:r>
              <a:rPr lang="en-US" altLang="sr-Latn-RS" sz="1600" dirty="0" err="1"/>
              <a:t>Dijagram</a:t>
            </a:r>
            <a:r>
              <a:rPr lang="en-US" altLang="sr-Latn-RS" sz="1600" dirty="0"/>
              <a:t> </a:t>
            </a:r>
            <a:r>
              <a:rPr lang="sr-Latn-RS" altLang="sr-Latn-RS" sz="1600" dirty="0"/>
              <a:t>prelaza stanja (konačnih automata)</a:t>
            </a:r>
            <a:endParaRPr lang="sr-Latn-CS" altLang="sr-Latn-RS" sz="16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C340DAA-0A03-4AE9-B6AF-B8F5BB3967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sr-Latn-RS" sz="1600" dirty="0" err="1"/>
              <a:t>Gordana</a:t>
            </a:r>
            <a:r>
              <a:rPr lang="en-US" altLang="sr-Latn-RS" sz="1600" dirty="0"/>
              <a:t> </a:t>
            </a:r>
            <a:r>
              <a:rPr lang="en-US" altLang="sr-Latn-RS" sz="1600" dirty="0" err="1"/>
              <a:t>Milosavljevi</a:t>
            </a:r>
            <a:r>
              <a:rPr lang="sr-Latn-CS" altLang="sr-Latn-RS" sz="1600" dirty="0"/>
              <a:t>ć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sr-Latn-CS" altLang="sr-Latn-RS" sz="16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200" dirty="0"/>
              <a:t>Katedra za informatiku, FTN, Novi Sad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200" dirty="0"/>
              <a:t>2023.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3FB5F-DC2C-47E4-8DB5-FE23E0D5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400" dirty="0"/>
              <a:t>Stanje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5C04-ADBD-44B9-82FF-733AE27C3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3200" dirty="0"/>
              <a:t>Naziv stanja</a:t>
            </a:r>
          </a:p>
          <a:p>
            <a:r>
              <a:rPr lang="sr-Latn-RS" sz="3200" dirty="0"/>
              <a:t>Akcije:</a:t>
            </a:r>
          </a:p>
          <a:p>
            <a:pPr lvl="1"/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trenutku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ulaska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stanje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(entry),</a:t>
            </a:r>
            <a:endParaRPr lang="sr-Latn-RS" sz="2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trenutku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izlaska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iz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stanja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(exit),</a:t>
            </a:r>
            <a:endParaRPr lang="sr-Latn-RS" sz="2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tokom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boravka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stanju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(do</a:t>
            </a:r>
            <a:r>
              <a:rPr lang="sr-Latn-R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sr-Latn-RS" sz="2800" dirty="0">
                <a:ea typeface="Calibri" panose="020F0502020204030204" pitchFamily="34" charset="0"/>
                <a:cs typeface="Arial" panose="020B0604020202020204" pitchFamily="34" charset="0"/>
              </a:rPr>
              <a:t>u okviru internih tranzicija</a:t>
            </a:r>
            <a:endParaRPr lang="sr-Latn-RS" sz="2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6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9DEC08-1AEB-43ED-A549-B5167942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6" y="228600"/>
            <a:ext cx="9055693" cy="412298"/>
          </a:xfrm>
        </p:spPr>
        <p:txBody>
          <a:bodyPr/>
          <a:lstStyle/>
          <a:p>
            <a:r>
              <a:rPr lang="en-US" sz="2800" dirty="0"/>
              <a:t>Primer </a:t>
            </a:r>
            <a:r>
              <a:rPr lang="sr-Latn-RS" sz="2800" dirty="0"/>
              <a:t>4</a:t>
            </a:r>
            <a:r>
              <a:rPr lang="en-US" sz="2800" dirty="0"/>
              <a:t> – </a:t>
            </a:r>
            <a:r>
              <a:rPr lang="sr-Latn-RS" sz="2800" dirty="0"/>
              <a:t>dijagram prelaza stanja za kontroler sa dodatim akcijama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12AE9-8E9F-4B78-9830-6ABF2C6BEF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0039" y="1886292"/>
            <a:ext cx="8153400" cy="403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6DA035-6824-4044-80A7-ACC9AA42E3E3}"/>
              </a:ext>
            </a:extLst>
          </p:cNvPr>
          <p:cNvSpPr txBox="1"/>
          <p:nvPr/>
        </p:nvSpPr>
        <p:spPr>
          <a:xfrm>
            <a:off x="228600" y="940229"/>
            <a:ext cx="46181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sz="2800" dirty="0">
                <a:latin typeface="Arial Narrow" panose="020B0606020202030204" pitchFamily="34" charset="0"/>
                <a:ea typeface="Calibri" panose="020F0502020204030204" pitchFamily="34" charset="0"/>
              </a:rPr>
              <a:t>Tranzicija: </a:t>
            </a:r>
            <a:r>
              <a:rPr lang="en-US" sz="2800" dirty="0" err="1">
                <a:latin typeface="Arial Narrow" panose="020B0606020202030204" pitchFamily="34" charset="0"/>
                <a:ea typeface="Calibri" panose="020F0502020204030204" pitchFamily="34" charset="0"/>
              </a:rPr>
              <a:t>događaj</a:t>
            </a:r>
            <a:r>
              <a:rPr lang="en-US" sz="2800" dirty="0">
                <a:latin typeface="Arial Narrow" panose="020B0606020202030204" pitchFamily="34" charset="0"/>
                <a:ea typeface="Calibri" panose="020F0502020204030204" pitchFamily="34" charset="0"/>
              </a:rPr>
              <a:t> [</a:t>
            </a:r>
            <a:r>
              <a:rPr lang="en-US" sz="2800" dirty="0" err="1">
                <a:latin typeface="Arial Narrow" panose="020B0606020202030204" pitchFamily="34" charset="0"/>
                <a:ea typeface="Calibri" panose="020F0502020204030204" pitchFamily="34" charset="0"/>
              </a:rPr>
              <a:t>uslov</a:t>
            </a:r>
            <a:r>
              <a:rPr lang="en-US" sz="2800" dirty="0">
                <a:latin typeface="Arial Narrow" panose="020B0606020202030204" pitchFamily="34" charset="0"/>
                <a:ea typeface="Calibri" panose="020F0502020204030204" pitchFamily="34" charset="0"/>
              </a:rPr>
              <a:t>] / </a:t>
            </a:r>
            <a:r>
              <a:rPr lang="en-US" sz="2800" dirty="0" err="1">
                <a:latin typeface="Arial Narrow" panose="020B0606020202030204" pitchFamily="34" charset="0"/>
                <a:ea typeface="Calibri" panose="020F0502020204030204" pitchFamily="34" charset="0"/>
              </a:rPr>
              <a:t>akcija</a:t>
            </a:r>
            <a:endParaRPr lang="sr-Latn-RS" sz="2800" dirty="0">
              <a:latin typeface="Arial Narrow" panose="020B0606020202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95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1505-0DAC-4D21-BB5F-0ADEC707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/>
              <a:t>Primer 5 – rad jednostavnog štampača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FB1F-EEA2-49D4-993F-63DE2CB92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525"/>
              </a:spcAft>
            </a:pP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Kada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uključi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štampač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nalazi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stanju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čekanja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datoteku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koju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treba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da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štampa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. U tom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trenutku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štampač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treba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da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prikaže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status koji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označava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da je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spreman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Kada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datoteka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stigne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počinje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sa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štampom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, a status se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menja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sr-Latn-RS" sz="2000" dirty="0">
                <a:ea typeface="Calibri" panose="020F0502020204030204" pitchFamily="34" charset="0"/>
                <a:cs typeface="Arial" panose="020B0604020202020204" pitchFamily="34" charset="0"/>
              </a:rPr>
              <a:t>„zauzet“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. Po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završetku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štampe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štampač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vraća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stanje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čekanja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novi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doku­ment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ponovo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prikazuje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status </a:t>
            </a:r>
            <a:r>
              <a:rPr lang="sr-Cyrl-RS" sz="2000" dirty="0">
                <a:ea typeface="Calibri" panose="020F0502020204030204" pitchFamily="34" charset="0"/>
                <a:cs typeface="Arial" panose="020B0604020202020204" pitchFamily="34" charset="0"/>
              </a:rPr>
              <a:t>„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spreman</a:t>
            </a:r>
            <a:r>
              <a:rPr lang="sr-Cyrl-RS" sz="2000" dirty="0"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525"/>
              </a:spcAft>
            </a:pP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Ako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prilikom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štampe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zaglavi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papir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štampač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treba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da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prikaže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odgovarajući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status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greške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da </a:t>
            </a:r>
            <a:r>
              <a:rPr lang="sr-Latn-RS" sz="2000" dirty="0">
                <a:ea typeface="Calibri" panose="020F0502020204030204" pitchFamily="34" charset="0"/>
                <a:cs typeface="Arial" panose="020B0604020202020204" pitchFamily="34" charset="0"/>
              </a:rPr>
              <a:t>č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eka da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neko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ukloni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papir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. Po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uklanjanju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papira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nastavlja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sa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štampom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, a status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menja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2000" dirty="0">
                <a:ea typeface="Calibri" panose="020F0502020204030204" pitchFamily="34" charset="0"/>
                <a:cs typeface="Arial" panose="020B0604020202020204" pitchFamily="34" charset="0"/>
              </a:rPr>
              <a:t>„zauzet“.</a:t>
            </a:r>
            <a:endParaRPr 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525"/>
              </a:spcAft>
            </a:pP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Ako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prilikom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štampe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nestane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papira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štampač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prikazuje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status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greške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čeka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dopunu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papira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Kada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dopuna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obavi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nastavlja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sa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štampom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prikazuje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status </a:t>
            </a:r>
            <a:r>
              <a:rPr lang="sr-Latn-RS" sz="2000" dirty="0">
                <a:ea typeface="Calibri" panose="020F0502020204030204" pitchFamily="34" charset="0"/>
                <a:cs typeface="Arial" panose="020B0604020202020204" pitchFamily="34" charset="0"/>
              </a:rPr>
              <a:t>„zauzet“.</a:t>
            </a:r>
            <a:endParaRPr 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525"/>
              </a:spcAft>
            </a:pPr>
            <a:r>
              <a:rPr lang="sr-Latn-RS" sz="2000" dirty="0">
                <a:ea typeface="Calibri" panose="020F0502020204030204" pitchFamily="34" charset="0"/>
                <a:cs typeface="Arial" panose="020B0604020202020204" pitchFamily="34" charset="0"/>
              </a:rPr>
              <a:t>Radi jednostavnosti, pretpostavimo da štampač može da prima nove datoteke samo dok je u stanju čekanja na datoteku.</a:t>
            </a:r>
            <a:endParaRPr 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1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56AD-21B8-4EDA-87EB-44DCBBB8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89162"/>
            <a:ext cx="8877300" cy="514350"/>
          </a:xfrm>
        </p:spPr>
        <p:txBody>
          <a:bodyPr/>
          <a:lstStyle/>
          <a:p>
            <a:r>
              <a:rPr lang="sr-Latn-RS" sz="2800" dirty="0"/>
              <a:t>Dijagram prelaza stanja za štampač – jedno od mogućih rešenja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24D41-857B-4BE4-B649-A8AA5C06A7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762000"/>
            <a:ext cx="7543800" cy="4240908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0F067E10-5C35-4BF9-BE39-5A24C8186640}"/>
              </a:ext>
            </a:extLst>
          </p:cNvPr>
          <p:cNvSpPr/>
          <p:nvPr/>
        </p:nvSpPr>
        <p:spPr>
          <a:xfrm>
            <a:off x="285750" y="2438400"/>
            <a:ext cx="1138238" cy="514350"/>
          </a:xfrm>
          <a:prstGeom prst="borderCallout1">
            <a:avLst>
              <a:gd name="adj1" fmla="val 13704"/>
              <a:gd name="adj2" fmla="val 166708"/>
              <a:gd name="adj3" fmla="val 40867"/>
              <a:gd name="adj4" fmla="val 101751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525"/>
              </a:spcAft>
            </a:pPr>
            <a:r>
              <a:rPr lang="sr-Latn-RS" sz="1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Tranzicija bez događaja</a:t>
            </a:r>
            <a:r>
              <a:rPr lang="en-US" sz="1200" dirty="0"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93258-765D-434F-B9E9-ED3C751827EE}"/>
              </a:ext>
            </a:extLst>
          </p:cNvPr>
          <p:cNvSpPr txBox="1"/>
          <p:nvPr/>
        </p:nvSpPr>
        <p:spPr>
          <a:xfrm>
            <a:off x="285750" y="5086350"/>
            <a:ext cx="87439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525"/>
              </a:spcAf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Tranzicija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ne mora da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ima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događaj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koji je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aktivira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latin typeface="Arial Narrow" panose="020B0606020202030204" pitchFamily="34" charset="0"/>
                <a:ea typeface="Calibri" panose="020F0502020204030204" pitchFamily="34" charset="0"/>
              </a:rPr>
              <a:t>jedino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ako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izlazi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iz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stanja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koje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ima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b="1" dirty="0">
                <a:latin typeface="Arial Narrow" panose="020B0606020202030204" pitchFamily="34" charset="0"/>
                <a:ea typeface="Calibri" panose="020F0502020204030204" pitchFamily="34" charset="0"/>
              </a:rPr>
              <a:t>do</a:t>
            </a:r>
            <a:r>
              <a:rPr lang="en-US" sz="24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akciju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što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znači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da se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stanj</a:t>
            </a:r>
            <a:r>
              <a:rPr lang="sr-Cyrl-RS" dirty="0">
                <a:latin typeface="Arial Narrow" panose="020B0606020202030204" pitchFamily="34" charset="0"/>
                <a:ea typeface="Calibri" panose="020F0502020204030204" pitchFamily="34" charset="0"/>
              </a:rPr>
              <a:t>е 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napu</a:t>
            </a:r>
            <a:r>
              <a:rPr lang="sr-Latn-RS" dirty="0">
                <a:latin typeface="Arial Narrow" panose="020B0606020202030204" pitchFamily="34" charset="0"/>
                <a:ea typeface="Calibri" panose="020F0502020204030204" pitchFamily="34" charset="0"/>
              </a:rPr>
              <a:t>šta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u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trenutku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kada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je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posao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koji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obavlja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završen</a:t>
            </a:r>
            <a:r>
              <a:rPr lang="sr-Latn-RS" dirty="0">
                <a:latin typeface="Arial Narrow" panose="020B0606020202030204" pitchFamily="34" charset="0"/>
                <a:ea typeface="Calibri" panose="020F0502020204030204" pitchFamily="34" charset="0"/>
              </a:rPr>
              <a:t>!</a:t>
            </a:r>
            <a:endParaRPr lang="en-US" dirty="0">
              <a:latin typeface="Arial Narrow" panose="020B0606020202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48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DFC0-0092-45E2-8A9C-B89CAAF6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Interne tranzicije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EC337D-76AA-4446-949F-B5A2B8C36C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100" y="3397583"/>
            <a:ext cx="2114550" cy="1803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26CCB3-DE18-486C-981A-24A4456CB315}"/>
              </a:ext>
            </a:extLst>
          </p:cNvPr>
          <p:cNvSpPr txBox="1"/>
          <p:nvPr/>
        </p:nvSpPr>
        <p:spPr>
          <a:xfrm>
            <a:off x="468735" y="1974517"/>
            <a:ext cx="76009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Kada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nam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je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potrebna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tranzicija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koja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izvršava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akciju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kao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odgovor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na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neki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događaj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i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zatim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se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vraća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u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isto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stanje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, a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pri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tome ne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želimo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da se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aktiviraju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b="1" dirty="0">
                <a:latin typeface="Arial Narrow" panose="020B0606020202030204" pitchFamily="34" charset="0"/>
                <a:ea typeface="Calibri" panose="020F0502020204030204" pitchFamily="34" charset="0"/>
              </a:rPr>
              <a:t>entry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, </a:t>
            </a:r>
            <a:r>
              <a:rPr lang="en-US" sz="2100" b="1" dirty="0">
                <a:latin typeface="Arial Narrow" panose="020B0606020202030204" pitchFamily="34" charset="0"/>
                <a:ea typeface="Calibri" panose="020F0502020204030204" pitchFamily="34" charset="0"/>
              </a:rPr>
              <a:t>exit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i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b="1" dirty="0">
                <a:latin typeface="Arial Narrow" panose="020B0606020202030204" pitchFamily="34" charset="0"/>
                <a:ea typeface="Calibri" panose="020F0502020204030204" pitchFamily="34" charset="0"/>
              </a:rPr>
              <a:t>do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akcije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datog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stanja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,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možemo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koristiti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interne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tranzicije</a:t>
            </a:r>
            <a:endParaRPr lang="en-US" sz="21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53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D7CB-8284-4976-BA1C-B5EF5A58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04800"/>
            <a:ext cx="8229600" cy="342900"/>
          </a:xfrm>
        </p:spPr>
        <p:txBody>
          <a:bodyPr/>
          <a:lstStyle/>
          <a:p>
            <a:r>
              <a:rPr lang="sr-Latn-RS" sz="3600" dirty="0"/>
              <a:t>Paralelno izvršavanje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43C75-21B0-47AA-AF73-D8167636A9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914400"/>
            <a:ext cx="71628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09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C285-1A19-47D1-97C4-BF472104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74" y="228600"/>
            <a:ext cx="8229600" cy="594122"/>
          </a:xfrm>
        </p:spPr>
        <p:txBody>
          <a:bodyPr/>
          <a:lstStyle/>
          <a:p>
            <a:r>
              <a:rPr lang="sr-Latn-RS" sz="3600" dirty="0"/>
              <a:t>Preslikavanje na programski kod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C187D-9E09-4686-A631-4CE4657770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3871674" cy="4114562"/>
          </a:xfrm>
          <a:prstGeom prst="rect">
            <a:avLst/>
          </a:prstGeom>
        </p:spPr>
      </p:pic>
      <p:sp>
        <p:nvSpPr>
          <p:cNvPr id="5" name="Text Box 230">
            <a:extLst>
              <a:ext uri="{FF2B5EF4-FFF2-40B4-BE49-F238E27FC236}">
                <a16:creationId xmlns:a16="http://schemas.microsoft.com/office/drawing/2014/main" id="{D798D700-A05D-4DA0-ADA6-1487AB73B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371600"/>
            <a:ext cx="2228850" cy="380519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0"/>
              </a:spcBef>
              <a:spcAft>
                <a:spcPts val="525"/>
              </a:spcAft>
            </a:pPr>
            <a:r>
              <a:rPr lang="sr-Latn-RS" b="1">
                <a:solidFill>
                  <a:srgbClr val="FF0000"/>
                </a:solidFill>
                <a:ea typeface="Calibri" panose="020F0502020204030204" pitchFamily="34" charset="0"/>
              </a:rPr>
              <a:t>Ne preporučuje se!</a:t>
            </a:r>
            <a:endParaRPr lang="en-US"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FFA10-4C2A-44C9-A5D1-AC96D01D4E98}"/>
              </a:ext>
            </a:extLst>
          </p:cNvPr>
          <p:cNvSpPr txBox="1"/>
          <p:nvPr/>
        </p:nvSpPr>
        <p:spPr>
          <a:xfrm>
            <a:off x="4572000" y="1927237"/>
            <a:ext cx="41148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5255" algn="l"/>
                <a:tab pos="274320" algn="l"/>
                <a:tab pos="411480" algn="l"/>
                <a:tab pos="548640" algn="l"/>
                <a:tab pos="68580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public</a:t>
            </a: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 Boolean </a:t>
            </a:r>
            <a:r>
              <a:rPr lang="en-US" sz="1600" b="1" dirty="0" err="1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izasaoAutomobil</a:t>
            </a: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5255" algn="l"/>
                <a:tab pos="274320" algn="l"/>
                <a:tab pos="411480" algn="l"/>
                <a:tab pos="548640" algn="l"/>
                <a:tab pos="685800" algn="l"/>
              </a:tabLst>
            </a:pP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switch</a:t>
            </a: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stanje</a:t>
            </a: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5255" algn="l"/>
                <a:tab pos="274320" algn="l"/>
                <a:tab pos="411480" algn="l"/>
                <a:tab pos="548640" algn="l"/>
                <a:tab pos="685800" algn="l"/>
              </a:tabLst>
            </a:pP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case</a:t>
            </a: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IMA_MESTA</a:t>
            </a: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5255" algn="l"/>
                <a:tab pos="274320" algn="l"/>
                <a:tab pos="411480" algn="l"/>
                <a:tab pos="548640" algn="l"/>
                <a:tab pos="685800" algn="l"/>
              </a:tabLst>
            </a:pP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  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// </a:t>
            </a:r>
            <a:r>
              <a:rPr lang="en-US" sz="2400" b="1" dirty="0">
                <a:solidFill>
                  <a:srgbClr val="3F7F5F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...</a:t>
            </a: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5255" algn="l"/>
                <a:tab pos="274320" algn="l"/>
                <a:tab pos="411480" algn="l"/>
                <a:tab pos="548640" algn="l"/>
                <a:tab pos="685800" algn="l"/>
              </a:tabLst>
            </a:pP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break</a:t>
            </a: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5255" algn="l"/>
                <a:tab pos="274320" algn="l"/>
                <a:tab pos="411480" algn="l"/>
                <a:tab pos="548640" algn="l"/>
                <a:tab pos="685800" algn="l"/>
              </a:tabLst>
            </a:pP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case</a:t>
            </a: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SVE_POPUNJENO</a:t>
            </a: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5255" algn="l"/>
                <a:tab pos="274320" algn="l"/>
                <a:tab pos="411480" algn="l"/>
                <a:tab pos="548640" algn="l"/>
                <a:tab pos="685800" algn="l"/>
              </a:tabLst>
            </a:pP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  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// </a:t>
            </a:r>
            <a:r>
              <a:rPr lang="en-US" sz="24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3F7F5F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5255" algn="l"/>
                <a:tab pos="274320" algn="l"/>
                <a:tab pos="411480" algn="l"/>
                <a:tab pos="548640" algn="l"/>
                <a:tab pos="685800" algn="l"/>
              </a:tabLst>
            </a:pP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break</a:t>
            </a: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5255" algn="l"/>
                <a:tab pos="274320" algn="l"/>
                <a:tab pos="411480" algn="l"/>
                <a:tab pos="548640" algn="l"/>
                <a:tab pos="685800" algn="l"/>
              </a:tabLst>
            </a:pP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5255" algn="l"/>
                <a:tab pos="274320" algn="l"/>
                <a:tab pos="411480" algn="l"/>
                <a:tab pos="548640" algn="l"/>
                <a:tab pos="685800" algn="l"/>
              </a:tabLst>
            </a:pPr>
            <a:r>
              <a:rPr lang="en-US" sz="24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...</a:t>
            </a: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5255" algn="l"/>
                <a:tab pos="274320" algn="l"/>
                <a:tab pos="411480" algn="l"/>
                <a:tab pos="548640" algn="l"/>
                <a:tab pos="685800" algn="l"/>
              </a:tabLst>
            </a:pP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40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FA9C-A3A5-49C9-9319-3D00F9B9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57150"/>
            <a:ext cx="8229600" cy="1143000"/>
          </a:xfrm>
        </p:spPr>
        <p:txBody>
          <a:bodyPr/>
          <a:lstStyle/>
          <a:p>
            <a:r>
              <a:rPr lang="sr-Latn-RS" sz="4800" dirty="0"/>
              <a:t>State šablon</a:t>
            </a: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AD5B9-CADA-4866-AA9F-1C14CF0310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5477" y="1200150"/>
            <a:ext cx="8153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6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5B4E-7532-4701-BBB9-000FA7DB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Zadatak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8090E-9F96-4034-AE76-873C02394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400" dirty="0"/>
              <a:t>Pogledati ostavljeni projekat UpravljanjeParkingom i proći debugger-om kroz metode koje implementiraju događaje za ulazak i izlazak automobila u okviru klase </a:t>
            </a:r>
            <a:r>
              <a:rPr lang="sr-Latn-RS" sz="2000" dirty="0">
                <a:latin typeface="Consolas" panose="020B0609020204030204" pitchFamily="49" charset="0"/>
              </a:rPr>
              <a:t>KontrolerParkinga</a:t>
            </a:r>
            <a:r>
              <a:rPr lang="sr-Latn-RS" sz="2400" dirty="0"/>
              <a:t> sa ulaskom u metode koje se pozivaju.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9198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7CE1-F154-4213-B933-0E2794FE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10" y="150614"/>
            <a:ext cx="8869110" cy="382786"/>
          </a:xfrm>
        </p:spPr>
        <p:txBody>
          <a:bodyPr/>
          <a:lstStyle/>
          <a:p>
            <a:r>
              <a:rPr lang="sr-Latn-RS" sz="2000" dirty="0"/>
              <a:t>Tranzicija u stanje „SvePopunjeno“ kada se zauzme poslednje slobodno mesto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CBAC2-BBF7-4774-AD27-0F79568998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838200"/>
            <a:ext cx="8458200" cy="586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C71E-D41B-44CA-9A7C-83B68247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Dijagram</a:t>
            </a:r>
            <a:r>
              <a:rPr lang="en-US" sz="3600" dirty="0"/>
              <a:t> </a:t>
            </a:r>
            <a:r>
              <a:rPr lang="sr-Latn-RS" sz="3600" dirty="0"/>
              <a:t>prelaza stanja (konačnih automata)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EC663-C5FF-4A01-AB32-FD00B098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koristi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za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projektovanje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softverskih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ili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hardverskih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sistema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za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čije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ponašanje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karakte­ristično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da se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mogu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nalaziti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konačnom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skupu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stanja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da je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prelazak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iz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jednog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stanja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drugo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uzrokovan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događajima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63533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D5B183-180B-4E7B-B230-1DE81977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308372"/>
          </a:xfrm>
        </p:spPr>
        <p:txBody>
          <a:bodyPr/>
          <a:lstStyle/>
          <a:p>
            <a:r>
              <a:rPr lang="sr-Latn-RS" sz="2000" dirty="0"/>
              <a:t>Tranzicija u stanje „ImaMesta“ kada prvi automobil izađe sa popunjenog parkinga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F37A6-E0FA-48FE-85B2-4B8E981EF7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609600"/>
            <a:ext cx="7391400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42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5DF792F-DE06-415C-95C0-0781A1D3D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Literatura</a:t>
            </a:r>
            <a:endParaRPr lang="sr-Latn-CS" altLang="sr-Latn-R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7ADD5F6-97BE-460A-9D43-3AD5BF71F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620000" cy="3394472"/>
          </a:xfrm>
        </p:spPr>
        <p:txBody>
          <a:bodyPr/>
          <a:lstStyle/>
          <a:p>
            <a:pPr marL="400050" indent="-400050" eaLnBrk="1" hangingPunct="1">
              <a:buFontTx/>
              <a:buAutoNum type="arabicPeriod"/>
            </a:pPr>
            <a:r>
              <a:rPr lang="en-US" altLang="sr-Latn-RS" sz="1800" dirty="0"/>
              <a:t>James Rumbaugh</a:t>
            </a:r>
            <a:r>
              <a:rPr lang="sr-Latn-RS" altLang="sr-Latn-RS" sz="1800" dirty="0"/>
              <a:t>, </a:t>
            </a:r>
            <a:r>
              <a:rPr lang="en-US" altLang="sr-Latn-RS" sz="1800" dirty="0"/>
              <a:t>Ivar Jacobson</a:t>
            </a:r>
            <a:r>
              <a:rPr lang="sr-Latn-RS" altLang="sr-Latn-RS" sz="1800" dirty="0"/>
              <a:t>, </a:t>
            </a:r>
            <a:r>
              <a:rPr lang="en-US" altLang="sr-Latn-RS" sz="1800" dirty="0"/>
              <a:t>Grady </a:t>
            </a:r>
            <a:r>
              <a:rPr lang="en-US" altLang="sr-Latn-RS" sz="1800" dirty="0" err="1"/>
              <a:t>Booch</a:t>
            </a:r>
            <a:r>
              <a:rPr lang="sr-Latn-RS" altLang="sr-Latn-RS" sz="1800" dirty="0"/>
              <a:t>, </a:t>
            </a:r>
            <a:r>
              <a:rPr lang="en-US" altLang="sr-Latn-RS" sz="1800" dirty="0"/>
              <a:t>The Unified Modeling Language </a:t>
            </a:r>
            <a:r>
              <a:rPr lang="sr-Latn-RS" altLang="sr-Latn-RS" sz="1800" dirty="0"/>
              <a:t> </a:t>
            </a:r>
            <a:r>
              <a:rPr lang="en-US" altLang="sr-Latn-RS" sz="1800" dirty="0"/>
              <a:t>Reference Manual</a:t>
            </a:r>
            <a:r>
              <a:rPr lang="sr-Latn-RS" altLang="sr-Latn-RS" sz="1800" dirty="0"/>
              <a:t>, </a:t>
            </a:r>
            <a:r>
              <a:rPr lang="en-US" altLang="sr-Latn-RS" sz="1800" dirty="0"/>
              <a:t>Second Edition</a:t>
            </a:r>
            <a:r>
              <a:rPr lang="sr-Latn-RS" altLang="sr-Latn-RS" sz="1800" dirty="0"/>
              <a:t>, Addison-Wesley, 2004 </a:t>
            </a:r>
          </a:p>
          <a:p>
            <a:pPr marL="400050" indent="-400050" eaLnBrk="1" hangingPunct="1">
              <a:buFontTx/>
              <a:buAutoNum type="arabicPeriod"/>
            </a:pPr>
            <a:r>
              <a:rPr lang="sr-Latn-RS" altLang="sr-Latn-RS" sz="1800" dirty="0"/>
              <a:t>Scott W. Ambler, The Object Primer: </a:t>
            </a:r>
            <a:r>
              <a:rPr lang="en-US" altLang="sr-Latn-RS" sz="1800" dirty="0"/>
              <a:t>Agile Model-Driven Development with UML 2.0</a:t>
            </a:r>
            <a:r>
              <a:rPr lang="sr-Latn-RS" altLang="sr-Latn-RS" sz="1800" dirty="0"/>
              <a:t>, </a:t>
            </a:r>
            <a:r>
              <a:rPr lang="pt-BR" altLang="sr-Latn-RS" sz="1800" dirty="0"/>
              <a:t>Cambridge</a:t>
            </a:r>
            <a:r>
              <a:rPr lang="sr-Latn-RS" altLang="sr-Latn-RS" sz="1800" dirty="0"/>
              <a:t> </a:t>
            </a:r>
            <a:r>
              <a:rPr lang="pt-BR" altLang="sr-Latn-RS" sz="1800" dirty="0"/>
              <a:t>University</a:t>
            </a:r>
            <a:r>
              <a:rPr lang="sr-Latn-RS" altLang="sr-Latn-RS" sz="1800" dirty="0"/>
              <a:t> </a:t>
            </a:r>
            <a:r>
              <a:rPr lang="pt-BR" altLang="sr-Latn-RS" sz="1800" dirty="0"/>
              <a:t>Press</a:t>
            </a:r>
            <a:r>
              <a:rPr lang="sr-Latn-RS" altLang="sr-Latn-RS" sz="1800" dirty="0"/>
              <a:t>, 2004 </a:t>
            </a:r>
          </a:p>
          <a:p>
            <a:pPr marL="400050" indent="-400050" eaLnBrk="1" hangingPunct="1">
              <a:buFontTx/>
              <a:buAutoNum type="arabicPeriod"/>
            </a:pPr>
            <a:r>
              <a:rPr lang="en-US" sz="1800" dirty="0"/>
              <a:t>M. Fowler, UML Distilled - A Brief Guide to the Standard Object Modeling Language, Third Edition, Addison Wesley, Boston, 2004.</a:t>
            </a:r>
          </a:p>
          <a:p>
            <a:pPr marL="400050" indent="-400050" eaLnBrk="1" hangingPunct="1">
              <a:buFontTx/>
              <a:buAutoNum type="arabicPeriod"/>
            </a:pPr>
            <a:endParaRPr lang="sr-Latn-RS" altLang="sr-Latn-RS" sz="1800" dirty="0"/>
          </a:p>
          <a:p>
            <a:pPr marL="400050" indent="-400050" eaLnBrk="1" hangingPunct="1">
              <a:buFontTx/>
              <a:buAutoNum type="arabicPeriod"/>
            </a:pPr>
            <a:endParaRPr lang="sr-Latn-RS" altLang="sr-Latn-RS" sz="1800" dirty="0"/>
          </a:p>
          <a:p>
            <a:pPr marL="400050" indent="-400050" eaLnBrk="1" hangingPunct="1">
              <a:buFontTx/>
              <a:buAutoNum type="arabicPeriod"/>
            </a:pPr>
            <a:endParaRPr lang="sr-Latn-CS" altLang="sr-Latn-RS" sz="1800" dirty="0"/>
          </a:p>
        </p:txBody>
      </p:sp>
    </p:spTree>
    <p:extLst>
      <p:ext uri="{BB962C8B-B14F-4D97-AF65-F5344CB8AC3E}">
        <p14:creationId xmlns:p14="http://schemas.microsoft.com/office/powerpoint/2010/main" val="246020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489D-8774-457D-9D97-13075D4B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/>
              <a:t>Primer 1- </a:t>
            </a:r>
            <a:r>
              <a:rPr lang="en-US" sz="3600" dirty="0" err="1"/>
              <a:t>kontroler</a:t>
            </a:r>
            <a:r>
              <a:rPr lang="en-US" sz="3600" dirty="0"/>
              <a:t> </a:t>
            </a:r>
            <a:r>
              <a:rPr lang="sr-Latn-RS" sz="3600" dirty="0"/>
              <a:t>za upravljanje parkingom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B4932-A21E-42AD-9876-89FD3D62E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/>
              <a:t>Zadatak</a:t>
            </a:r>
            <a:r>
              <a:rPr lang="en-US" sz="2800" dirty="0"/>
              <a:t> </a:t>
            </a:r>
            <a:r>
              <a:rPr lang="en-US" sz="2800" dirty="0" err="1"/>
              <a:t>kontrolera</a:t>
            </a:r>
            <a:r>
              <a:rPr lang="en-US" sz="2800" dirty="0"/>
              <a:t> je:</a:t>
            </a:r>
          </a:p>
          <a:p>
            <a:r>
              <a:rPr lang="en-US" sz="2800" dirty="0"/>
              <a:t>da prima </a:t>
            </a:r>
            <a:r>
              <a:rPr lang="en-US" sz="2800" dirty="0" err="1"/>
              <a:t>signale</a:t>
            </a:r>
            <a:r>
              <a:rPr lang="en-US" sz="2800" dirty="0"/>
              <a:t> za </a:t>
            </a:r>
            <a:r>
              <a:rPr lang="en-US" sz="2800" dirty="0" err="1"/>
              <a:t>ulazak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izlazak</a:t>
            </a:r>
            <a:r>
              <a:rPr lang="en-US" sz="2800" dirty="0"/>
              <a:t> </a:t>
            </a:r>
            <a:r>
              <a:rPr lang="en-US" sz="2800" dirty="0" err="1"/>
              <a:t>automobila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ažurira</a:t>
            </a:r>
            <a:r>
              <a:rPr lang="en-US" sz="2800" dirty="0"/>
              <a:t> </a:t>
            </a:r>
            <a:r>
              <a:rPr lang="en-US" sz="2800" dirty="0" err="1"/>
              <a:t>broj</a:t>
            </a:r>
            <a:r>
              <a:rPr lang="en-US" sz="2800" dirty="0"/>
              <a:t> </a:t>
            </a:r>
            <a:r>
              <a:rPr lang="en-US" sz="2800" dirty="0" err="1"/>
              <a:t>slobodnih</a:t>
            </a:r>
            <a:r>
              <a:rPr lang="en-US" sz="2800" dirty="0"/>
              <a:t> </a:t>
            </a:r>
            <a:r>
              <a:rPr lang="en-US" sz="2800" dirty="0" err="1"/>
              <a:t>mesta</a:t>
            </a:r>
            <a:r>
              <a:rPr lang="en-US" sz="2800" dirty="0"/>
              <a:t> koji </a:t>
            </a:r>
            <a:r>
              <a:rPr lang="en-US" sz="2800" dirty="0" err="1"/>
              <a:t>prikazuje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ekranu</a:t>
            </a:r>
            <a:r>
              <a:rPr lang="en-US" sz="2800" dirty="0"/>
              <a:t> </a:t>
            </a:r>
            <a:r>
              <a:rPr lang="en-US" sz="2800" dirty="0" err="1"/>
              <a:t>postavljenim</a:t>
            </a:r>
            <a:r>
              <a:rPr lang="en-US" sz="2800" dirty="0"/>
              <a:t> </a:t>
            </a:r>
            <a:r>
              <a:rPr lang="en-US" sz="2800" dirty="0" err="1"/>
              <a:t>kod</a:t>
            </a:r>
            <a:r>
              <a:rPr lang="en-US" sz="2800" dirty="0"/>
              <a:t> </a:t>
            </a:r>
            <a:r>
              <a:rPr lang="en-US" sz="2800" dirty="0" err="1"/>
              <a:t>ulaza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parking,</a:t>
            </a:r>
          </a:p>
          <a:p>
            <a:r>
              <a:rPr lang="en-US" sz="2800" dirty="0"/>
              <a:t>da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semaforu</a:t>
            </a:r>
            <a:r>
              <a:rPr lang="en-US" sz="2800" dirty="0"/>
              <a:t> koji se </a:t>
            </a:r>
            <a:r>
              <a:rPr lang="en-US" sz="2800" dirty="0" err="1"/>
              <a:t>nalazi</a:t>
            </a:r>
            <a:r>
              <a:rPr lang="en-US" sz="2800" dirty="0"/>
              <a:t> </a:t>
            </a:r>
            <a:r>
              <a:rPr lang="en-US" sz="2800" dirty="0" err="1"/>
              <a:t>ispred</a:t>
            </a:r>
            <a:r>
              <a:rPr lang="en-US" sz="2800" dirty="0"/>
              <a:t> </a:t>
            </a:r>
            <a:r>
              <a:rPr lang="en-US" sz="2800" dirty="0" err="1"/>
              <a:t>ulaza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parking </a:t>
            </a:r>
            <a:r>
              <a:rPr lang="en-US" sz="2800" dirty="0" err="1"/>
              <a:t>drži</a:t>
            </a:r>
            <a:r>
              <a:rPr lang="en-US" sz="2800" dirty="0"/>
              <a:t> </a:t>
            </a:r>
            <a:r>
              <a:rPr lang="en-US" sz="2800" dirty="0" err="1"/>
              <a:t>upaljeno</a:t>
            </a:r>
            <a:r>
              <a:rPr lang="en-US" sz="2800" dirty="0"/>
              <a:t> </a:t>
            </a:r>
            <a:r>
              <a:rPr lang="en-US" sz="2800" dirty="0" err="1"/>
              <a:t>zeleno</a:t>
            </a:r>
            <a:r>
              <a:rPr lang="en-US" sz="2800" dirty="0"/>
              <a:t> </a:t>
            </a:r>
            <a:r>
              <a:rPr lang="en-US" sz="2800" dirty="0" err="1"/>
              <a:t>svetlo</a:t>
            </a:r>
            <a:r>
              <a:rPr lang="en-US" sz="2800" dirty="0"/>
              <a:t> </a:t>
            </a:r>
            <a:r>
              <a:rPr lang="en-US" sz="2800" dirty="0" err="1"/>
              <a:t>ako</a:t>
            </a:r>
            <a:r>
              <a:rPr lang="en-US" sz="2800" dirty="0"/>
              <a:t> </a:t>
            </a:r>
            <a:r>
              <a:rPr lang="en-US" sz="2800" dirty="0" err="1"/>
              <a:t>ima</a:t>
            </a:r>
            <a:r>
              <a:rPr lang="en-US" sz="2800" dirty="0"/>
              <a:t> </a:t>
            </a:r>
            <a:r>
              <a:rPr lang="en-US" sz="2800" dirty="0" err="1"/>
              <a:t>slobodnih</a:t>
            </a:r>
            <a:r>
              <a:rPr lang="en-US" sz="2800" dirty="0"/>
              <a:t> </a:t>
            </a:r>
            <a:r>
              <a:rPr lang="en-US" sz="2800" dirty="0" err="1"/>
              <a:t>mesta</a:t>
            </a:r>
            <a:r>
              <a:rPr lang="en-US" sz="2800" dirty="0"/>
              <a:t>, </a:t>
            </a:r>
            <a:r>
              <a:rPr lang="en-US" sz="2800" dirty="0" err="1"/>
              <a:t>odnosno</a:t>
            </a:r>
            <a:r>
              <a:rPr lang="en-US" sz="2800" dirty="0"/>
              <a:t> da </a:t>
            </a:r>
            <a:r>
              <a:rPr lang="en-US" sz="2800" dirty="0" err="1"/>
              <a:t>uključi</a:t>
            </a:r>
            <a:r>
              <a:rPr lang="en-US" sz="2800" dirty="0"/>
              <a:t> </a:t>
            </a:r>
            <a:r>
              <a:rPr lang="en-US" sz="2800" dirty="0" err="1"/>
              <a:t>crveno</a:t>
            </a:r>
            <a:r>
              <a:rPr lang="en-US" sz="2800" dirty="0"/>
              <a:t> </a:t>
            </a:r>
            <a:r>
              <a:rPr lang="en-US" sz="2800" dirty="0" err="1"/>
              <a:t>svetlo</a:t>
            </a:r>
            <a:r>
              <a:rPr lang="en-US" sz="2800" dirty="0"/>
              <a:t> </a:t>
            </a:r>
            <a:r>
              <a:rPr lang="en-US" sz="2800" dirty="0" err="1"/>
              <a:t>kada</a:t>
            </a:r>
            <a:r>
              <a:rPr lang="en-US" sz="2800" dirty="0"/>
              <a:t> se </a:t>
            </a:r>
            <a:r>
              <a:rPr lang="en-US" sz="2800" dirty="0" err="1"/>
              <a:t>zauzme</a:t>
            </a:r>
            <a:r>
              <a:rPr lang="en-US" sz="2800" dirty="0"/>
              <a:t> </a:t>
            </a:r>
            <a:r>
              <a:rPr lang="en-US" sz="2800" dirty="0" err="1"/>
              <a:t>poslednje</a:t>
            </a:r>
            <a:r>
              <a:rPr lang="en-US" sz="2800" dirty="0"/>
              <a:t> </a:t>
            </a:r>
            <a:r>
              <a:rPr lang="en-US" sz="2800" dirty="0" err="1"/>
              <a:t>slobodno</a:t>
            </a:r>
            <a:r>
              <a:rPr lang="en-US" sz="2800" dirty="0"/>
              <a:t> mesto.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0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4913-E7DC-4FF3-A6F1-55C645FE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9302"/>
            <a:ext cx="8229600" cy="444667"/>
          </a:xfrm>
        </p:spPr>
        <p:txBody>
          <a:bodyPr/>
          <a:lstStyle/>
          <a:p>
            <a:r>
              <a:rPr lang="en-US" sz="2100" dirty="0"/>
              <a:t>Primer 1 – </a:t>
            </a:r>
            <a:r>
              <a:rPr lang="sr-Latn-RS" sz="2100" dirty="0"/>
              <a:t>početni dijagram prelaza stanja za kontroler parkinga</a:t>
            </a:r>
            <a:endParaRPr lang="en-US" sz="21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62860C8-E32D-4272-AF15-526621D52C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71650" y="1905000"/>
            <a:ext cx="6838950" cy="2485399"/>
          </a:xfrm>
          <a:prstGeom prst="rect">
            <a:avLst/>
          </a:prstGeom>
        </p:spPr>
      </p:pic>
      <p:sp>
        <p:nvSpPr>
          <p:cNvPr id="22" name="Callout: Line 21">
            <a:extLst>
              <a:ext uri="{FF2B5EF4-FFF2-40B4-BE49-F238E27FC236}">
                <a16:creationId xmlns:a16="http://schemas.microsoft.com/office/drawing/2014/main" id="{18DBCC9D-11B8-4BB7-AB5C-4FBA4872F472}"/>
              </a:ext>
            </a:extLst>
          </p:cNvPr>
          <p:cNvSpPr/>
          <p:nvPr/>
        </p:nvSpPr>
        <p:spPr>
          <a:xfrm>
            <a:off x="7829550" y="3398164"/>
            <a:ext cx="800100" cy="283368"/>
          </a:xfrm>
          <a:prstGeom prst="borderCallout1">
            <a:avLst>
              <a:gd name="adj1" fmla="val -44533"/>
              <a:gd name="adj2" fmla="val -13678"/>
              <a:gd name="adj3" fmla="val -1402"/>
              <a:gd name="adj4" fmla="val 13056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525"/>
              </a:spcAft>
            </a:pPr>
            <a:r>
              <a:rPr lang="sr-Latn-RS" sz="1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Stanje</a:t>
            </a:r>
            <a:endParaRPr lang="en-US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4E944784-35D7-47F5-BC45-D999B6A067C5}"/>
              </a:ext>
            </a:extLst>
          </p:cNvPr>
          <p:cNvSpPr/>
          <p:nvPr/>
        </p:nvSpPr>
        <p:spPr>
          <a:xfrm>
            <a:off x="914400" y="3114796"/>
            <a:ext cx="1115854" cy="425052"/>
          </a:xfrm>
          <a:prstGeom prst="borderCallout1">
            <a:avLst>
              <a:gd name="adj1" fmla="val -64337"/>
              <a:gd name="adj2" fmla="val 109821"/>
              <a:gd name="adj3" fmla="val 113"/>
              <a:gd name="adj4" fmla="val 84104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525"/>
              </a:spcAft>
            </a:pPr>
            <a:r>
              <a:rPr lang="sr-Latn-RS" sz="1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Početak izvršavanja</a:t>
            </a:r>
            <a:endParaRPr lang="en-US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CC41099F-188F-44C3-816A-D72AC00CE4FB}"/>
              </a:ext>
            </a:extLst>
          </p:cNvPr>
          <p:cNvSpPr/>
          <p:nvPr/>
        </p:nvSpPr>
        <p:spPr>
          <a:xfrm>
            <a:off x="4569151" y="4248715"/>
            <a:ext cx="914400" cy="283368"/>
          </a:xfrm>
          <a:prstGeom prst="borderCallout1">
            <a:avLst>
              <a:gd name="adj1" fmla="val -155624"/>
              <a:gd name="adj2" fmla="val 120835"/>
              <a:gd name="adj3" fmla="val 40867"/>
              <a:gd name="adj4" fmla="val 101751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525"/>
              </a:spcAft>
            </a:pPr>
            <a:r>
              <a:rPr lang="sr-Latn-RS" sz="1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Tranzicija</a:t>
            </a:r>
            <a:endParaRPr lang="en-US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5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FB1A3C-397B-442F-93DE-1D39A9FF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73" y="1085850"/>
            <a:ext cx="8229600" cy="444667"/>
          </a:xfrm>
        </p:spPr>
        <p:txBody>
          <a:bodyPr/>
          <a:lstStyle/>
          <a:p>
            <a:r>
              <a:rPr lang="en-US" sz="2100" dirty="0"/>
              <a:t>Primer </a:t>
            </a:r>
            <a:r>
              <a:rPr lang="sr-Latn-RS" sz="2100" dirty="0"/>
              <a:t>2</a:t>
            </a:r>
            <a:r>
              <a:rPr lang="en-US" sz="2100" dirty="0"/>
              <a:t> – </a:t>
            </a:r>
            <a:r>
              <a:rPr lang="sr-Latn-RS" sz="2100" dirty="0"/>
              <a:t>Dijagram prelaza stanja za test iz sistema elektronskog ocenjivanja </a:t>
            </a:r>
            <a:endParaRPr lang="en-US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FE3C4-719D-40CC-BD45-0534E26E93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2743200"/>
            <a:ext cx="8610600" cy="1702356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B31C7304-093A-4594-BEB1-3B2641652F3E}"/>
              </a:ext>
            </a:extLst>
          </p:cNvPr>
          <p:cNvSpPr/>
          <p:nvPr/>
        </p:nvSpPr>
        <p:spPr>
          <a:xfrm>
            <a:off x="7620000" y="2939329"/>
            <a:ext cx="1013585" cy="489671"/>
          </a:xfrm>
          <a:prstGeom prst="borderCallout1">
            <a:avLst>
              <a:gd name="adj1" fmla="val 165771"/>
              <a:gd name="adj2" fmla="val 95809"/>
              <a:gd name="adj3" fmla="val 95836"/>
              <a:gd name="adj4" fmla="val 80238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525"/>
              </a:spcAft>
            </a:pPr>
            <a:r>
              <a:rPr lang="sr-Latn-RS" sz="1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Kraj izvršavanja</a:t>
            </a:r>
            <a:endParaRPr lang="en-US" sz="12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38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9B21-77BE-4CF6-8556-42F69D47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/>
              <a:t>Pseudo-stanja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27835-47A1-4EDE-B782-995782B34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 </a:t>
            </a:r>
            <a:r>
              <a:rPr lang="en-US" sz="2400" dirty="0" err="1"/>
              <a:t>dijagramima</a:t>
            </a:r>
            <a:r>
              <a:rPr lang="en-US" sz="2400" dirty="0"/>
              <a:t> </a:t>
            </a:r>
            <a:r>
              <a:rPr lang="en-US" sz="2400" dirty="0" err="1"/>
              <a:t>prelaza</a:t>
            </a:r>
            <a:r>
              <a:rPr lang="en-US" sz="2400" dirty="0"/>
              <a:t> </a:t>
            </a:r>
            <a:r>
              <a:rPr lang="en-US" sz="2400" dirty="0" err="1"/>
              <a:t>stanja</a:t>
            </a:r>
            <a:r>
              <a:rPr lang="en-US" sz="2400" dirty="0"/>
              <a:t> se </a:t>
            </a:r>
            <a:r>
              <a:rPr lang="en-US" sz="2400" dirty="0" err="1"/>
              <a:t>mogu</a:t>
            </a:r>
            <a:r>
              <a:rPr lang="en-US" sz="2400" dirty="0"/>
              <a:t> </a:t>
            </a:r>
            <a:r>
              <a:rPr lang="en-US" sz="2400" dirty="0" err="1"/>
              <a:t>koristiti</a:t>
            </a:r>
            <a:r>
              <a:rPr lang="en-US" sz="2400" dirty="0"/>
              <a:t> </a:t>
            </a:r>
            <a:r>
              <a:rPr lang="en-US" sz="2400" dirty="0" err="1"/>
              <a:t>simboli</a:t>
            </a:r>
            <a:r>
              <a:rPr lang="en-US" sz="2400" dirty="0"/>
              <a:t> za </a:t>
            </a:r>
            <a:r>
              <a:rPr lang="en-US" sz="2400" dirty="0" err="1"/>
              <a:t>početak</a:t>
            </a:r>
            <a:r>
              <a:rPr lang="en-US" sz="2400" dirty="0"/>
              <a:t>, </a:t>
            </a:r>
            <a:r>
              <a:rPr lang="en-US" sz="2400" dirty="0" err="1"/>
              <a:t>kraj</a:t>
            </a:r>
            <a:r>
              <a:rPr lang="en-US" sz="2400" dirty="0"/>
              <a:t>, </a:t>
            </a:r>
            <a:r>
              <a:rPr lang="en-US" sz="2400" dirty="0" err="1"/>
              <a:t>uslovno</a:t>
            </a:r>
            <a:r>
              <a:rPr lang="en-US" sz="2400" dirty="0"/>
              <a:t> </a:t>
            </a:r>
            <a:r>
              <a:rPr lang="en-US" sz="2400" dirty="0" err="1"/>
              <a:t>izvršavanje</a:t>
            </a:r>
            <a:r>
              <a:rPr lang="en-US" sz="2400" dirty="0"/>
              <a:t>, </a:t>
            </a:r>
            <a:r>
              <a:rPr lang="en-US" sz="2400" dirty="0" err="1"/>
              <a:t>razdelnik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spoj</a:t>
            </a:r>
            <a:r>
              <a:rPr lang="sr-Latn-RS" sz="2400" dirty="0"/>
              <a:t> iz </a:t>
            </a:r>
            <a:r>
              <a:rPr lang="en-US" sz="2400" dirty="0" err="1"/>
              <a:t>dijagram</a:t>
            </a:r>
            <a:r>
              <a:rPr lang="sr-Latn-RS" sz="2400" dirty="0"/>
              <a:t>a </a:t>
            </a:r>
            <a:r>
              <a:rPr lang="en-US" sz="2400" dirty="0" err="1"/>
              <a:t>aktivnosti</a:t>
            </a:r>
            <a:r>
              <a:rPr lang="en-US" sz="2400" dirty="0"/>
              <a:t>. </a:t>
            </a:r>
            <a:endParaRPr lang="sr-Latn-RS" sz="2400" dirty="0"/>
          </a:p>
          <a:p>
            <a:r>
              <a:rPr lang="sr-Latn-RS" sz="2400" dirty="0"/>
              <a:t>O</a:t>
            </a:r>
            <a:r>
              <a:rPr lang="en-US" sz="2400" dirty="0" err="1"/>
              <a:t>ni</a:t>
            </a:r>
            <a:r>
              <a:rPr lang="en-US" sz="2400" dirty="0"/>
              <a:t> se </a:t>
            </a:r>
            <a:r>
              <a:rPr lang="en-US" sz="2400" dirty="0" err="1"/>
              <a:t>tretiraju</a:t>
            </a:r>
            <a:r>
              <a:rPr lang="en-US" sz="2400" dirty="0"/>
              <a:t> </a:t>
            </a:r>
            <a:r>
              <a:rPr lang="en-US" sz="2400" dirty="0" err="1"/>
              <a:t>kao</a:t>
            </a:r>
            <a:r>
              <a:rPr lang="en-US" sz="2400" dirty="0"/>
              <a:t> pseudo-</a:t>
            </a:r>
            <a:r>
              <a:rPr lang="en-US" sz="2400" dirty="0" err="1"/>
              <a:t>stanja</a:t>
            </a:r>
            <a:r>
              <a:rPr lang="en-US" sz="2400" dirty="0"/>
              <a:t> – </a:t>
            </a:r>
            <a:r>
              <a:rPr lang="en-US" sz="2400" dirty="0" err="1"/>
              <a:t>nisu</a:t>
            </a:r>
            <a:r>
              <a:rPr lang="en-US" sz="2400" dirty="0"/>
              <a:t> </a:t>
            </a:r>
            <a:r>
              <a:rPr lang="en-US" sz="2400" dirty="0" err="1"/>
              <a:t>stanja</a:t>
            </a:r>
            <a:r>
              <a:rPr lang="en-US" sz="2400" dirty="0"/>
              <a:t>, </a:t>
            </a:r>
            <a:r>
              <a:rPr lang="en-US" sz="2400" dirty="0" err="1"/>
              <a:t>ali</a:t>
            </a:r>
            <a:r>
              <a:rPr lang="en-US" sz="2400" dirty="0"/>
              <a:t> se </a:t>
            </a:r>
            <a:r>
              <a:rPr lang="en-US" sz="2400" dirty="0" err="1"/>
              <a:t>mogu</a:t>
            </a:r>
            <a:r>
              <a:rPr lang="en-US" sz="2400" dirty="0"/>
              <a:t> </a:t>
            </a:r>
            <a:r>
              <a:rPr lang="en-US" sz="2400" dirty="0" err="1"/>
              <a:t>povezivati</a:t>
            </a:r>
            <a:r>
              <a:rPr lang="en-US" sz="2400" dirty="0"/>
              <a:t> </a:t>
            </a:r>
            <a:r>
              <a:rPr lang="en-US" sz="2400" dirty="0" err="1"/>
              <a:t>tranzicijama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drugim</a:t>
            </a:r>
            <a:r>
              <a:rPr lang="en-US" sz="2400" dirty="0"/>
              <a:t> </a:t>
            </a:r>
            <a:r>
              <a:rPr lang="en-US" sz="2400" dirty="0" err="1"/>
              <a:t>stanjima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409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D0227B-61D3-4C37-ABB0-34F6474A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" y="197873"/>
            <a:ext cx="8801100" cy="412298"/>
          </a:xfrm>
        </p:spPr>
        <p:txBody>
          <a:bodyPr/>
          <a:lstStyle/>
          <a:p>
            <a:r>
              <a:rPr lang="en-US" sz="2100" dirty="0"/>
              <a:t>Primer </a:t>
            </a:r>
            <a:r>
              <a:rPr lang="sr-Latn-RS" sz="2100" dirty="0"/>
              <a:t>3</a:t>
            </a:r>
            <a:r>
              <a:rPr lang="en-US" sz="2100" dirty="0"/>
              <a:t> – </a:t>
            </a:r>
            <a:r>
              <a:rPr lang="sr-Latn-RS" sz="2100" dirty="0"/>
              <a:t>početni dijagram prelaza stanja za kontroler parkinga preglednije nacrtan</a:t>
            </a:r>
            <a:endParaRPr lang="en-US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FFC4F-42F5-424C-8168-FEF6BA5EF2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7787" y="3857625"/>
            <a:ext cx="6729413" cy="2768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D6FA56-9982-4AE4-803A-B17D342E807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10578" y="656663"/>
            <a:ext cx="6281737" cy="2895563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CC144A35-281E-4DF6-9244-4873EC6A3A88}"/>
              </a:ext>
            </a:extLst>
          </p:cNvPr>
          <p:cNvSpPr/>
          <p:nvPr/>
        </p:nvSpPr>
        <p:spPr>
          <a:xfrm>
            <a:off x="4358110" y="3352201"/>
            <a:ext cx="371475" cy="400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5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8FE1-D9A3-4924-9B15-A560ED4C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73" y="304800"/>
            <a:ext cx="8626854" cy="571403"/>
          </a:xfrm>
        </p:spPr>
        <p:txBody>
          <a:bodyPr/>
          <a:lstStyle/>
          <a:p>
            <a:r>
              <a:rPr lang="sr-Latn-RS" dirty="0"/>
              <a:t>Tranzicija</a:t>
            </a:r>
            <a:r>
              <a:rPr lang="en-US" dirty="0"/>
              <a:t>						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A0053-95D2-4F33-B32A-525F91C2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8889"/>
            <a:ext cx="8229600" cy="3680223"/>
          </a:xfrm>
        </p:spPr>
        <p:txBody>
          <a:bodyPr/>
          <a:lstStyle/>
          <a:p>
            <a:r>
              <a:rPr lang="sr-Latn-RS" sz="2800" dirty="0"/>
              <a:t>M</a:t>
            </a:r>
            <a:r>
              <a:rPr lang="en-US" sz="2800" dirty="0" err="1"/>
              <a:t>odeluje</a:t>
            </a:r>
            <a:r>
              <a:rPr lang="en-US" sz="2800" dirty="0"/>
              <a:t> </a:t>
            </a:r>
            <a:r>
              <a:rPr lang="en-US" sz="2800" dirty="0" err="1"/>
              <a:t>reakciju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događaj</a:t>
            </a:r>
            <a:r>
              <a:rPr lang="en-US" sz="2800" dirty="0"/>
              <a:t>, </a:t>
            </a:r>
            <a:r>
              <a:rPr lang="en-US" sz="2800" dirty="0" err="1"/>
              <a:t>koja</a:t>
            </a:r>
            <a:r>
              <a:rPr lang="en-US" sz="2800" dirty="0"/>
              <a:t> </a:t>
            </a:r>
            <a:r>
              <a:rPr lang="en-US" sz="2800" dirty="0" err="1"/>
              <a:t>može</a:t>
            </a:r>
            <a:r>
              <a:rPr lang="en-US" sz="2800" dirty="0"/>
              <a:t> </a:t>
            </a:r>
            <a:r>
              <a:rPr lang="en-US" sz="2800" dirty="0" err="1"/>
              <a:t>izazvati</a:t>
            </a:r>
            <a:r>
              <a:rPr lang="en-US" sz="2800" dirty="0"/>
              <a:t> </a:t>
            </a:r>
            <a:r>
              <a:rPr lang="en-US" sz="2800" dirty="0" err="1"/>
              <a:t>prelazak</a:t>
            </a:r>
            <a:r>
              <a:rPr lang="en-US" sz="2800" dirty="0"/>
              <a:t> </a:t>
            </a:r>
            <a:r>
              <a:rPr lang="en-US" sz="2800" dirty="0" err="1"/>
              <a:t>iz</a:t>
            </a:r>
            <a:r>
              <a:rPr lang="en-US" sz="2800" dirty="0"/>
              <a:t> </a:t>
            </a:r>
            <a:r>
              <a:rPr lang="en-US" sz="2800" dirty="0" err="1"/>
              <a:t>jednog</a:t>
            </a:r>
            <a:r>
              <a:rPr lang="en-US" sz="2800" dirty="0"/>
              <a:t> </a:t>
            </a:r>
            <a:r>
              <a:rPr lang="en-US" sz="2800" dirty="0" err="1"/>
              <a:t>stanja</a:t>
            </a:r>
            <a:r>
              <a:rPr lang="en-US" sz="2800" dirty="0"/>
              <a:t> u </a:t>
            </a:r>
            <a:r>
              <a:rPr lang="en-US" sz="2800" dirty="0" err="1"/>
              <a:t>drugo</a:t>
            </a:r>
            <a:r>
              <a:rPr lang="en-US" sz="2800" dirty="0"/>
              <a:t> </a:t>
            </a:r>
            <a:r>
              <a:rPr lang="en-US" sz="2800" dirty="0" err="1"/>
              <a:t>ili</a:t>
            </a:r>
            <a:r>
              <a:rPr lang="en-US" sz="2800" dirty="0"/>
              <a:t> </a:t>
            </a:r>
            <a:r>
              <a:rPr lang="en-US" sz="2800" dirty="0" err="1"/>
              <a:t>povratak</a:t>
            </a:r>
            <a:r>
              <a:rPr lang="en-US" sz="2800" dirty="0"/>
              <a:t> u </a:t>
            </a:r>
            <a:r>
              <a:rPr lang="en-US" sz="2800" dirty="0" err="1"/>
              <a:t>isto</a:t>
            </a:r>
            <a:r>
              <a:rPr lang="en-US" sz="2800" dirty="0"/>
              <a:t> </a:t>
            </a:r>
            <a:r>
              <a:rPr lang="en-US" sz="2800" dirty="0" err="1"/>
              <a:t>stanje</a:t>
            </a:r>
            <a:r>
              <a:rPr lang="en-US" sz="2800" dirty="0"/>
              <a:t>, </a:t>
            </a:r>
            <a:r>
              <a:rPr lang="en-US" sz="2800" dirty="0" err="1"/>
              <a:t>uz</a:t>
            </a:r>
            <a:r>
              <a:rPr lang="en-US" sz="2800" dirty="0"/>
              <a:t> </a:t>
            </a:r>
            <a:r>
              <a:rPr lang="en-US" sz="2800" dirty="0" err="1"/>
              <a:t>izvršenje</a:t>
            </a:r>
            <a:r>
              <a:rPr lang="en-US" sz="2800" dirty="0"/>
              <a:t> </a:t>
            </a:r>
            <a:r>
              <a:rPr lang="en-US" sz="2800" dirty="0" err="1"/>
              <a:t>pridruženih</a:t>
            </a:r>
            <a:r>
              <a:rPr lang="en-US" sz="2800" dirty="0"/>
              <a:t> </a:t>
            </a:r>
            <a:r>
              <a:rPr lang="en-US" sz="2800" dirty="0" err="1"/>
              <a:t>akcija</a:t>
            </a:r>
            <a:r>
              <a:rPr lang="en-US" sz="2800" dirty="0"/>
              <a:t>. </a:t>
            </a:r>
            <a:endParaRPr lang="sr-Latn-RS" sz="2800" dirty="0"/>
          </a:p>
          <a:p>
            <a:r>
              <a:rPr lang="sr-Latn-RS" sz="2800" dirty="0"/>
              <a:t>Format:</a:t>
            </a:r>
          </a:p>
          <a:p>
            <a:pPr marL="342900" lvl="1" indent="0">
              <a:buNone/>
            </a:pPr>
            <a:r>
              <a:rPr lang="en-US" sz="2800" dirty="0" err="1">
                <a:ea typeface="Calibri" panose="020F0502020204030204" pitchFamily="34" charset="0"/>
                <a:cs typeface="Arial" panose="020B0604020202020204" pitchFamily="34" charset="0"/>
              </a:rPr>
              <a:t>događaj</a:t>
            </a:r>
            <a:r>
              <a:rPr lang="en-US" sz="2800" dirty="0">
                <a:ea typeface="Calibri" panose="020F0502020204030204" pitchFamily="34" charset="0"/>
                <a:cs typeface="Arial" panose="020B0604020202020204" pitchFamily="34" charset="0"/>
              </a:rPr>
              <a:t> [</a:t>
            </a:r>
            <a:r>
              <a:rPr lang="en-US" sz="2800" dirty="0" err="1">
                <a:ea typeface="Calibri" panose="020F0502020204030204" pitchFamily="34" charset="0"/>
                <a:cs typeface="Arial" panose="020B0604020202020204" pitchFamily="34" charset="0"/>
              </a:rPr>
              <a:t>uslov</a:t>
            </a:r>
            <a:r>
              <a:rPr lang="en-US" sz="2800" dirty="0">
                <a:ea typeface="Calibri" panose="020F0502020204030204" pitchFamily="34" charset="0"/>
                <a:cs typeface="Arial" panose="020B0604020202020204" pitchFamily="34" charset="0"/>
              </a:rPr>
              <a:t>] / </a:t>
            </a:r>
            <a:r>
              <a:rPr lang="en-US" sz="2800" dirty="0" err="1">
                <a:ea typeface="Calibri" panose="020F0502020204030204" pitchFamily="34" charset="0"/>
                <a:cs typeface="Arial" panose="020B0604020202020204" pitchFamily="34" charset="0"/>
              </a:rPr>
              <a:t>akcija</a:t>
            </a:r>
            <a:endParaRPr lang="sr-Latn-RS" sz="28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Uslovom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specificira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da do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tranzicije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ne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dolazi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uvek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već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samo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ako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dati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uslov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zadovoljen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6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0F394B-5CD0-4066-81AC-D91336598C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685800"/>
            <a:ext cx="7162800" cy="59436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85578C7-E765-4867-A0D3-5FA76D0B5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8801100" cy="300355"/>
          </a:xfrm>
        </p:spPr>
        <p:txBody>
          <a:bodyPr/>
          <a:lstStyle/>
          <a:p>
            <a:r>
              <a:rPr lang="en-US" sz="2800" dirty="0"/>
              <a:t>Primer </a:t>
            </a:r>
            <a:r>
              <a:rPr lang="sr-Latn-RS" sz="2800" dirty="0"/>
              <a:t>4</a:t>
            </a:r>
            <a:r>
              <a:rPr lang="en-US" sz="2800" dirty="0"/>
              <a:t> – </a:t>
            </a:r>
            <a:r>
              <a:rPr lang="sr-Latn-RS" sz="2800" dirty="0"/>
              <a:t>početni dijagram koji opisuje ponašanje bankomata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266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28890</TotalTime>
  <Words>787</Words>
  <Application>Microsoft Office PowerPoint</Application>
  <PresentationFormat>On-screen Show (4:3)</PresentationFormat>
  <Paragraphs>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Narrow</vt:lpstr>
      <vt:lpstr>Calibri</vt:lpstr>
      <vt:lpstr>Consolas</vt:lpstr>
      <vt:lpstr>Office Theme</vt:lpstr>
      <vt:lpstr>Specifikacija i modelovanje softvera Predavanje br. 8 – Dijagram prelaza stanja (konačnih automata)</vt:lpstr>
      <vt:lpstr>Dijagram prelaza stanja (konačnih automata)</vt:lpstr>
      <vt:lpstr>Primer 1- kontroler za upravljanje parkingom </vt:lpstr>
      <vt:lpstr>Primer 1 – početni dijagram prelaza stanja za kontroler parkinga</vt:lpstr>
      <vt:lpstr>Primer 2 – Dijagram prelaza stanja za test iz sistema elektronskog ocenjivanja </vt:lpstr>
      <vt:lpstr>Pseudo-stanja</vt:lpstr>
      <vt:lpstr>Primer 3 – početni dijagram prelaza stanja za kontroler parkinga preglednije nacrtan</vt:lpstr>
      <vt:lpstr>Tranzicija      1/2</vt:lpstr>
      <vt:lpstr>Primer 4 – početni dijagram koji opisuje ponašanje bankomata</vt:lpstr>
      <vt:lpstr>Stanje</vt:lpstr>
      <vt:lpstr>Primer 4 – dijagram prelaza stanja za kontroler sa dodatim akcijama</vt:lpstr>
      <vt:lpstr>Primer 5 – rad jednostavnog štampača</vt:lpstr>
      <vt:lpstr>Dijagram prelaza stanja za štampač – jedno od mogućih rešenja</vt:lpstr>
      <vt:lpstr>Interne tranzicije</vt:lpstr>
      <vt:lpstr>Paralelno izvršavanje</vt:lpstr>
      <vt:lpstr>Preslikavanje na programski kod</vt:lpstr>
      <vt:lpstr>State šablon</vt:lpstr>
      <vt:lpstr>Zadatak</vt:lpstr>
      <vt:lpstr>Tranzicija u stanje „SvePopunjeno“ kada se zauzme poslednje slobodno mesto</vt:lpstr>
      <vt:lpstr>Tranzicija u stanje „ImaMesta“ kada prvi automobil izađe sa popunjenog parkinga</vt:lpstr>
      <vt:lpstr>Literatura</vt:lpstr>
    </vt:vector>
  </TitlesOfParts>
  <Company>FTN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Gordana Milosavljevic</dc:creator>
  <cp:lastModifiedBy>Gordana Milosavljević</cp:lastModifiedBy>
  <cp:revision>477</cp:revision>
  <dcterms:created xsi:type="dcterms:W3CDTF">2015-03-01T19:57:14Z</dcterms:created>
  <dcterms:modified xsi:type="dcterms:W3CDTF">2023-04-19T16:17:56Z</dcterms:modified>
</cp:coreProperties>
</file>