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4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752" autoAdjust="0"/>
  </p:normalViewPr>
  <p:slideViewPr>
    <p:cSldViewPr snapToGrid="0">
      <p:cViewPr varScale="1">
        <p:scale>
          <a:sx n="47" d="100"/>
          <a:sy n="47" d="100"/>
        </p:scale>
        <p:origin x="204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DA2BB-1C5C-4526-95E5-77A988EF9EA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7A95C-97CA-431A-AE49-B22A2B1CD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07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Здравствуйте, уважаемая комиссия! На защиту выносится выпускная квалификационная</a:t>
            </a:r>
            <a:r>
              <a:rPr lang="ru-RU" baseline="0" dirty="0" smtClean="0"/>
              <a:t> </a:t>
            </a:r>
            <a:r>
              <a:rPr lang="ru-RU" dirty="0" smtClean="0"/>
              <a:t>работа по тема: Разработка системы</a:t>
            </a:r>
            <a:r>
              <a:rPr lang="ru-RU" baseline="0" dirty="0" smtClean="0"/>
              <a:t> </a:t>
            </a:r>
            <a:r>
              <a:rPr lang="ru-RU" dirty="0" smtClean="0"/>
              <a:t>электронного голосования на основе технологии блокчейн.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465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Архитектура веб-интерфейса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EVoting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состоит из следующих компонентов.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отображения голосований, который получает данные о голосованиях с помощью веб-сервера и представляет их на главной странице веб-приложения.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подключения веб3-провайдера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MeaMask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необходимый для авторизации пользователя в системе.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голосования, в котором отображается информация о голосовании, его результаты, а также предоставляется возможность пользователю проголосовать, если данный пользователь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учавствует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голосовании.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создания голосования, в котором пользователь может заполнить необходимые поля и создать голосование в блокчейне.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272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представленной диаграмме деятельности пользователь заполняет поля формы создания голосования: название, сроки голосования, варианты ответов и публичные идентификаторы избирателей, созданные 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MetaMask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Затем пользователь нажимает кнопку «Создать голосование». После этого веб‑интерфейс формирует запрос для развертывания смарт-контракта голосования. Пользователю нужно подписать транзакцию создания смарт-контракта голосования с помощью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MetaMask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веб-сервере системы выполняется развертывание смарт-контракта голосования в блокчейне. После развертывания смарт-контракт производит начисление токенов (голосов) на публичные идентификаторы участников голосования. После этого веб-сервер выполняет транзакцию добавления нового адреса только что созданного смарт-контракта голосования в блокчейн. В свою очередь, веб-интерфейс переводит пользователя на страницу со всеми голосованиями.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776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слайде представлены средства</a:t>
            </a:r>
            <a:r>
              <a:rPr lang="ru-RU" baseline="0" dirty="0" smtClean="0"/>
              <a:t> реализации системы.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105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главной странице</a:t>
            </a:r>
            <a:r>
              <a:rPr lang="ru-RU" baseline="0" dirty="0" smtClean="0"/>
              <a:t> разработанного приложения отображается список карточек голосований, которые можно отфильтровать по статусу и названию.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также позволяет авторизованному пользователю создать новое голосование, нажав кнопку для перехода на страницу создания голосования.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423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авторизации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пользователю нужно выбрать аккаунт 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MetaMask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затем нажать кнопку «Подключиться».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022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Форма на странице «Создание голосования» включает поля ввода для названия голосования, даты и времени начала и окончания голосования, списка участников и списка вариантов ответов.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915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проведения голосования отображает данные о голосовании: его название, сроки и статус, варианты ответа и позволяет пользователю голосовать. В данном компоненте также отслеживается, проголосовал ли пользователь или нет, и отключает возможность нажать на кнопку голосования, если пользователь уже проголосовал или если голосование в данный момент не началось.</a:t>
            </a:r>
          </a:p>
          <a:p>
            <a:r>
              <a:rPr lang="ru-RU" dirty="0" smtClean="0"/>
              <a:t>На этой странице также отображаются результаты голосования.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906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Было проведено функциональное тестирование.</a:t>
            </a:r>
            <a:r>
              <a:rPr lang="ru-RU" baseline="0" dirty="0" smtClean="0"/>
              <a:t> Оно состояло из 17 тестов. Все тесты пройдены успешно.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722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/>
              <a:t>В результате данной работы был 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smtClean="0">
                <a:latin typeface="+mn-lt"/>
                <a:cs typeface="+mn-cs"/>
              </a:rPr>
              <a:t>В</a:t>
            </a:r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ыполнен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литературы и существующих аналогов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Спроектированы смарт-контракты для электронного голосования на основе технологии блокчейн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Спроектировано веб-приложение для электронного голосования на основе технологии блокчейн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смарт-контракты и веб-приложение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тестирование работы приложения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155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Электронное голосование актуально, так как традиционные системы голосования часто дают сбои, многие страны мира переходят на блокчейн-голосование, а также электронное голосование решает проблему явки избирателей.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826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Целью данной</a:t>
            </a:r>
            <a:r>
              <a:rPr lang="ru-RU" baseline="0" dirty="0" smtClean="0"/>
              <a:t> работы является разработка системы электронного голосования на основе технологии блокчейн.</a:t>
            </a:r>
          </a:p>
          <a:p>
            <a:r>
              <a:rPr lang="ru-RU" baseline="0" dirty="0" smtClean="0"/>
              <a:t>В рамках данной работы были поставлены следующие задачи.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обзор литературы и существующих аналогов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смарт-контракты для электронного голосования на основе технологии блокчейн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веб-приложение для электронного голосования на основе технологии блокчейн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смарт-контракты и веб-приложение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работы приложения.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201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Блокчейн – это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цифровой реестр, где все совершенные транзакции хранятся в списке блоков. Все блоки соединяются в цепочку.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разрабатываемой системы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 выбран блокчейн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Эфириум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так как он поддерживает создание децентрализованных приложений и смарт-контрактов. 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Смарт-контрактом является программа,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которая хранится в блокчейне и исполняется при выполнении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определенных условий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 smtClean="0"/>
          </a:p>
          <a:p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Узлы блокчейн-сети используют алгоритмы консенсуса для согласования содержимого блоков и транзакций, а также алгоритмы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хэширования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публичные/приватные ключи для обеспечения целостности транзакции.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65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Рассмотрим аналоги к разрабатываемой системе. Polys – система блокчейн-голосований, созданная на базе лаборатории Касперского. На слайде представлена панель администратора голосования, также существуют панели для избирателя и наблюдателя.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895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Vote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сервис блокчейн-голосований, который основан на блокчейн-сети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Waves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Enterprise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 слайде изображена главная страница, на которой отображаются все голосования пользователя.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018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ходе проектирования было выделено 2 актера. </a:t>
            </a:r>
          </a:p>
          <a:p>
            <a:r>
              <a:rPr lang="ru-RU" dirty="0" smtClean="0"/>
              <a:t>Гость</a:t>
            </a:r>
            <a:r>
              <a:rPr lang="ru-RU" baseline="0" dirty="0" smtClean="0"/>
              <a:t> </a:t>
            </a:r>
            <a:r>
              <a:rPr lang="ru-RU" dirty="0" smtClean="0"/>
              <a:t>может</a:t>
            </a:r>
            <a:r>
              <a:rPr lang="ru-RU" baseline="0" dirty="0" smtClean="0"/>
              <a:t> авторизоваться в системе с помощью </a:t>
            </a:r>
            <a:r>
              <a:rPr lang="ru-RU" baseline="0" dirty="0" err="1" smtClean="0"/>
              <a:t>браузерного</a:t>
            </a:r>
            <a:r>
              <a:rPr lang="ru-RU" baseline="0" dirty="0" smtClean="0"/>
              <a:t> расширения </a:t>
            </a:r>
            <a:r>
              <a:rPr lang="en-US" baseline="0" dirty="0" smtClean="0"/>
              <a:t>MetaMask</a:t>
            </a:r>
            <a:endParaRPr lang="ru-RU" baseline="0" dirty="0" smtClean="0"/>
          </a:p>
          <a:p>
            <a:r>
              <a:rPr lang="ru-RU" baseline="0" dirty="0" smtClean="0"/>
              <a:t>Гость и Авторизованный пользователь могут просмотреть список всех голосований, найти голосование по названию, отфильтровать их и просмотреть подробности голосования.</a:t>
            </a:r>
          </a:p>
          <a:p>
            <a:r>
              <a:rPr lang="ru-RU" baseline="0" dirty="0" smtClean="0"/>
              <a:t>Авторизованный пользователь дополнительно может создать голосование </a:t>
            </a:r>
            <a:r>
              <a:rPr lang="ru-RU" baseline="0" dirty="0" err="1" smtClean="0"/>
              <a:t>роголосовать</a:t>
            </a:r>
            <a:r>
              <a:rPr lang="ru-RU" baseline="0" dirty="0" smtClean="0"/>
              <a:t> и после этого просмотреть транзакцию своего голоса в блокчейн обозревателе </a:t>
            </a:r>
            <a:r>
              <a:rPr lang="en-US" baseline="0" dirty="0" smtClean="0"/>
              <a:t>Etherscan</a:t>
            </a:r>
            <a:r>
              <a:rPr lang="ru-RU" baseline="0" dirty="0" smtClean="0"/>
              <a:t>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383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Данная диаграмма состоит из следующих компонентов.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Веб-интерфейс определяет логику пользовательского интерфейса и взаимодействует с блокчейном  с помощью веб3 провайдера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MetaMask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веб-интерфейсе системы авторизация пользователя осуществляется через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MetaMask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так как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MetaMask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браузерным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расширением.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Веб3 провайдер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MetaMask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узел сети, к которому подключается веб-интерфейс для авторизации и взаимодействия с блокчейном.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Веб-сервер обрабатывает логику приложения, определенную в смарт-контрактах. Также на веб-сервере собирает данные о голосованиях из блокчейна и записывает в него данные о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созданых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голосованиях. Для данного взаимодействия необходим «серверный» веб3 провайдер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Alchemy.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Веб3 провайдер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Alchemy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узел сети, к которому подключается веб-сервер для взаимодействия с блокчейном и смарт-контрактами.</a:t>
            </a:r>
            <a:endParaRPr lang="ru-RU" dirty="0" smtClean="0"/>
          </a:p>
          <a:p>
            <a:r>
              <a:rPr lang="ru-RU" dirty="0" smtClean="0"/>
              <a:t>Блокчейн</a:t>
            </a:r>
            <a:r>
              <a:rPr lang="ru-RU" baseline="0" dirty="0" smtClean="0"/>
              <a:t> </a:t>
            </a:r>
            <a:r>
              <a:rPr lang="en-US" baseline="0" dirty="0" smtClean="0"/>
              <a:t>Ethereum</a:t>
            </a:r>
            <a:r>
              <a:rPr lang="ru-RU" baseline="0" dirty="0" smtClean="0"/>
              <a:t>, в котором хранятся смарт-контракты голосования.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07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Диаграмма</a:t>
            </a:r>
            <a:r>
              <a:rPr lang="ru-RU" baseline="0" dirty="0" smtClean="0"/>
              <a:t> смарт-контрактов, которые хранятся в блокчейне состоит из следующих частей.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управляющем смарт-контракте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EVotingManager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хранятся публичные ключи всех созданных смарт-контрактов голосований.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Программная логика каждого голосования находится в смарт-контракте для голосования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EVoting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Данный смарт-контракт содержит поля, определяющие голосование: его название, дату и время начала и окончания, список публичных ключей избирателей, список вариантов ответов. За начисление голоса конкретному выбору избирателя отвечает метод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vote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Для подсчета голосов представлен метод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totalVotesFor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голосованиях используется токен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EVotingToken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отвечает за начисление токена избирателю на адрес кошелька и перевод этого токена на адрес кошелька кандидата.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319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18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42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44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57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73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39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32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29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24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7A46-1A4E-41C3-B23B-1269BF8B1FAC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09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3363"/>
            <a:ext cx="9144000" cy="1314855"/>
          </a:xfrm>
        </p:spPr>
        <p:txBody>
          <a:bodyPr>
            <a:norm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«Южно-Уральский государственный университет (национальный исследовательский университет)»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Высшая школа электроники и компьютерных наук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системного программирования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528973"/>
            <a:ext cx="9144000" cy="1454871"/>
          </a:xfrm>
        </p:spPr>
        <p:txBody>
          <a:bodyPr>
            <a:normAutofit/>
          </a:bodyPr>
          <a:lstStyle/>
          <a:p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СИСТЕМЫ ЭЛЕКТРОННОГО ГОЛОСОВАНИЯ НА ОСНОВЕ ТЕХНОЛОГИИ БЛОКЧЕЙН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19100" y="4505236"/>
            <a:ext cx="31934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marL="2286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кафедры СП, к.ф.-м.н.,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286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Г.И. Радченко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123710" y="4505236"/>
            <a:ext cx="26185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КЭ-403</a:t>
            </a:r>
          </a:p>
          <a:p>
            <a:pPr marL="2286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В.О. Богатырева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612573" y="6389454"/>
            <a:ext cx="19188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Челябинск, 2023 г.</a:t>
            </a:r>
          </a:p>
        </p:txBody>
      </p:sp>
    </p:spTree>
    <p:extLst>
      <p:ext uri="{BB962C8B-B14F-4D97-AF65-F5344CB8AC3E}">
        <p14:creationId xmlns:p14="http://schemas.microsoft.com/office/powerpoint/2010/main" val="116845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21674"/>
            <a:ext cx="9144000" cy="895639"/>
          </a:xfrm>
        </p:spPr>
        <p:txBody>
          <a:bodyPr>
            <a:noAutofit/>
          </a:bodyPr>
          <a:lstStyle/>
          <a:p>
            <a:pPr algn="ctr"/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 </a:t>
            </a:r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ВЕБ-ИНТЕРФЕЙСА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 descr="C:\Users\veron\OneDrive\Рабочий стол\susu\4 курс\диплом\диаграммы\SmartContract-Компоненты веб приложения.jp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382" y="1881081"/>
            <a:ext cx="7029235" cy="368993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7883236" y="6334781"/>
            <a:ext cx="1080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10/18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30760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2078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ГОЛОСОВАНИЯ</a:t>
            </a:r>
          </a:p>
        </p:txBody>
      </p:sp>
      <p:pic>
        <p:nvPicPr>
          <p:cNvPr id="6" name="Объект 5" descr="C:\Users\veron\OneDrive\Рабочий стол\susu\4 курс\диплом\диаграммы\SmartContract-Деятельность СоздатьГолосование.jp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16" y="917717"/>
            <a:ext cx="8813367" cy="49007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8063344" y="6351098"/>
            <a:ext cx="1080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11/18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4761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32508" y="721096"/>
            <a:ext cx="8215747" cy="5611092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Смарт-контракты: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Solidity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OpenZeppelin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Обозреватель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блоков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Etherscan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Remix IDE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Alchemy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взаимодействия с блокчейном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часть: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Redux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иблиотека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MUI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с блокчейном происходит через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MetaMask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библиотеку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серверной и клиентской части приложения велась в редакторе исходного кода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8063344" y="6427113"/>
            <a:ext cx="1080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12/18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6194985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513630"/>
            <a:ext cx="40630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github.com/wbogatyrewa/EVoting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46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529" y="140222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7924799" y="6334781"/>
            <a:ext cx="1080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13/18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6140" y="1277137"/>
            <a:ext cx="8550663" cy="42218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695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1"/>
            <a:ext cx="9144001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</a:t>
            </a:r>
          </a:p>
        </p:txBody>
      </p:sp>
      <p:pic>
        <p:nvPicPr>
          <p:cNvPr id="5" name="Объект 4" descr="C:\Users\veron\OneDrive\Рабочий стол\susu\4 курс\диплом\image 1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31" y="1096842"/>
            <a:ext cx="3888715" cy="4539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Рисунок 5" descr="C:\Users\veron\OneDrive\Рабочий стол\susu\4 курс\диплом\image 2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631" y="1094508"/>
            <a:ext cx="3947159" cy="45418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7938654" y="6334781"/>
            <a:ext cx="1080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14/18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383443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1"/>
            <a:ext cx="9144001" cy="89563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СОЗДАНИЯ ГОЛОСОВАНИЯ</a:t>
            </a:r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399" y="1184366"/>
            <a:ext cx="8839200" cy="4482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7910943" y="6334781"/>
            <a:ext cx="1080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15/18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173510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ГОЛОСОВАНИЯ</a:t>
            </a:r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6309" y="1210107"/>
            <a:ext cx="8631382" cy="43156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7807035" y="6334781"/>
            <a:ext cx="1080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16/18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219530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891" y="1423843"/>
            <a:ext cx="8229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естирование смарт-контрактов: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10 тестов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тесты были пройдены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успешно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 веб-приложения: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тестов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полученные результаты соответствуют ожидаемым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7910946" y="6334781"/>
            <a:ext cx="1080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17/18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161294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493116"/>
            <a:ext cx="8534400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литературы и существующих аналогов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Спроектированы смарт-контракты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электронного голосования на основе технологии блокчейн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 для электронного голосования на основе технологии блокчейн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смарт-контракты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веб-приложение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работы приложения</a:t>
            </a:r>
          </a:p>
          <a:p>
            <a:endParaRPr lang="ru-RU" dirty="0"/>
          </a:p>
        </p:txBody>
      </p:sp>
      <p:sp>
        <p:nvSpPr>
          <p:cNvPr id="4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7952508" y="6334780"/>
            <a:ext cx="1080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18/18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39519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5606" y="1645516"/>
            <a:ext cx="8639011" cy="4351338"/>
          </a:xfrm>
        </p:spPr>
        <p:txBody>
          <a:bodyPr/>
          <a:lstStyle/>
          <a:p>
            <a:pPr marL="742950" indent="-742950" algn="just">
              <a:lnSpc>
                <a:spcPct val="10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Традиционные системы голосования часто дают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сбои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манипуляции результатами голосования,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недостаточная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прозрачность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 algn="just">
              <a:lnSpc>
                <a:spcPct val="10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Многие страны мира переходят на блокчейн-голосование</a:t>
            </a:r>
          </a:p>
          <a:p>
            <a:pPr marL="742950" indent="-742950" algn="just">
              <a:lnSpc>
                <a:spcPct val="10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Электронное голосование решает проблему явки избирателей</a:t>
            </a:r>
          </a:p>
          <a:p>
            <a:pPr>
              <a:lnSpc>
                <a:spcPct val="100000"/>
              </a:lnSpc>
            </a:pPr>
            <a:endParaRPr lang="ru-RU" dirty="0"/>
          </a:p>
        </p:txBody>
      </p:sp>
      <p:sp>
        <p:nvSpPr>
          <p:cNvPr id="5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8129607" y="6334781"/>
            <a:ext cx="903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2/18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87070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69656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ИССЛЕДОВАНИЯ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9327" y="1061952"/>
            <a:ext cx="8825346" cy="4916199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электронного голосования на основе технологии блокчейн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ыполнить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литературы и существующих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проектировать смарт-контракты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электронного голосования на основе технологии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 для электронного голосования на основе технологии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еализовать смарт-контракты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ровести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работы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ru-RU" dirty="0"/>
          </a:p>
        </p:txBody>
      </p:sp>
      <p:sp>
        <p:nvSpPr>
          <p:cNvPr id="4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8240443" y="6338034"/>
            <a:ext cx="903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3/18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326276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143453"/>
            <a:ext cx="9144001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92" y="1420589"/>
            <a:ext cx="5184415" cy="4123665"/>
          </a:xfrm>
        </p:spPr>
      </p:pic>
      <p:sp>
        <p:nvSpPr>
          <p:cNvPr id="8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8115753" y="6334780"/>
            <a:ext cx="903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4/18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33371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1"/>
            <a:ext cx="9144001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0944" y="1277137"/>
            <a:ext cx="8562112" cy="40240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8101899" y="6334781"/>
            <a:ext cx="903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5/18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396456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671" y="14752"/>
            <a:ext cx="8838659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</a:p>
        </p:txBody>
      </p:sp>
      <p:pic>
        <p:nvPicPr>
          <p:cNvPr id="5" name="Объект 4" descr="img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39" y="910391"/>
            <a:ext cx="8021512" cy="4938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8087773" y="6393452"/>
            <a:ext cx="903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6/18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314828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981" y="1"/>
            <a:ext cx="9047019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pic>
        <p:nvPicPr>
          <p:cNvPr id="4" name="Объект 3" descr="C:\Users\veron\OneDrive\Рабочий стол\susu\4 курс\практика\диаграммы\SmartContract-UseCases.jp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156" y="721669"/>
            <a:ext cx="5746668" cy="52598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8143461" y="6427638"/>
            <a:ext cx="903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7/18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244295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21674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</a:t>
            </a:r>
          </a:p>
        </p:txBody>
      </p:sp>
      <p:pic>
        <p:nvPicPr>
          <p:cNvPr id="5" name="Объект 4" descr="C:\Users\veron\OneDrive\Рабочий стол\susu\4 курс\диплом\диаграммы\SmartContract-структура веб3 (вертикальная).jp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12" y="1387711"/>
            <a:ext cx="7828171" cy="40571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8034304" y="6334781"/>
            <a:ext cx="903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8/18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293434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594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СМАРТ-КОНТРАКТОВ</a:t>
            </a:r>
          </a:p>
        </p:txBody>
      </p:sp>
      <p:pic>
        <p:nvPicPr>
          <p:cNvPr id="6" name="Объект 5" descr="C:\Users\veron\OneDrive\Рабочий стол\susu\4 курс\диплом\диаграммы\SmartContract-Классы.jp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03" y="903233"/>
            <a:ext cx="7359794" cy="500798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8129607" y="6334781"/>
            <a:ext cx="903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9/18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14219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</TotalTime>
  <Words>1347</Words>
  <Application>Microsoft Office PowerPoint</Application>
  <PresentationFormat>Экран (4:3)</PresentationFormat>
  <Paragraphs>180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Тема Office</vt:lpstr>
      <vt:lpstr>МИНИСТЕРСТВО НАУКИ И ВЫСШЕГО ОБРАЗОВАНИЯ РОССИЙСКОЙ ФЕДЕРАЦИИ  Федеральное государственное автономное образовательное учреждение высшего образования  «Южно-Уральский государственный университет (национальный исследовательский университет)»  Высшая школа электроники и компьютерных наук  Кафедра системного программирования </vt:lpstr>
      <vt:lpstr>АКТУАЛЬНОСТЬ</vt:lpstr>
      <vt:lpstr>ЦЕЛЬ И ЗАДАЧИ ИССЛЕДОВАНИЯ</vt:lpstr>
      <vt:lpstr>БЛОКЧЕЙН</vt:lpstr>
      <vt:lpstr>ОБЗОР АНАЛОГОВ</vt:lpstr>
      <vt:lpstr>ОБЗОР АНАЛОГОВ</vt:lpstr>
      <vt:lpstr>ДИАГРАММА ВАРИАНТОВ ИСПОЛЬЗОВАНИЯ</vt:lpstr>
      <vt:lpstr>ДИАГРАММА КОМПОНЕНТОВ</vt:lpstr>
      <vt:lpstr>ДИАГРАММА СМАРТ-КОНТРАКТОВ</vt:lpstr>
      <vt:lpstr>ДИАГРАММА КОМПОНЕНТОВ  ВЕБ-ИНТЕРФЕЙСА</vt:lpstr>
      <vt:lpstr>СОЗДАНИЕ ГОЛОСОВАНИЯ</vt:lpstr>
      <vt:lpstr>СРЕДСТВА РЕАЛИЗАЦИИ</vt:lpstr>
      <vt:lpstr>ГЛАВНАЯ СТРАНИЦА</vt:lpstr>
      <vt:lpstr>АВТОРИЗАЦИЯ</vt:lpstr>
      <vt:lpstr>СТРАНИЦА СОЗДАНИЯ ГОЛОСОВАНИЯ</vt:lpstr>
      <vt:lpstr>СТРАНИЦА ГОЛОСОВАНИЯ</vt:lpstr>
      <vt:lpstr>ТЕСТИРОВАНИЕ</vt:lpstr>
      <vt:lpstr>ОСНОВНЫЕ РЕЗУЛЬТАТЫ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Федеральное государственное автономное образовательное учреждение высшего образования «Южно-Уральский государственный университет (национальный исследовательский университет)» Высшая школа электроники и компьютерных наук Кафедра системного программирования </dc:title>
  <dc:creator>Вероника Богатырева</dc:creator>
  <cp:lastModifiedBy>Вероника Богатырева</cp:lastModifiedBy>
  <cp:revision>200</cp:revision>
  <dcterms:created xsi:type="dcterms:W3CDTF">2023-05-09T18:45:04Z</dcterms:created>
  <dcterms:modified xsi:type="dcterms:W3CDTF">2023-05-30T16:26:35Z</dcterms:modified>
</cp:coreProperties>
</file>