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74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53" autoAdjust="0"/>
  </p:normalViewPr>
  <p:slideViewPr>
    <p:cSldViewPr snapToGrid="0">
      <p:cViewPr varScale="1">
        <p:scale>
          <a:sx n="69" d="100"/>
          <a:sy n="69" d="100"/>
        </p:scale>
        <p:origin x="756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DA2BB-1C5C-4526-95E5-77A988EF9EA2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7A95C-97CA-431A-AE49-B22A2B1CD0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071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Блокчейн – это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цифровой реестр, где все совершенные транзакции хранятся в списке блоков. Все блоки соединяются в цепочку.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данной системы был выбран блокчейн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Эфириум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так как он поддерживает создание децентрализованных приложений и смарт-контрактов. 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Смарт-контрактом является программа,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которая хранится в блокчейне и исполняется при выполнении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определенных условий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dirty="0" smtClean="0"/>
          </a:p>
          <a:p>
            <a:endParaRPr lang="ru-RU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Узлы блокчейн-сети используют алгоритмы консенсуса для согласования содержимого блоков и транзакций, а также алгоритмы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хэширования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публичные/приватные ключи для обеспечения целостности транзакции.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655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714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3403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2821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1965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257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448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2771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99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28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675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224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E7A46-1A4E-41C3-B23B-1269BF8B1FAC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787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46018" y="180110"/>
            <a:ext cx="10099964" cy="1385455"/>
          </a:xfrm>
        </p:spPr>
        <p:txBody>
          <a:bodyPr>
            <a:normAutofit fontScale="90000"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автономное образовательное учреждение высшего образования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«Южно-Уральский государственный университет (национальный исследовательский университет)»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Высшая школа электроники и компьютерных наук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системного программирования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410546"/>
            <a:ext cx="9144000" cy="1454871"/>
          </a:xfrm>
        </p:spPr>
        <p:txBody>
          <a:bodyPr>
            <a:normAutofit/>
          </a:bodyPr>
          <a:lstStyle/>
          <a:p>
            <a:r>
              <a:rPr lang="ru-RU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СИСТЕМЫ ЭЛЕКТРОННОГО ГОЛОСОВАНИЯ НА ОСНОВЕ ТЕХНОЛОГИИ БЛОКЧЕЙН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46018" y="4505236"/>
            <a:ext cx="31934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"/>
            <a:r>
              <a:rPr lang="ru-RU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</a:t>
            </a:r>
          </a:p>
          <a:p>
            <a:pPr marL="22860"/>
            <a:r>
              <a:rPr lang="ru-RU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доцент кафедры СП, к.ф.-м.н.,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2860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оцент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Г.И. Радченко</a:t>
            </a:r>
            <a:endParaRPr lang="ru-RU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451273" y="4505236"/>
            <a:ext cx="35467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"/>
            <a:r>
              <a:rPr lang="ru-RU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Автор:</a:t>
            </a:r>
            <a:br>
              <a:rPr lang="ru-RU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КЭ-403</a:t>
            </a:r>
          </a:p>
          <a:p>
            <a:pPr marL="22860"/>
            <a:r>
              <a:rPr lang="ru-RU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В.О. Богатырева</a:t>
            </a:r>
            <a:endParaRPr lang="ru-RU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136572" y="6389454"/>
            <a:ext cx="19188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"/>
            <a:r>
              <a:rPr lang="ru-RU" sz="16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Челябинск, 2023 г.</a:t>
            </a:r>
            <a:endParaRPr lang="ru-RU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45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8" y="221673"/>
            <a:ext cx="10515600" cy="89563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КОМПОНЕНТОВ ВЕБ-ИНТЕРФЕЙСА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 descr="C:\Users\veron\OneDrive\Рабочий стол\susu\4 курс\диплом\диаграммы\SmartContract-Компоненты веб приложения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00" y="1662968"/>
            <a:ext cx="7435995" cy="390345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5">
            <a:extLst>
              <a:ext uri="{FF2B5EF4-FFF2-40B4-BE49-F238E27FC236}">
                <a16:creationId xmlns:lc="http://schemas.openxmlformats.org/drawingml/2006/lockedCanvas" xmlns="" xmlns:a16="http://schemas.microsoft.com/office/drawing/2014/main" id="{F7043567-4147-88C3-F094-05513D23DB95}"/>
              </a:ext>
            </a:extLst>
          </p:cNvPr>
          <p:cNvSpPr txBox="1"/>
          <p:nvPr/>
        </p:nvSpPr>
        <p:spPr>
          <a:xfrm>
            <a:off x="11111345" y="6334780"/>
            <a:ext cx="10806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10/18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17062" y="6334780"/>
            <a:ext cx="310052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</p:spTree>
    <p:extLst>
      <p:ext uri="{BB962C8B-B14F-4D97-AF65-F5344CB8AC3E}">
        <p14:creationId xmlns:p14="http://schemas.microsoft.com/office/powerpoint/2010/main" val="307600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8" y="22077"/>
            <a:ext cx="10515600" cy="8956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ГОЛОСОВАНИЯ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Объект 5" descr="C:\Users\veron\OneDrive\Рабочий стол\susu\4 курс\диплом\диаграммы\SmartContract-Деятельность СоздатьГолосование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23" y="800037"/>
            <a:ext cx="10165150" cy="565242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5">
            <a:extLst>
              <a:ext uri="{FF2B5EF4-FFF2-40B4-BE49-F238E27FC236}">
                <a16:creationId xmlns:lc="http://schemas.openxmlformats.org/drawingml/2006/lockedCanvas" xmlns="" xmlns:a16="http://schemas.microsoft.com/office/drawing/2014/main" id="{F7043567-4147-88C3-F094-05513D23DB95}"/>
              </a:ext>
            </a:extLst>
          </p:cNvPr>
          <p:cNvSpPr txBox="1"/>
          <p:nvPr/>
        </p:nvSpPr>
        <p:spPr>
          <a:xfrm>
            <a:off x="11062851" y="6427112"/>
            <a:ext cx="10806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11/18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3208" y="6427113"/>
            <a:ext cx="310052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</p:spTree>
    <p:extLst>
      <p:ext uri="{BB962C8B-B14F-4D97-AF65-F5344CB8AC3E}">
        <p14:creationId xmlns:p14="http://schemas.microsoft.com/office/powerpoint/2010/main" val="47619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956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РЕАЛИЗАЦИИ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838200" y="721096"/>
            <a:ext cx="10515600" cy="5611092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Смарт-контракты: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программирования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Solidity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OpenZeppelin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Обозреватель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блоков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Etherscan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Remix IDE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Серверная часть: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Alchemy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взаимодействия с блокчейном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Ethereum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Клиентская часть: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Redux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иблиотека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MUI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Взаимодействие с блокчейном происходит через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MetaMask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библиотеку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серверной и клиентской части приложения велась в редакторе исходного кода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lc="http://schemas.openxmlformats.org/drawingml/2006/lockedCanvas" xmlns="" xmlns:a16="http://schemas.microsoft.com/office/drawing/2014/main" id="{F7043567-4147-88C3-F094-05513D23DB95}"/>
              </a:ext>
            </a:extLst>
          </p:cNvPr>
          <p:cNvSpPr txBox="1"/>
          <p:nvPr/>
        </p:nvSpPr>
        <p:spPr>
          <a:xfrm>
            <a:off x="11111344" y="6434737"/>
            <a:ext cx="10806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12/18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6434738"/>
            <a:ext cx="310052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</p:spTree>
    <p:extLst>
      <p:ext uri="{BB962C8B-B14F-4D97-AF65-F5344CB8AC3E}">
        <p14:creationId xmlns:p14="http://schemas.microsoft.com/office/powerpoint/2010/main" val="217346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956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СТРАНИЦА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631" y="895639"/>
            <a:ext cx="10312169" cy="52003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5">
            <a:extLst>
              <a:ext uri="{FF2B5EF4-FFF2-40B4-BE49-F238E27FC236}">
                <a16:creationId xmlns:lc="http://schemas.openxmlformats.org/drawingml/2006/lockedCanvas" xmlns="" xmlns:a16="http://schemas.microsoft.com/office/drawing/2014/main" id="{F7043567-4147-88C3-F094-05513D23DB95}"/>
              </a:ext>
            </a:extLst>
          </p:cNvPr>
          <p:cNvSpPr txBox="1"/>
          <p:nvPr/>
        </p:nvSpPr>
        <p:spPr>
          <a:xfrm>
            <a:off x="11111345" y="6334780"/>
            <a:ext cx="10806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13/18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17062" y="6334780"/>
            <a:ext cx="310052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</p:spTree>
    <p:extLst>
      <p:ext uri="{BB962C8B-B14F-4D97-AF65-F5344CB8AC3E}">
        <p14:creationId xmlns:p14="http://schemas.microsoft.com/office/powerpoint/2010/main" val="393695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3619" y="0"/>
            <a:ext cx="10515600" cy="8956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АВТОРИЗАЦИЯ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 descr="C:\Users\veron\OneDrive\Рабочий стол\susu\4 курс\диплом\image 1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503" y="895639"/>
            <a:ext cx="4345916" cy="50731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6" name="Рисунок 5" descr="C:\Users\veron\OneDrive\Рабочий стол\susu\4 курс\диплом\image 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759" y="895639"/>
            <a:ext cx="4408964" cy="50731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7" name="TextBox 5">
            <a:extLst>
              <a:ext uri="{FF2B5EF4-FFF2-40B4-BE49-F238E27FC236}">
                <a16:creationId xmlns:lc="http://schemas.openxmlformats.org/drawingml/2006/lockedCanvas" xmlns="" xmlns:a16="http://schemas.microsoft.com/office/drawing/2014/main" id="{F7043567-4147-88C3-F094-05513D23DB95}"/>
              </a:ext>
            </a:extLst>
          </p:cNvPr>
          <p:cNvSpPr txBox="1"/>
          <p:nvPr/>
        </p:nvSpPr>
        <p:spPr>
          <a:xfrm>
            <a:off x="11111345" y="6334780"/>
            <a:ext cx="10806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14/18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17062" y="6334780"/>
            <a:ext cx="310052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</p:spTree>
    <p:extLst>
      <p:ext uri="{BB962C8B-B14F-4D97-AF65-F5344CB8AC3E}">
        <p14:creationId xmlns:p14="http://schemas.microsoft.com/office/powerpoint/2010/main" val="383443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8956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СОЗДАНИЯ ГОЛОСОВАНИЯ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Объект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540" y="895639"/>
            <a:ext cx="10282918" cy="52142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5">
            <a:extLst>
              <a:ext uri="{FF2B5EF4-FFF2-40B4-BE49-F238E27FC236}">
                <a16:creationId xmlns:lc="http://schemas.openxmlformats.org/drawingml/2006/lockedCanvas" xmlns="" xmlns:a16="http://schemas.microsoft.com/office/drawing/2014/main" id="{F7043567-4147-88C3-F094-05513D23DB95}"/>
              </a:ext>
            </a:extLst>
          </p:cNvPr>
          <p:cNvSpPr txBox="1"/>
          <p:nvPr/>
        </p:nvSpPr>
        <p:spPr>
          <a:xfrm>
            <a:off x="11111345" y="6334780"/>
            <a:ext cx="10806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15/18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7062" y="6334780"/>
            <a:ext cx="310052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</p:spTree>
    <p:extLst>
      <p:ext uri="{BB962C8B-B14F-4D97-AF65-F5344CB8AC3E}">
        <p14:creationId xmlns:p14="http://schemas.microsoft.com/office/powerpoint/2010/main" val="173510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956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ГОЛОСОВАНИЯ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9025" y="895639"/>
            <a:ext cx="10562648" cy="52813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5">
            <a:extLst>
              <a:ext uri="{FF2B5EF4-FFF2-40B4-BE49-F238E27FC236}">
                <a16:creationId xmlns:lc="http://schemas.openxmlformats.org/drawingml/2006/lockedCanvas" xmlns="" xmlns:a16="http://schemas.microsoft.com/office/drawing/2014/main" id="{F7043567-4147-88C3-F094-05513D23DB95}"/>
              </a:ext>
            </a:extLst>
          </p:cNvPr>
          <p:cNvSpPr txBox="1"/>
          <p:nvPr/>
        </p:nvSpPr>
        <p:spPr>
          <a:xfrm>
            <a:off x="11111345" y="6334780"/>
            <a:ext cx="10806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16/18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7062" y="6334780"/>
            <a:ext cx="310052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</p:spTree>
    <p:extLst>
      <p:ext uri="{BB962C8B-B14F-4D97-AF65-F5344CB8AC3E}">
        <p14:creationId xmlns:p14="http://schemas.microsoft.com/office/powerpoint/2010/main" val="219530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56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2384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Функциональное т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естирование смарт-контрактов: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Разработано 10 тестов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тесты были пройдены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успешно</a:t>
            </a: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Функциональное тестирование веб-приложения: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 тестов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полученные результаты соответствуют ожидаемым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lc="http://schemas.openxmlformats.org/drawingml/2006/lockedCanvas" xmlns="" xmlns:a16="http://schemas.microsoft.com/office/drawing/2014/main" id="{F7043567-4147-88C3-F094-05513D23DB95}"/>
              </a:ext>
            </a:extLst>
          </p:cNvPr>
          <p:cNvSpPr txBox="1"/>
          <p:nvPr/>
        </p:nvSpPr>
        <p:spPr>
          <a:xfrm>
            <a:off x="11111345" y="6334780"/>
            <a:ext cx="10806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17/18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7062" y="6334780"/>
            <a:ext cx="310052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</p:spTree>
    <p:extLst>
      <p:ext uri="{BB962C8B-B14F-4D97-AF65-F5344CB8AC3E}">
        <p14:creationId xmlns:p14="http://schemas.microsoft.com/office/powerpoint/2010/main" val="161294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5639"/>
          </a:xfrm>
        </p:spPr>
        <p:txBody>
          <a:bodyPr>
            <a:normAutofit/>
          </a:bodyPr>
          <a:lstStyle/>
          <a:p>
            <a:pPr algn="ctr"/>
            <a:r>
              <a:rPr lang="ru-RU" sz="3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РЕЗУЛЬТАТЫ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93116"/>
            <a:ext cx="10515600" cy="4351338"/>
          </a:xfrm>
        </p:spPr>
        <p:txBody>
          <a:bodyPr/>
          <a:lstStyle/>
          <a:p>
            <a:pPr marL="514350" lvl="0" indent="-514350">
              <a:lnSpc>
                <a:spcPct val="120000"/>
              </a:lnSpc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литературы и существующих аналогов</a:t>
            </a:r>
          </a:p>
          <a:p>
            <a:pPr marL="514350" lvl="0" indent="-514350">
              <a:lnSpc>
                <a:spcPct val="120000"/>
              </a:lnSpc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Спроектированы смарт-контракты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электронного голосования на основе технологии блокчейн</a:t>
            </a:r>
          </a:p>
          <a:p>
            <a:pPr marL="514350" lvl="0" indent="-514350">
              <a:lnSpc>
                <a:spcPct val="120000"/>
              </a:lnSpc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веб-приложение для электронного голосования на основе технологии блокчейн</a:t>
            </a:r>
          </a:p>
          <a:p>
            <a:pPr marL="514350" lvl="0" indent="-514350">
              <a:lnSpc>
                <a:spcPct val="120000"/>
              </a:lnSpc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Реализованы смарт-контракты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веб-приложение</a:t>
            </a:r>
          </a:p>
          <a:p>
            <a:pPr marL="514350" lvl="0" indent="-514350">
              <a:lnSpc>
                <a:spcPct val="120000"/>
              </a:lnSpc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работы приложения</a:t>
            </a:r>
          </a:p>
          <a:p>
            <a:endParaRPr lang="ru-RU" dirty="0"/>
          </a:p>
        </p:txBody>
      </p:sp>
      <p:sp>
        <p:nvSpPr>
          <p:cNvPr id="4" name="TextBox 5">
            <a:extLst>
              <a:ext uri="{FF2B5EF4-FFF2-40B4-BE49-F238E27FC236}">
                <a16:creationId xmlns:lc="http://schemas.openxmlformats.org/drawingml/2006/lockedCanvas" xmlns="" xmlns:a16="http://schemas.microsoft.com/office/drawing/2014/main" id="{F7043567-4147-88C3-F094-05513D23DB95}"/>
              </a:ext>
            </a:extLst>
          </p:cNvPr>
          <p:cNvSpPr txBox="1"/>
          <p:nvPr/>
        </p:nvSpPr>
        <p:spPr>
          <a:xfrm>
            <a:off x="11111345" y="6334780"/>
            <a:ext cx="1080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18/18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7062" y="6334780"/>
            <a:ext cx="310052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</p:spTree>
    <p:extLst>
      <p:ext uri="{BB962C8B-B14F-4D97-AF65-F5344CB8AC3E}">
        <p14:creationId xmlns:p14="http://schemas.microsoft.com/office/powerpoint/2010/main" val="395192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56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45516"/>
            <a:ext cx="10515600" cy="4351338"/>
          </a:xfrm>
        </p:spPr>
        <p:txBody>
          <a:bodyPr/>
          <a:lstStyle/>
          <a:p>
            <a:pPr marL="742950" indent="-742950" algn="just">
              <a:lnSpc>
                <a:spcPct val="100000"/>
              </a:lnSpc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Традиционные системы голосования часто дают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сбои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манипуляции результатами голосования,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недостаточная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прозрачность 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 algn="just">
              <a:lnSpc>
                <a:spcPct val="100000"/>
              </a:lnSpc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Многие страны мира переходят на блокчейн-голосование</a:t>
            </a:r>
          </a:p>
          <a:p>
            <a:pPr marL="742950" indent="-742950" algn="just">
              <a:lnSpc>
                <a:spcPct val="100000"/>
              </a:lnSpc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Электронное голосование решает проблему явки избирателей</a:t>
            </a:r>
          </a:p>
          <a:p>
            <a:pPr>
              <a:lnSpc>
                <a:spcPct val="100000"/>
              </a:lnSpc>
            </a:pPr>
            <a:endParaRPr lang="ru-RU" dirty="0"/>
          </a:p>
        </p:txBody>
      </p:sp>
      <p:sp>
        <p:nvSpPr>
          <p:cNvPr id="5" name="TextBox 5">
            <a:extLst>
              <a:ext uri="{FF2B5EF4-FFF2-40B4-BE49-F238E27FC236}">
                <a16:creationId xmlns:lc="http://schemas.openxmlformats.org/drawingml/2006/lockedCanvas" xmlns="" xmlns:a16="http://schemas.microsoft.com/office/drawing/2014/main" id="{F7043567-4147-88C3-F094-05513D23DB95}"/>
              </a:ext>
            </a:extLst>
          </p:cNvPr>
          <p:cNvSpPr txBox="1"/>
          <p:nvPr/>
        </p:nvSpPr>
        <p:spPr>
          <a:xfrm>
            <a:off x="11288443" y="6334780"/>
            <a:ext cx="9035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2/18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7062" y="6334780"/>
            <a:ext cx="310052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</p:spTree>
    <p:extLst>
      <p:ext uri="{BB962C8B-B14F-4D97-AF65-F5344CB8AC3E}">
        <p14:creationId xmlns:p14="http://schemas.microsoft.com/office/powerpoint/2010/main" val="87070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56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ИССЛЕДОВАНИЯ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916199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азработка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электронного голосования на основе технологии блокчейн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marL="514350" lvl="0" indent="-514350">
              <a:lnSpc>
                <a:spcPct val="12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ыполнить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литературы и существующих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2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проектировать смарт-контракты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электронного голосования на основе технологии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блокчейн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2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веб-приложение для электронного голосования на основе технологии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блокчейн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2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еализовать смарт-контракты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веб-приложение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2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ровести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работы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ru-RU" dirty="0"/>
          </a:p>
        </p:txBody>
      </p:sp>
      <p:sp>
        <p:nvSpPr>
          <p:cNvPr id="4" name="TextBox 5">
            <a:extLst>
              <a:ext uri="{FF2B5EF4-FFF2-40B4-BE49-F238E27FC236}">
                <a16:creationId xmlns:lc="http://schemas.openxmlformats.org/drawingml/2006/lockedCanvas" xmlns="" xmlns:a16="http://schemas.microsoft.com/office/drawing/2014/main" id="{F7043567-4147-88C3-F094-05513D23DB95}"/>
              </a:ext>
            </a:extLst>
          </p:cNvPr>
          <p:cNvSpPr txBox="1"/>
          <p:nvPr/>
        </p:nvSpPr>
        <p:spPr>
          <a:xfrm>
            <a:off x="11288443" y="6334780"/>
            <a:ext cx="9035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3/18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17062" y="6334780"/>
            <a:ext cx="310052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</p:spTree>
    <p:extLst>
      <p:ext uri="{BB962C8B-B14F-4D97-AF65-F5344CB8AC3E}">
        <p14:creationId xmlns:p14="http://schemas.microsoft.com/office/powerpoint/2010/main" val="326276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56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БЛОКЧЕЙН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458" y="1432143"/>
            <a:ext cx="5963083" cy="4743015"/>
          </a:xfrm>
        </p:spPr>
      </p:pic>
      <p:sp>
        <p:nvSpPr>
          <p:cNvPr id="8" name="TextBox 5">
            <a:extLst>
              <a:ext uri="{FF2B5EF4-FFF2-40B4-BE49-F238E27FC236}">
                <a16:creationId xmlns:lc="http://schemas.openxmlformats.org/drawingml/2006/lockedCanvas" xmlns="" xmlns:a16="http://schemas.microsoft.com/office/drawing/2014/main" id="{F7043567-4147-88C3-F094-05513D23DB95}"/>
              </a:ext>
            </a:extLst>
          </p:cNvPr>
          <p:cNvSpPr txBox="1"/>
          <p:nvPr/>
        </p:nvSpPr>
        <p:spPr>
          <a:xfrm>
            <a:off x="11288443" y="6334779"/>
            <a:ext cx="9035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4/18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7062" y="6334780"/>
            <a:ext cx="310052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</p:spTree>
    <p:extLst>
      <p:ext uri="{BB962C8B-B14F-4D97-AF65-F5344CB8AC3E}">
        <p14:creationId xmlns:p14="http://schemas.microsoft.com/office/powerpoint/2010/main" val="333711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7937" y="0"/>
            <a:ext cx="10515600" cy="8956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248" y="895639"/>
            <a:ext cx="11287973" cy="53051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lc="http://schemas.openxmlformats.org/drawingml/2006/lockedCanvas" xmlns="" xmlns:a16="http://schemas.microsoft.com/office/drawing/2014/main" id="{F7043567-4147-88C3-F094-05513D23DB95}"/>
              </a:ext>
            </a:extLst>
          </p:cNvPr>
          <p:cNvSpPr txBox="1"/>
          <p:nvPr/>
        </p:nvSpPr>
        <p:spPr>
          <a:xfrm>
            <a:off x="11288443" y="6334780"/>
            <a:ext cx="9035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/18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7062" y="6334780"/>
            <a:ext cx="310052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</p:spTree>
    <p:extLst>
      <p:ext uri="{BB962C8B-B14F-4D97-AF65-F5344CB8AC3E}">
        <p14:creationId xmlns:p14="http://schemas.microsoft.com/office/powerpoint/2010/main" val="396456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14751"/>
            <a:ext cx="10515600" cy="8956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 descr="im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670" y="893458"/>
            <a:ext cx="8838659" cy="5441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lc="http://schemas.openxmlformats.org/drawingml/2006/lockedCanvas" xmlns="" xmlns:a16="http://schemas.microsoft.com/office/drawing/2014/main" id="{F7043567-4147-88C3-F094-05513D23DB95}"/>
              </a:ext>
            </a:extLst>
          </p:cNvPr>
          <p:cNvSpPr txBox="1"/>
          <p:nvPr/>
        </p:nvSpPr>
        <p:spPr>
          <a:xfrm>
            <a:off x="11288443" y="6393451"/>
            <a:ext cx="9035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/18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26405" y="6393451"/>
            <a:ext cx="310052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</p:spTree>
    <p:extLst>
      <p:ext uri="{BB962C8B-B14F-4D97-AF65-F5344CB8AC3E}">
        <p14:creationId xmlns:p14="http://schemas.microsoft.com/office/powerpoint/2010/main" val="314828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89563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 descr="C:\Users\veron\OneDrive\Рабочий стол\susu\4 курс\практика\диаграммы\SmartContract-UseCases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257" y="802783"/>
            <a:ext cx="6145483" cy="562485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5">
            <a:extLst>
              <a:ext uri="{FF2B5EF4-FFF2-40B4-BE49-F238E27FC236}">
                <a16:creationId xmlns:lc="http://schemas.openxmlformats.org/drawingml/2006/lockedCanvas" xmlns="" xmlns:a16="http://schemas.microsoft.com/office/drawing/2014/main" id="{F7043567-4147-88C3-F094-05513D23DB95}"/>
              </a:ext>
            </a:extLst>
          </p:cNvPr>
          <p:cNvSpPr txBox="1"/>
          <p:nvPr/>
        </p:nvSpPr>
        <p:spPr>
          <a:xfrm>
            <a:off x="11288443" y="6427637"/>
            <a:ext cx="9035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/18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17062" y="6427637"/>
            <a:ext cx="310052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</p:spTree>
    <p:extLst>
      <p:ext uri="{BB962C8B-B14F-4D97-AF65-F5344CB8AC3E}">
        <p14:creationId xmlns:p14="http://schemas.microsoft.com/office/powerpoint/2010/main" val="244295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8" y="221673"/>
            <a:ext cx="10515600" cy="8956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КОМПОНЕНТОВ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 descr="C:\Users\veron\OneDrive\Рабочий стол\susu\4 курс\диплом\диаграммы\SmartContract-структура веб3 (вертикальная)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334" y="1333396"/>
            <a:ext cx="8895327" cy="461020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5">
            <a:extLst>
              <a:ext uri="{FF2B5EF4-FFF2-40B4-BE49-F238E27FC236}">
                <a16:creationId xmlns:lc="http://schemas.openxmlformats.org/drawingml/2006/lockedCanvas" xmlns="" xmlns:a16="http://schemas.microsoft.com/office/drawing/2014/main" id="{F7043567-4147-88C3-F094-05513D23DB95}"/>
              </a:ext>
            </a:extLst>
          </p:cNvPr>
          <p:cNvSpPr txBox="1"/>
          <p:nvPr/>
        </p:nvSpPr>
        <p:spPr>
          <a:xfrm>
            <a:off x="11288443" y="6334780"/>
            <a:ext cx="9035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/18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17062" y="6334780"/>
            <a:ext cx="310052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</p:spTree>
    <p:extLst>
      <p:ext uri="{BB962C8B-B14F-4D97-AF65-F5344CB8AC3E}">
        <p14:creationId xmlns:p14="http://schemas.microsoft.com/office/powerpoint/2010/main" val="293434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8" y="7593"/>
            <a:ext cx="10515600" cy="8956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СМАРТ-КОНТРАКТОВ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Объект 5" descr="C:\Users\veron\OneDrive\Рабочий стол\susu\4 курс\диплом\диаграммы\SmartContract-Классы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857" y="900505"/>
            <a:ext cx="7986282" cy="54342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5">
            <a:extLst>
              <a:ext uri="{FF2B5EF4-FFF2-40B4-BE49-F238E27FC236}">
                <a16:creationId xmlns:lc="http://schemas.openxmlformats.org/drawingml/2006/lockedCanvas" xmlns="" xmlns:a16="http://schemas.microsoft.com/office/drawing/2014/main" id="{F7043567-4147-88C3-F094-05513D23DB95}"/>
              </a:ext>
            </a:extLst>
          </p:cNvPr>
          <p:cNvSpPr txBox="1"/>
          <p:nvPr/>
        </p:nvSpPr>
        <p:spPr>
          <a:xfrm>
            <a:off x="11288443" y="6334780"/>
            <a:ext cx="9035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/18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7062" y="6334780"/>
            <a:ext cx="310052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</p:spTree>
    <p:extLst>
      <p:ext uri="{BB962C8B-B14F-4D97-AF65-F5344CB8AC3E}">
        <p14:creationId xmlns:p14="http://schemas.microsoft.com/office/powerpoint/2010/main" val="14219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434</Words>
  <Application>Microsoft Office PowerPoint</Application>
  <PresentationFormat>Широкоэкранный</PresentationFormat>
  <Paragraphs>101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Тема Office</vt:lpstr>
      <vt:lpstr>МИНИСТЕРСТВО НАУКИ И ВЫСШЕГО ОБРАЗОВАНИЯ РОССИЙСКОЙ ФЕДЕРАЦИИ  Федеральное государственное автономное образовательное учреждение высшего образования  «Южно-Уральский государственный университет (национальный исследовательский университет)»  Высшая школа электроники и компьютерных наук  Кафедра системного программирования </vt:lpstr>
      <vt:lpstr>АКТУАЛЬНОСТЬ</vt:lpstr>
      <vt:lpstr>ЦЕЛЬ И ЗАДАЧИ ИССЛЕДОВАНИЯ</vt:lpstr>
      <vt:lpstr>БЛОКЧЕЙН</vt:lpstr>
      <vt:lpstr>ОБЗОР АНАЛОГОВ</vt:lpstr>
      <vt:lpstr>ОБЗОР АНАЛОГОВ</vt:lpstr>
      <vt:lpstr>ДИАГРАММА ВАРИАНТОВ ИСПОЛЬЗОВАНИЯ</vt:lpstr>
      <vt:lpstr>ДИАГРАММА КОМПОНЕНТОВ</vt:lpstr>
      <vt:lpstr>ДИАГРАММА СМАРТ-КОНТРАКТОВ</vt:lpstr>
      <vt:lpstr>ДИАГРАММА КОМПОНЕНТОВ ВЕБ-ИНТЕРФЕЙСА</vt:lpstr>
      <vt:lpstr>СОЗДАНИЕ ГОЛОСОВАНИЯ</vt:lpstr>
      <vt:lpstr>СРЕДСТВА РЕАЛИЗАЦИИ</vt:lpstr>
      <vt:lpstr>ГЛАВНАЯ СТРАНИЦА</vt:lpstr>
      <vt:lpstr>АВТОРИЗАЦИЯ</vt:lpstr>
      <vt:lpstr>СТРАНИЦА СОЗДАНИЯ ГОЛОСОВАНИЯ</vt:lpstr>
      <vt:lpstr>СТРАНИЦА ГОЛОСОВАНИЯ</vt:lpstr>
      <vt:lpstr>ТЕСТИРОВАНИЕ</vt:lpstr>
      <vt:lpstr>ОСНОВНЫЕ РЕЗУЛЬТАТЫ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НАУКИ И ВЫСШЕГО ОБРАЗОВАНИЯ РОССИЙСКОЙ ФЕДЕРАЦИИ Федеральное государственное автономное образовательное учреждение высшего образования «Южно-Уральский государственный университет (национальный исследовательский университет)» Высшая школа электроники и компьютерных наук Кафедра системного программирования </dc:title>
  <dc:creator>Вероника Богатырева</dc:creator>
  <cp:lastModifiedBy>Вероника Богатырева</cp:lastModifiedBy>
  <cp:revision>120</cp:revision>
  <dcterms:created xsi:type="dcterms:W3CDTF">2023-05-09T18:45:04Z</dcterms:created>
  <dcterms:modified xsi:type="dcterms:W3CDTF">2023-05-17T14:45:14Z</dcterms:modified>
</cp:coreProperties>
</file>