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2" autoAdjust="0"/>
  </p:normalViewPr>
  <p:slideViewPr>
    <p:cSldViewPr snapToGrid="0">
      <p:cViewPr varScale="1">
        <p:scale>
          <a:sx n="56" d="100"/>
          <a:sy n="56" d="100"/>
        </p:scale>
        <p:origin x="22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A2BB-1C5C-4526-95E5-77A988EF9EA2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A95C-97CA-431A-AE49-B22A2B1C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уважаемая комиссия! </a:t>
            </a:r>
            <a:r>
              <a:rPr lang="ru-RU" dirty="0" smtClean="0"/>
              <a:t>Тема</a:t>
            </a:r>
            <a:r>
              <a:rPr lang="ru-RU" baseline="0" dirty="0" smtClean="0"/>
              <a:t> моей работы</a:t>
            </a:r>
            <a:r>
              <a:rPr lang="ru-RU" dirty="0" smtClean="0"/>
              <a:t>: </a:t>
            </a:r>
            <a:r>
              <a:rPr lang="ru-RU" dirty="0" smtClean="0"/>
              <a:t>Разработка системы</a:t>
            </a:r>
            <a:r>
              <a:rPr lang="ru-RU" baseline="0" dirty="0" smtClean="0"/>
              <a:t> </a:t>
            </a:r>
            <a:r>
              <a:rPr lang="ru-RU" dirty="0" smtClean="0"/>
              <a:t>электронного голосования на основе технологии блокчейн.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6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веб-интерфейса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состоит из следующих компонентов.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отображения голосований, который получает данные о голосованиях с помощью веб-сервера и представляет их на главной странице веб-приложения.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подключения веб3-провайдера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необходимый для авторизации пользователя в системе.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голосования, в котором отображается информация о голосовании, его результаты, а также предоставляется возможность пользователю проголосовать, если данный пользователь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учавствует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голосовании.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создания голосования, в котором пользователь может заполнить необходимые поля и создать голосование в блокчейне.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27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представленной диаграмме деятельности пользователь заполняет поля формы создания голосования: название, сроки голосования, варианты ответов и публичные идентификаторы избирателей, созданные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Затем пользователь нажимает кнопку «Создать голосование». После этого веб‑интерфейс формирует запрос для развертывания смарт-контракта голосования. Пользователю нужно подписать транзакцию создания смарт-контракта голосования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веб-сервере системы выполняется развертывание смарт-контракта голосования в блокчейне. После развертывания смарт-контракт производит начисление токенов (голосов) на публичные идентификаторы участников голосования. После этого веб-сервер выполняет транзакцию добавления нового адреса только что созданного смарт-контракта голосования в блокчейн. В свою очередь, веб-интерфейс переводит пользователя на страницу со всеми голосованиями.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76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средства</a:t>
            </a:r>
            <a:r>
              <a:rPr lang="ru-RU" baseline="0" dirty="0" smtClean="0"/>
              <a:t> реализации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0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главной странице</a:t>
            </a:r>
            <a:r>
              <a:rPr lang="ru-RU" baseline="0" dirty="0" smtClean="0"/>
              <a:t> разработанного приложения отображается список карточек голосований, которые можно отфильтровать по статусу и названию.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также позволяет авторизованному пользователю создать новое голосование, нажав кнопку для перехода на страницу создания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3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авторизации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пользователю нужно выбрать аккаунт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нажать кнопку «Подключиться».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 на странице «Создание голосования» включает поля ввода для названия голосования, даты и времени начала и окончания голосования, списка участников и списка вариантов ответов.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1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проведения голосования отображает данные о голосовании: его название, сроки и статус, варианты ответа и позволяет пользователю голосовать. В данном компоненте также отслеживается, проголосовал ли пользователь или нет, и отключает возможность нажать на кнопку голосования, если пользователь уже проголосовал или если голосование в данный момент не началось.</a:t>
            </a:r>
          </a:p>
          <a:p>
            <a:r>
              <a:rPr lang="ru-RU" dirty="0" smtClean="0"/>
              <a:t>На этой странице также отображаются результаты голосования.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0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Было проведено функциональное тестирование.</a:t>
            </a:r>
            <a:r>
              <a:rPr lang="ru-RU" baseline="0" dirty="0" smtClean="0"/>
              <a:t> Оно состояло из 17 тестов. Все тесты пройдены успешно.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72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/>
              <a:t>В результате данной работы был 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smtClean="0">
                <a:latin typeface="+mn-lt"/>
                <a:cs typeface="+mn-cs"/>
              </a:rPr>
              <a:t>В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ыполнен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работы приложения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5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Электронное голосование актуально, так как традиционные системы голосования часто дают сбои, многие страны мира переходят на блокчейн-голосование, а также электронное голосование решает проблему явки избирателей.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2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Целью данной</a:t>
            </a:r>
            <a:r>
              <a:rPr lang="ru-RU" baseline="0" dirty="0" smtClean="0"/>
              <a:t> работы является разработка системы электронного голосования на основе технологии блокчейн.</a:t>
            </a:r>
          </a:p>
          <a:p>
            <a:r>
              <a:rPr lang="ru-RU" baseline="0" dirty="0" smtClean="0"/>
              <a:t>В рамках данной работы были поставлены следующие задачи.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обзор литературы и существующих аналогов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смарт-контракты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веб-приложение для электронного голосования на основе технологии блокчейн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смарт-контракты и веб-приложение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работы приложения.</a:t>
            </a:r>
          </a:p>
          <a:p>
            <a:pPr marL="0" indent="0">
              <a:lnSpc>
                <a:spcPct val="120000"/>
              </a:lnSpc>
              <a:buFont typeface="+mj-lt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Блокчейн – это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реестр, где все совершенные транзакции хранятся в списке блоков. Все блоки соединяются в цепочку.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разрабатываемой системы был выбран блокчейн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Эфириум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поддерживает создание децентрализованных приложений и смарт-контрактов.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Смарт-контрактом является программа,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хранится в блокчейне и исполняется при выполнении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определенных условий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 блокчейн-сети используют алгоритмы консенсуса для согласования содержимого блоков и транзакций, а также алгоритмы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хэширования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публичные/приватные ключи для обеспечения целостности транзакции.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5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аналоги к разрабатываемой системе. Polys – система блокчейн-голосований, созданная на базе лаборатории Касперского. На слайде представлена панель администратора голосования, также существуют панели для избирателя и наблюдателя.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сервис блокчейн-голосований, который основан на блокчейн-сети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слайде изображена главная страница, на которой отображаются все голосования пользователя.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1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проектирования было выделено 2 актера. </a:t>
            </a:r>
          </a:p>
          <a:p>
            <a:r>
              <a:rPr lang="ru-RU" dirty="0" smtClean="0"/>
              <a:t>Гость</a:t>
            </a:r>
            <a:r>
              <a:rPr lang="ru-RU" baseline="0" dirty="0" smtClean="0"/>
              <a:t> </a:t>
            </a:r>
            <a:r>
              <a:rPr lang="ru-RU" dirty="0" smtClean="0"/>
              <a:t>может</a:t>
            </a:r>
            <a:r>
              <a:rPr lang="ru-RU" baseline="0" dirty="0" smtClean="0"/>
              <a:t> авторизоваться в системе с помощью </a:t>
            </a:r>
            <a:r>
              <a:rPr lang="ru-RU" baseline="0" dirty="0" err="1" smtClean="0"/>
              <a:t>браузерного</a:t>
            </a:r>
            <a:r>
              <a:rPr lang="ru-RU" baseline="0" dirty="0" smtClean="0"/>
              <a:t> расширения </a:t>
            </a:r>
            <a:r>
              <a:rPr lang="en-US" baseline="0" dirty="0" smtClean="0"/>
              <a:t>MetaMask</a:t>
            </a:r>
            <a:endParaRPr lang="ru-RU" baseline="0" dirty="0" smtClean="0"/>
          </a:p>
          <a:p>
            <a:r>
              <a:rPr lang="ru-RU" baseline="0" dirty="0" smtClean="0"/>
              <a:t>Гость и Авторизованный пользователь могут просмотреть список всех голосований, найти голосование по названию, отфильтровать их и просмотреть подробности голосования.</a:t>
            </a:r>
          </a:p>
          <a:p>
            <a:r>
              <a:rPr lang="ru-RU" baseline="0" dirty="0" smtClean="0"/>
              <a:t>Авторизованный пользователь дополнительно может создать голосование </a:t>
            </a:r>
            <a:r>
              <a:rPr lang="ru-RU" baseline="0" dirty="0" err="1" smtClean="0"/>
              <a:t>роголосовать</a:t>
            </a:r>
            <a:r>
              <a:rPr lang="ru-RU" baseline="0" dirty="0" smtClean="0"/>
              <a:t> и после этого просмотреть транзакцию своего голоса в блокчейн обозревателе </a:t>
            </a:r>
            <a:r>
              <a:rPr lang="en-US" baseline="0" dirty="0" smtClean="0"/>
              <a:t>Etherscan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Данная диаграмма состоит из следующих компонентов.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Веб-интерфейс определяет логику пользовательского интерфейса и взаимодействует с блокчейном  с помощью веб3 провайдера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веб-интерфейсе системы авторизация пользователя осуществляется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расширением.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MetaMask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узел сети, к которому подключается веб-интерфейс для авторизации и взаимодействия с блокчейном.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Веб-сервер обрабатывает логику приложения, определенную в смарт-контрактах. Также на веб-сервере собирает данные о голосованиях из блокчейна и записывает в него данные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голосованиях. Для данного взаимодействия необходим «серверный» 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Веб3 провайдер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Alchemy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узел сети, к которому подключается веб-сервер для взаимодействия с блокчейном и смарт-контрактами.</a:t>
            </a:r>
            <a:endParaRPr lang="ru-RU" dirty="0" smtClean="0"/>
          </a:p>
          <a:p>
            <a:r>
              <a:rPr lang="ru-RU" dirty="0" smtClean="0"/>
              <a:t>Блокчейн</a:t>
            </a:r>
            <a:r>
              <a:rPr lang="ru-RU" baseline="0" dirty="0" smtClean="0"/>
              <a:t> </a:t>
            </a:r>
            <a:r>
              <a:rPr lang="en-US" baseline="0" dirty="0" smtClean="0"/>
              <a:t>Ethereum</a:t>
            </a:r>
            <a:r>
              <a:rPr lang="ru-RU" baseline="0" dirty="0" smtClean="0"/>
              <a:t>, в котором хранятся смарт-контракты голосования.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ru-RU" baseline="0" dirty="0" smtClean="0"/>
              <a:t> смарт-контрактов, которые хранятся в блокчейне состоит из следующих частей.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управляющем смарт-контракте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EVotingManager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хранятся публичные ключи всех созданных смарт-контрактов голосований.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Программная логика каждого голосования находится в смарт-контракте для голосования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смарт-контракт содержит поля, определяющие голосование: его название, дату и время начала и окончания, список публичных ключей избирателей, список вариантов ответов. За начисление голоса конкретному выбору избирателя отвечает метод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подсчета голосов представлен метод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totalVotesFor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голосованиях используется токен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EVotingToken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отвечает за начисление токена избирателю на адрес кошелька и перевод этого токена на адрес кошелька кандидата.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7A95C-97CA-431A-AE49-B22A2B1C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7A46-1A4E-41C3-B23B-1269BF8B1FAC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6F-3E75-48F9-9AF1-2AD014F1F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3363"/>
            <a:ext cx="9144000" cy="131485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28973"/>
            <a:ext cx="9144000" cy="145487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ЭЛЕКТРОННОГО ГОЛОСОВАНИЯ НА ОСНОВЕ ТЕХНОЛОГИИ БЛОКЧЕЙН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9100" y="4505236"/>
            <a:ext cx="3193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СП, к.ф.-м.н.,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Г.И. Радченко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23710" y="4505236"/>
            <a:ext cx="2618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КЭ-403</a:t>
            </a:r>
          </a:p>
          <a:p>
            <a:pPr marL="2286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В.О. Богатырева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12573" y="6389454"/>
            <a:ext cx="1918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</a:p>
        </p:txBody>
      </p:sp>
    </p:spTree>
    <p:extLst>
      <p:ext uri="{BB962C8B-B14F-4D97-AF65-F5344CB8AC3E}">
        <p14:creationId xmlns:p14="http://schemas.microsoft.com/office/powerpoint/2010/main" val="11684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ВЕБ-ИНТЕРФЕЙСА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C:\Users\veron\OneDrive\Рабочий стол\susu\4 курс\диплом\диаграммы\SmartContract-Компоненты веб приложения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82" y="1881081"/>
            <a:ext cx="7029235" cy="368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88323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0760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078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ГОЛОСОВАНИЯ</a:t>
            </a:r>
          </a:p>
        </p:txBody>
      </p:sp>
      <p:pic>
        <p:nvPicPr>
          <p:cNvPr id="6" name="Объект 5" descr="C:\Users\veron\OneDrive\Рабочий стол\susu\4 курс\диплом\диаграммы\SmartContract-Деятельность СоздатьГолосование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6" y="917717"/>
            <a:ext cx="8813367" cy="49007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63344" y="6351098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4761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32508" y="721096"/>
            <a:ext cx="8215747" cy="561109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Смарт-контракты: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Обозреватель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IDE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блокчейном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блокчейном происходит через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и клиентской части приложения велась в редакторе исходного кода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63344" y="6427113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19498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513630"/>
            <a:ext cx="4063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github.com/wbogatyrewa/EVoting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29" y="140222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24799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40" y="1277137"/>
            <a:ext cx="8550663" cy="4221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5" name="Объект 4" descr="C:\Users\veron\OneDrive\Рабочий стол\susu\4 курс\диплом\image 1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1" y="1096842"/>
            <a:ext cx="3888715" cy="4539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Рисунок 5" descr="C:\Users\veron\OneDrive\Рабочий стол\susu\4 курс\диплом\image 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31" y="1094508"/>
            <a:ext cx="3947159" cy="4541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38654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834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СОЗДАНИЯ ГОЛОСОВАНИЯ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" y="1184366"/>
            <a:ext cx="8839200" cy="4482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10943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7351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ГОЛОСОВАНИЯ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09" y="1210107"/>
            <a:ext cx="8631382" cy="4315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807035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195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891" y="1423843"/>
            <a:ext cx="8229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 смарт-контрактов: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10 тестов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были пройдены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веб-приложения: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тестов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полученные результаты соответствуют ожидаемым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10946" y="6334781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612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493116"/>
            <a:ext cx="85344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аналогов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блокчейн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веб-приложение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приложения</a:t>
            </a:r>
          </a:p>
          <a:p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7952508" y="6334780"/>
            <a:ext cx="1080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5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606" y="1645516"/>
            <a:ext cx="8639011" cy="4351338"/>
          </a:xfrm>
        </p:spPr>
        <p:txBody>
          <a:bodyPr/>
          <a:lstStyle/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Традиционные системы голосования часто дают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манипуляции результатами голосования,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страны мира переходят на блокчейн-голосование</a:t>
            </a:r>
          </a:p>
          <a:p>
            <a:pPr marL="742950" indent="-742950" algn="just">
              <a:lnSpc>
                <a:spcPct val="10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Электронное голосование решает проблему явки избирателей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870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9656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27" y="1061952"/>
            <a:ext cx="8825346" cy="49161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голосования на основе технологии блокчейн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 и существующих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электронного голосования на основе технологии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смарт-контракты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240443" y="6338034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2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43453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15753" y="6334780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53" y="1300172"/>
            <a:ext cx="5405891" cy="4299826"/>
          </a:xfrm>
        </p:spPr>
      </p:pic>
    </p:spTree>
    <p:extLst>
      <p:ext uri="{BB962C8B-B14F-4D97-AF65-F5344CB8AC3E}">
        <p14:creationId xmlns:p14="http://schemas.microsoft.com/office/powerpoint/2010/main" val="3337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44" y="1277137"/>
            <a:ext cx="8562112" cy="4024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01899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9645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71" y="14752"/>
            <a:ext cx="8838659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pic>
        <p:nvPicPr>
          <p:cNvPr id="5" name="Объект 4" descr="im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9" y="910391"/>
            <a:ext cx="8021512" cy="4938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87773" y="6393452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3148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981" y="1"/>
            <a:ext cx="9047019" cy="895639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4" name="Объект 3" descr="C:\Users\veron\OneDrive\Рабочий стол\susu\4 курс\практика\диаграммы\SmartContract-UseCases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6" y="721669"/>
            <a:ext cx="5746668" cy="5259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43461" y="6427638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4429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167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5" name="Объект 4" descr="C:\Users\veron\OneDrive\Рабочий стол\susu\4 курс\диплом\диаграммы\SmartContract-структура веб3 (вертикальная)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2" y="1387711"/>
            <a:ext cx="7828171" cy="40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034304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29343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94"/>
            <a:ext cx="9144000" cy="8956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СМАРТ-КОНТРАКТОВ</a:t>
            </a:r>
          </a:p>
        </p:txBody>
      </p:sp>
      <p:pic>
        <p:nvPicPr>
          <p:cNvPr id="6" name="Объект 5" descr="C:\Users\veron\OneDrive\Рабочий стол\susu\4 курс\диплом\диаграммы\SmartContract-Классы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3" y="903233"/>
            <a:ext cx="7359794" cy="50079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043567-4147-88C3-F094-05513D23DB95}"/>
              </a:ext>
            </a:extLst>
          </p:cNvPr>
          <p:cNvSpPr txBox="1"/>
          <p:nvPr/>
        </p:nvSpPr>
        <p:spPr>
          <a:xfrm>
            <a:off x="8129607" y="6334781"/>
            <a:ext cx="90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981495"/>
            <a:ext cx="282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http://veronijo.beget.tech/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362992"/>
            <a:ext cx="4410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https://github.com/wbogatyrewa/EVoting</a:t>
            </a:r>
          </a:p>
        </p:txBody>
      </p:sp>
    </p:spTree>
    <p:extLst>
      <p:ext uri="{BB962C8B-B14F-4D97-AF65-F5344CB8AC3E}">
        <p14:creationId xmlns:p14="http://schemas.microsoft.com/office/powerpoint/2010/main" val="142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1342</Words>
  <Application>Microsoft Office PowerPoint</Application>
  <PresentationFormat>Экран (4:3)</PresentationFormat>
  <Paragraphs>180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 (национальный исследовательский университет)»  Высшая школа электроники и компьютерных наук  Кафедра системного программирования </vt:lpstr>
      <vt:lpstr>АКТУАЛЬНОСТЬ</vt:lpstr>
      <vt:lpstr>ЦЕЛЬ И ЗАДАЧИ ИССЛЕДОВАНИЯ</vt:lpstr>
      <vt:lpstr>БЛОКЧЕЙН</vt:lpstr>
      <vt:lpstr>ОБЗОР АНАЛОГОВ</vt:lpstr>
      <vt:lpstr>ОБЗОР АНАЛОГОВ</vt:lpstr>
      <vt:lpstr>ДИАГРАММА ВАРИАНТОВ ИСПОЛЬЗОВАНИЯ</vt:lpstr>
      <vt:lpstr>ДИАГРАММА КОМПОНЕНТОВ</vt:lpstr>
      <vt:lpstr>ДИАГРАММА СМАРТ-КОНТРАКТОВ</vt:lpstr>
      <vt:lpstr>ДИАГРАММА КОМПОНЕНТОВ  ВЕБ-ИНТЕРФЕЙСА</vt:lpstr>
      <vt:lpstr>СОЗДАНИЕ ГОЛОСОВАНИЯ</vt:lpstr>
      <vt:lpstr>СРЕДСТВА РЕАЛИЗАЦИИ</vt:lpstr>
      <vt:lpstr>ГЛАВНАЯ СТРАНИЦА</vt:lpstr>
      <vt:lpstr>АВТОРИЗАЦИЯ</vt:lpstr>
      <vt:lpstr>СТРАНИЦА СОЗДАНИЯ ГОЛОСОВАНИЯ</vt:lpstr>
      <vt:lpstr>СТРАНИЦА ГОЛОСОВАНИЯ</vt:lpstr>
      <vt:lpstr>ТЕСТИРОВАНИЕ</vt:lpstr>
      <vt:lpstr>ОСНОВНЫЕ РЕЗУЛЬТАТЫ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</dc:title>
  <dc:creator>Вероника Богатырева</dc:creator>
  <cp:lastModifiedBy>Veronika</cp:lastModifiedBy>
  <cp:revision>203</cp:revision>
  <dcterms:created xsi:type="dcterms:W3CDTF">2023-05-09T18:45:04Z</dcterms:created>
  <dcterms:modified xsi:type="dcterms:W3CDTF">2023-06-02T06:15:47Z</dcterms:modified>
</cp:coreProperties>
</file>