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80" r:id="rId3"/>
    <p:sldId id="281" r:id="rId4"/>
    <p:sldId id="259" r:id="rId5"/>
    <p:sldId id="260" r:id="rId6"/>
    <p:sldId id="274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9" r:id="rId18"/>
    <p:sldId id="282" r:id="rId19"/>
    <p:sldId id="283" r:id="rId20"/>
    <p:sldId id="284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87287" autoAdjust="0"/>
  </p:normalViewPr>
  <p:slideViewPr>
    <p:cSldViewPr snapToGrid="0">
      <p:cViewPr varScale="1">
        <p:scale>
          <a:sx n="75" d="100"/>
          <a:sy n="75" d="100"/>
        </p:scale>
        <p:origin x="9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DA2BB-1C5C-4526-95E5-77A988EF9EA2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7A95C-97CA-431A-AE49-B22A2B1CD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071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Здравствуйте, уважаемая комиссия! Тема</a:t>
            </a:r>
            <a:r>
              <a:rPr lang="ru-RU" baseline="0" dirty="0" smtClean="0"/>
              <a:t> моей работы</a:t>
            </a:r>
            <a:r>
              <a:rPr lang="ru-RU" dirty="0" smtClean="0"/>
              <a:t>: Разработка системы</a:t>
            </a:r>
            <a:r>
              <a:rPr lang="ru-RU" baseline="0" dirty="0" smtClean="0"/>
              <a:t> </a:t>
            </a:r>
            <a:r>
              <a:rPr lang="ru-RU" dirty="0" smtClean="0"/>
              <a:t>электронного голосования на основе технологии блокчейн.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465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Архитектура веб-интерфейса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EVoting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состоит из следующих компонентов.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 отображения голосований, который получает данные о голосованиях с помощью веб-сервера и представляет их на главной странице веб-приложения.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 подключения веб3-провайдера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MetaMask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необходимый для авторизации пользователя в системе.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 голосования, в котором отображается информация о голосовании, его результаты, а также предоставляется возможность пользователю проголосовать, если данный пользователь участвует в голосовании.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 создания голосования, в котором пользователь может заполнить необходимые поля и создать голосование в блокчейне.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272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представленной диаграмме деятельности пользователь заполняет поля формы создания голосования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нажимает кнопку «Создать голосование». После этого веб‑интерфейс формирует запрос для развертывания смарт-контракта голосования. Пользователю нужно подписать транзакцию создания смарт-контракта голосования с помощью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MetaMask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веб-сервере системы выполняется развертывание смарт-контракта голосования в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блокчейне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После развертывания смарт-контракт производит начисление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токенов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(голосов) на публичные идентификаторы участников голосования. После этого веб-сервер выполняет транзакцию добавления нового адреса только что созданного смарт-контракта голосования в блокчейн. В свою очередь, веб-интерфейс переводит пользователя на страницу со всеми голосованиями.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776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слайде представлены средства</a:t>
            </a:r>
            <a:r>
              <a:rPr lang="ru-RU" baseline="0" dirty="0" smtClean="0"/>
              <a:t> реализации системы. Смарт-контракты были написаны на языке программирования </a:t>
            </a:r>
            <a:r>
              <a:rPr lang="en-US" baseline="0" dirty="0" smtClean="0"/>
              <a:t>Solidity</a:t>
            </a:r>
            <a:r>
              <a:rPr lang="ru-RU" baseline="0" dirty="0" smtClean="0"/>
              <a:t> в среде разработки </a:t>
            </a:r>
            <a:r>
              <a:rPr lang="en-US" baseline="0" dirty="0" smtClean="0"/>
              <a:t>Remix. </a:t>
            </a:r>
            <a:r>
              <a:rPr lang="ru-RU" baseline="0" dirty="0" smtClean="0"/>
              <a:t>Для их написания использовалась библиотека </a:t>
            </a:r>
            <a:r>
              <a:rPr lang="en-GB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OpenZeppelin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блокчейн обозреватель</a:t>
            </a:r>
            <a:r>
              <a:rPr lang="ru-RU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Etherscan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 сервер написан на </a:t>
            </a:r>
            <a:r>
              <a:rPr lang="en-US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lang="ru-RU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 использованием </a:t>
            </a:r>
            <a:r>
              <a:rPr lang="ru-RU" sz="1200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фреймворка</a:t>
            </a:r>
            <a:r>
              <a:rPr lang="ru-RU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</a:t>
            </a:r>
            <a:r>
              <a:rPr lang="ru-RU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провайдера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Alchemy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связ</a:t>
            </a:r>
            <a:r>
              <a:rPr lang="ru-RU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веб-сервера и </a:t>
            </a:r>
            <a:r>
              <a:rPr lang="ru-RU" sz="1200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блокчейна</a:t>
            </a:r>
            <a:r>
              <a:rPr lang="ru-RU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Клиентская часть была написана на </a:t>
            </a:r>
            <a:r>
              <a:rPr lang="en-US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-е, </a:t>
            </a:r>
            <a:r>
              <a:rPr lang="en-US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ru-RU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-е и </a:t>
            </a:r>
            <a:r>
              <a:rPr lang="en-US" sz="1200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Redux</a:t>
            </a:r>
            <a:r>
              <a:rPr lang="en-US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связи клиента и </a:t>
            </a:r>
            <a:r>
              <a:rPr lang="ru-RU" sz="1200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блокчейна</a:t>
            </a:r>
            <a:r>
              <a:rPr lang="ru-RU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использовалось </a:t>
            </a:r>
            <a:r>
              <a:rPr lang="ru-RU" sz="1200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браузерное</a:t>
            </a:r>
            <a:r>
              <a:rPr lang="ru-RU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расширение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велась в редакторе исходного кода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  <a:endParaRPr lang="ru-RU" sz="1200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105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главной странице</a:t>
            </a:r>
            <a:r>
              <a:rPr lang="ru-RU" baseline="0" dirty="0" smtClean="0"/>
              <a:t> разработанного приложения отображается список карточек голосований, которые можно отфильтровать по статусу и названию.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 также позволяет авторизованному пользователю создать новое голосование, нажав кнопку для перехода на страницу создания голосования.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423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Авторизация пользователя происходит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использованием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браузерного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расширения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MetaMask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Это расширение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предоставляет пользователю возможность зарегистрироваться и получить уникальный публичный идентификатор в сети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блокчейна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Этот идентификатор используется для добавления пользователя в список избирателей. При голосовании смарт-контракт проверяет, присутствует ли идентификатор текущего авторизованного пользователя в списке избирателей или нет.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авторизации пользователь нажимает кнопку "Авторизоваться", после чего появляется расширение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МетаМаска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подключения своего аккаунта.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022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Форма на странице «Создание голосования» включает поля ввода для названия голосования, даты и времени начала и окончания голосования, списка участников и списка вариантов ответов.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915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 проведения голосования отображает данные о голосовании: его название, сроки и статус, варианты ответа и позволяет пользователю голосовать. В данном компоненте также отслеживается, проголосовал ли пользователь или нет, и отключает возможность нажать на кнопку голосования, если пользователь уже проголосовал или если голосование в данный момент не началось.</a:t>
            </a:r>
          </a:p>
          <a:p>
            <a:r>
              <a:rPr lang="ru-RU" dirty="0" smtClean="0"/>
              <a:t>На этой странице также отображаются результаты голосования.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906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Было проведено функциональное тестирование смарт-контрактов. Были выполнены</a:t>
            </a:r>
            <a:r>
              <a:rPr lang="ru-RU" baseline="0" dirty="0" smtClean="0"/>
              <a:t> следующие тесты: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избирателей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вариантов ответов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Начисление </a:t>
            </a:r>
            <a:r>
              <a:rPr lang="ru-R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токена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(«голоса») избирателям и его перевод выбранному варианту ответа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наличия публичного идентификатора избирателя в смарт-контракте голосования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списка голосований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9884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Было проведено функциональное тестирование веб-приложения. Были выполнены</a:t>
            </a:r>
            <a:r>
              <a:rPr lang="ru-RU" baseline="0" dirty="0" smtClean="0"/>
              <a:t> следующие тесты: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 с помощью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MetaMask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всех голосований и подробных данных о каждом голосовании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голосования по названию и статусу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голосования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проголосовать и просмотреть транзакцию в блокчейн-обозревателе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3433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дальнейшем</a:t>
            </a:r>
            <a:r>
              <a:rPr lang="ru-RU" baseline="0" dirty="0" smtClean="0"/>
              <a:t> планируется добавить возможность проведения весового голосования, например, для голосования акционеров;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планируется</a:t>
            </a:r>
            <a:r>
              <a:rPr lang="ru-RU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добавление возможности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отправления уведомлений избирателям на почту о проведении голосования и получении подробных результатов</a:t>
            </a:r>
            <a:r>
              <a:rPr lang="ru-RU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голосования в формате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5323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Электронное</a:t>
            </a:r>
            <a:r>
              <a:rPr lang="ru-RU" baseline="0" dirty="0" smtClean="0"/>
              <a:t> голосование актуально, так как традиционные системы голосования часто дают сбои, многие страны мира переходят на блокчейн-голосование, а также электронное голосование решает проблему явки избирателей.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562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 результате данной работы были выполнены</a:t>
            </a:r>
            <a:r>
              <a:rPr lang="ru-RU" baseline="0" dirty="0" smtClean="0"/>
              <a:t> все поставленные задачи.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448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Целью</a:t>
            </a:r>
            <a:r>
              <a:rPr lang="ru-RU" baseline="0" dirty="0" smtClean="0"/>
              <a:t> данной работы является разработка системы электронного голосования на основе технологии блокчейн. В рамках работы были поставлены следующие задачи: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обзор литературы и существующих аналогов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смарт-контракты для электронного голосования на основе технологии блокчейн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веб-приложение для электронного голосования на основе технологии блокчейн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смарт-контракты и веб-приложение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тестирование работы приложения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067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Блокчейн – это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цифровой реестр, где все совершенные транзакции хранятся в списке блоков. Все блоки соединяются в цепочку.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разрабатываемой системы был выбран блокчейн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Эфириум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так как он поддерживает создание децентрализованных приложений и смарт-контрактов. 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Смарт-контрактом является программа,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которая хранится в блокчейне и исполняется при выполнении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определенных условий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 smtClean="0"/>
          </a:p>
          <a:p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Узлы блокчейн-сети используют алгоритмы консенсуса для согласования содержимого блоков и транзакций, а также алгоритмы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хэширования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публичные/приватные ключи для обеспечения целостности транзакции.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655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Рассмотрим аналоги к разрабатываемой системе. </a:t>
            </a:r>
            <a:r>
              <a:rPr lang="ru-RU" dirty="0" err="1" smtClean="0"/>
              <a:t>Polys</a:t>
            </a:r>
            <a:r>
              <a:rPr lang="ru-RU" dirty="0" smtClean="0"/>
              <a:t> – система блокчейн-голосований, созданная на базе лаборатории Касперского. На слайде представлена панель администратора голосования, также существуют панели для избирателя и наблюдателя.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895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Vote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сервис блокчейн-голосований, который основан на блокчейн-сети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Waves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Enterprise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 слайде изображена главная страница, на которой отображаются все голосования пользователя.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результате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обзора аналогов были выделены преимущества блокчейн-голосований: анонимность данных пользователей и неизменность результатов голосований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018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ходе проектирования было выделено 2 актера. </a:t>
            </a:r>
          </a:p>
          <a:p>
            <a:r>
              <a:rPr lang="ru-RU" dirty="0" smtClean="0"/>
              <a:t>Гость</a:t>
            </a:r>
            <a:r>
              <a:rPr lang="ru-RU" baseline="0" dirty="0" smtClean="0"/>
              <a:t> </a:t>
            </a:r>
            <a:r>
              <a:rPr lang="ru-RU" dirty="0" smtClean="0"/>
              <a:t>может</a:t>
            </a:r>
            <a:r>
              <a:rPr lang="ru-RU" baseline="0" dirty="0" smtClean="0"/>
              <a:t> авторизоваться в системе с помощью </a:t>
            </a:r>
            <a:r>
              <a:rPr lang="ru-RU" baseline="0" dirty="0" err="1" smtClean="0"/>
              <a:t>браузерного</a:t>
            </a:r>
            <a:r>
              <a:rPr lang="ru-RU" baseline="0" dirty="0" smtClean="0"/>
              <a:t> расширения </a:t>
            </a:r>
            <a:r>
              <a:rPr lang="en-US" baseline="0" dirty="0" smtClean="0"/>
              <a:t>MetaMask</a:t>
            </a:r>
            <a:endParaRPr lang="ru-RU" baseline="0" dirty="0" smtClean="0"/>
          </a:p>
          <a:p>
            <a:r>
              <a:rPr lang="ru-RU" baseline="0" dirty="0" smtClean="0"/>
              <a:t>Гость и Авторизованный пользователь могут просмотреть список всех голосований, найти голосование по названию, отфильтровать их и просмотреть подробности голосования.</a:t>
            </a:r>
          </a:p>
          <a:p>
            <a:r>
              <a:rPr lang="ru-RU" baseline="0" dirty="0" smtClean="0"/>
              <a:t>Авторизованный пользователь дополнительно может создать голосование проголосовать и после этого просмотреть транзакцию своего голоса в блокчейн обозревателе </a:t>
            </a:r>
            <a:r>
              <a:rPr lang="en-US" baseline="0" dirty="0" smtClean="0"/>
              <a:t>Etherscan</a:t>
            </a:r>
            <a:r>
              <a:rPr lang="ru-RU" baseline="0" dirty="0" smtClean="0"/>
              <a:t>.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383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Данная диаграмма состоит из следующих компонентов.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Веб-интерфейс определяет логику пользовательского интерфейса и взаимодействует с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блокчейном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 помощи веб3 провайдера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MetaMask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Веб3 провайдер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MetaMask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браузерное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расширение, которое предоставляет методы для авторизации и взаимодействия с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блокчейном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Веб-сервер обрабатывает логику приложения, определенную в смарт-контрактах. Также на веб-сервере записывается информация о созданных голосованиях.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взаимодействия с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блокчейном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сервере происходят с помощью веб3 провайдера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Alchemy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представляющего собой библиотеку для управления запросами в блокчейн и смарт-контракты.</a:t>
            </a:r>
            <a:endParaRPr lang="ru-RU" dirty="0" smtClean="0"/>
          </a:p>
          <a:p>
            <a:r>
              <a:rPr lang="ru-RU" dirty="0" smtClean="0"/>
              <a:t>Блокчейн</a:t>
            </a:r>
            <a:r>
              <a:rPr lang="ru-RU" baseline="0" dirty="0" smtClean="0"/>
              <a:t> </a:t>
            </a:r>
            <a:r>
              <a:rPr lang="en-US" baseline="0" dirty="0" smtClean="0"/>
              <a:t>Ethereum</a:t>
            </a:r>
            <a:r>
              <a:rPr lang="ru-RU" baseline="0" dirty="0" smtClean="0"/>
              <a:t>, в котором хранятся смарт-контракты голосования.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07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Диаграмма</a:t>
            </a:r>
            <a:r>
              <a:rPr lang="ru-RU" baseline="0" dirty="0" smtClean="0"/>
              <a:t> смарт-контрактов, которые хранятся в блокчейне состоит из следующих частей.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управляющем смарт-контракте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EVotingManager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хранятся публичные ключи всех созданных смарт-контрактов голосований.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Программная логика каждого голосования находится в смарт-контракте для голосования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EVoting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Данный смарт-контракт содержит поля, определяющие голосование: его название, дату и время начала и окончания, список публичных ключей избирателей, список вариантов ответов. За начисление голоса конкретному выбору избирателя отвечает метод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vote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Для подсчета голосов представлен метод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totalVotesFor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голосованиях используется токен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EVotingToken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отвечает за начисление токена избирателю на адрес кошелька и перевод этого токена на адрес кошелька кандидата.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319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26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14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62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12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97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018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1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20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75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20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53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7A46-1A4E-41C3-B23B-1269BF8B1FAC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17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3364"/>
            <a:ext cx="12192000" cy="1314855"/>
          </a:xfrm>
        </p:spPr>
        <p:txBody>
          <a:bodyPr>
            <a:norm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 высшего образования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«Южно-Уральский государственный университет (национальный исследовательский университет)»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Высшая школа электроники и компьютерных наук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системного программирования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7527" y="2469125"/>
            <a:ext cx="11196946" cy="1454871"/>
          </a:xfrm>
        </p:spPr>
        <p:txBody>
          <a:bodyPr>
            <a:noAutofit/>
          </a:bodyPr>
          <a:lstStyle/>
          <a:p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СИСТЕМЫ ЭЛЕКТРОННОГО ГОЛОСОВАНИЯ НА ОСНОВЕ ТЕХНОЛОГИИ БЛОКЧЕЙН</a:t>
            </a:r>
            <a:endParaRPr lang="ru-RU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76525" y="4488714"/>
            <a:ext cx="31934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pPr marL="2286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 кафедры СП, к.ф.-м.н.,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286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Г.И. Радченко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154963" y="4465718"/>
            <a:ext cx="26185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КЭ-403</a:t>
            </a:r>
          </a:p>
          <a:p>
            <a:pPr marL="2286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В.О. Богатырева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075526" y="6409774"/>
            <a:ext cx="21989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"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Челябинск, 2023 г.</a:t>
            </a:r>
          </a:p>
        </p:txBody>
      </p:sp>
    </p:spTree>
    <p:extLst>
      <p:ext uri="{BB962C8B-B14F-4D97-AF65-F5344CB8AC3E}">
        <p14:creationId xmlns:p14="http://schemas.microsoft.com/office/powerpoint/2010/main" val="116845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0289"/>
            <a:ext cx="12192000" cy="895639"/>
          </a:xfrm>
        </p:spPr>
        <p:txBody>
          <a:bodyPr>
            <a:noAutofit/>
          </a:bodyPr>
          <a:lstStyle/>
          <a:p>
            <a:pPr algn="ctr"/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КОМПОНЕНТЫ ВЕБ-ИНТЕРФЕЙСА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984" y="1325260"/>
            <a:ext cx="7619176" cy="4008740"/>
          </a:xfrm>
          <a:prstGeom prst="rect">
            <a:avLst/>
          </a:prstGeom>
        </p:spPr>
      </p:pic>
      <p:sp>
        <p:nvSpPr>
          <p:cNvPr id="8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11084561" y="6303256"/>
            <a:ext cx="1107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10/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64160" y="6064164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64161" y="6433496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307600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0289"/>
            <a:ext cx="12192000" cy="895639"/>
          </a:xfrm>
        </p:spPr>
        <p:txBody>
          <a:bodyPr>
            <a:normAutofit/>
          </a:bodyPr>
          <a:lstStyle/>
          <a:p>
            <a:pPr algn="ctr"/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ГОЛОСОВАНИЯ</a:t>
            </a:r>
          </a:p>
        </p:txBody>
      </p:sp>
      <p:pic>
        <p:nvPicPr>
          <p:cNvPr id="6" name="Объект 5" descr="C:\Users\veron\OneDrive\Рабочий стол\susu\4 курс\диплом\диаграммы\SmartContract-Деятельность СоздатьГолосование.jp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949" y="892759"/>
            <a:ext cx="9300102" cy="517140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11084561" y="6303256"/>
            <a:ext cx="1107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11/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4160" y="6064164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64161" y="6433496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4761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0289"/>
            <a:ext cx="12192000" cy="895639"/>
          </a:xfrm>
        </p:spPr>
        <p:txBody>
          <a:bodyPr>
            <a:normAutofit/>
          </a:bodyPr>
          <a:lstStyle/>
          <a:p>
            <a:pPr algn="ctr"/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11084561" y="6303256"/>
            <a:ext cx="1107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12/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4160" y="6064164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64161" y="6433496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  <p:sp>
        <p:nvSpPr>
          <p:cNvPr id="16" name="Объект 2"/>
          <p:cNvSpPr>
            <a:spLocks noGrp="1"/>
          </p:cNvSpPr>
          <p:nvPr>
            <p:ph idx="1"/>
          </p:nvPr>
        </p:nvSpPr>
        <p:spPr>
          <a:xfrm>
            <a:off x="838200" y="125864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Смарт-контракты:</a:t>
            </a:r>
          </a:p>
          <a:p>
            <a:pPr algn="just">
              <a:lnSpc>
                <a:spcPct val="10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Solidity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OpenZeppelin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Etherscan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Remix IDE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Серверная часть: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Alchemy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Клиентская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часть: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Redux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MetaMask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Редактор исходного кода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46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0289"/>
            <a:ext cx="12192000" cy="895639"/>
          </a:xfrm>
        </p:spPr>
        <p:txBody>
          <a:bodyPr>
            <a:normAutofit/>
          </a:bodyPr>
          <a:lstStyle/>
          <a:p>
            <a:pPr algn="ctr"/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</a:t>
            </a: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2896124" y="911878"/>
            <a:ext cx="6399751" cy="51963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11084561" y="6303256"/>
            <a:ext cx="1107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13/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64160" y="6064164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64161" y="6433496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393695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0290"/>
            <a:ext cx="12192000" cy="895639"/>
          </a:xfrm>
        </p:spPr>
        <p:txBody>
          <a:bodyPr>
            <a:normAutofit/>
          </a:bodyPr>
          <a:lstStyle/>
          <a:p>
            <a:pPr algn="ctr"/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709" y="955928"/>
            <a:ext cx="4004096" cy="49841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b="1016"/>
          <a:stretch/>
        </p:blipFill>
        <p:spPr>
          <a:xfrm>
            <a:off x="6393513" y="955928"/>
            <a:ext cx="4007436" cy="49841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11084561" y="6303256"/>
            <a:ext cx="1107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14/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64160" y="6064164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64161" y="6433496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383443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0290"/>
            <a:ext cx="12192001" cy="895639"/>
          </a:xfrm>
        </p:spPr>
        <p:txBody>
          <a:bodyPr>
            <a:normAutofit/>
          </a:bodyPr>
          <a:lstStyle/>
          <a:p>
            <a:pPr algn="ctr"/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СОЗДАНИЯ ГОЛОСОВАНИЯ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113" y="955929"/>
            <a:ext cx="6883774" cy="50281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11084561" y="6303256"/>
            <a:ext cx="1107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4160" y="6064164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64161" y="6433496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173510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95639"/>
          </a:xfrm>
        </p:spPr>
        <p:txBody>
          <a:bodyPr>
            <a:normAutofit/>
          </a:bodyPr>
          <a:lstStyle/>
          <a:p>
            <a:pPr algn="ctr"/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ГОЛОСОВАНИЯ</a:t>
            </a: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2103725" y="1046688"/>
            <a:ext cx="7984549" cy="48328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11084561" y="6303256"/>
            <a:ext cx="1107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64160" y="6064164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64161" y="6433496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219530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60289"/>
            <a:ext cx="12192001" cy="895639"/>
          </a:xfrm>
        </p:spPr>
        <p:txBody>
          <a:bodyPr>
            <a:normAutofit/>
          </a:bodyPr>
          <a:lstStyle/>
          <a:p>
            <a:pPr algn="ctr"/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СМАРТ-КОНТРАКТОВ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11084561" y="6303256"/>
            <a:ext cx="1107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64160" y="6064164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64161" y="6433496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838200" y="1258644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тестирование: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избирателей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вариантов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ответов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Начисление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токена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избирателям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его перевод выбранному варианту ответа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наличия публичного идентификатора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 в списке </a:t>
            </a:r>
            <a:r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избирателей смарт-контракта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60289"/>
            <a:ext cx="12192001" cy="895639"/>
          </a:xfrm>
        </p:spPr>
        <p:txBody>
          <a:bodyPr>
            <a:normAutofit/>
          </a:bodyPr>
          <a:lstStyle/>
          <a:p>
            <a:pPr algn="ctr"/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ВЕБ-ПРИЛОЖЕНИЯ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11084561" y="6303256"/>
            <a:ext cx="1107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64160" y="6064164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64161" y="6433496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838200" y="1258644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тестирование: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 с помощью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MetaMask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 о голосованиях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голосования по названию и статусу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голосования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проголосовать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24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60289"/>
            <a:ext cx="12192001" cy="895639"/>
          </a:xfrm>
        </p:spPr>
        <p:txBody>
          <a:bodyPr>
            <a:normAutofit/>
          </a:bodyPr>
          <a:lstStyle/>
          <a:p>
            <a:pPr algn="ctr"/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НАПРАВЛЕНИЯ ДАЛЬНЕЙШЕЙ РАБОТЫ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11084561" y="6303256"/>
            <a:ext cx="1107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64160" y="6064164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64161" y="6433496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838200" y="1258644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возможности проведения весового голосования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Отправление уведомлений избирателям на почту о проведении голосования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подробных результатов голосования в формате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</p:spTree>
    <p:extLst>
      <p:ext uri="{BB962C8B-B14F-4D97-AF65-F5344CB8AC3E}">
        <p14:creationId xmlns:p14="http://schemas.microsoft.com/office/powerpoint/2010/main" val="2944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58644"/>
            <a:ext cx="10515600" cy="4351338"/>
          </a:xfrm>
        </p:spPr>
        <p:txBody>
          <a:bodyPr>
            <a:normAutofit/>
          </a:bodyPr>
          <a:lstStyle/>
          <a:p>
            <a:pPr marL="742950" indent="-742950" algn="just">
              <a:lnSpc>
                <a:spcPct val="100000"/>
              </a:lnSpc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Традиционные системы голосования имеют недостаточну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прозрачность и безопасность</a:t>
            </a:r>
          </a:p>
          <a:p>
            <a:pPr marL="742950" indent="-742950" algn="just">
              <a:lnSpc>
                <a:spcPct val="100000"/>
              </a:lnSpc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Многие страны мира переходят на блокчейн-голосование</a:t>
            </a:r>
          </a:p>
          <a:p>
            <a:pPr marL="742950" indent="-742950" algn="just">
              <a:lnSpc>
                <a:spcPct val="100000"/>
              </a:lnSpc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Электронное голосование решает проблему явки избирателей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78525"/>
            <a:ext cx="12192000" cy="895639"/>
          </a:xfrm>
        </p:spPr>
        <p:txBody>
          <a:bodyPr>
            <a:normAutofit/>
          </a:bodyPr>
          <a:lstStyle/>
          <a:p>
            <a:pPr algn="ctr"/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11084561" y="6303256"/>
            <a:ext cx="1107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64160" y="6064164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64161" y="6433496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4771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60289"/>
            <a:ext cx="12192001" cy="895639"/>
          </a:xfrm>
        </p:spPr>
        <p:txBody>
          <a:bodyPr>
            <a:normAutofit/>
          </a:bodyPr>
          <a:lstStyle/>
          <a:p>
            <a:pPr algn="ctr"/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РЕЗУЛЬТАТЫ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11084561" y="6303256"/>
            <a:ext cx="1107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64160" y="6064164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64161" y="6433496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838200" y="1258644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 обзор литературы и существующих аналогов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Спроектированы смарт-контракты для электронного голосования на основе технологии блокчейн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Спроектировано веб-приложение для электронного голосования на основе технологии блокчейн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 смарт-контракты и веб-приложение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тестирование работы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20516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58644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системы электронного голосования на основе технологии блокчейн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обзор литературы и существующих аналогов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смарт-контракты для электронного голосования на основе технологии блокчейн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веб-приложение для электронного голосования на основе технологии блокчейн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смарт-контракты и веб-приложение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тестирование работы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78525"/>
            <a:ext cx="12192000" cy="895639"/>
          </a:xfrm>
        </p:spPr>
        <p:txBody>
          <a:bodyPr>
            <a:normAutofit/>
          </a:bodyPr>
          <a:lstStyle/>
          <a:p>
            <a:pPr algn="ctr"/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ИССЛЕДОВАНИЯ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11084561" y="6303256"/>
            <a:ext cx="1107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64160" y="6064164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64161" y="6433496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213466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2174"/>
            <a:ext cx="12192000" cy="895639"/>
          </a:xfrm>
        </p:spPr>
        <p:txBody>
          <a:bodyPr>
            <a:normAutofit/>
          </a:bodyPr>
          <a:lstStyle/>
          <a:p>
            <a:pPr algn="ctr"/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960" y="957813"/>
            <a:ext cx="6056079" cy="4812859"/>
          </a:xfrm>
          <a:prstGeom prst="rect">
            <a:avLst/>
          </a:prstGeom>
        </p:spPr>
      </p:pic>
      <p:sp>
        <p:nvSpPr>
          <p:cNvPr id="7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11084561" y="6303256"/>
            <a:ext cx="1107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4160" y="6064164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64161" y="6433496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33371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0961"/>
            <a:ext cx="12191999" cy="895639"/>
          </a:xfrm>
        </p:spPr>
        <p:txBody>
          <a:bodyPr>
            <a:normAutofit/>
          </a:bodyPr>
          <a:lstStyle/>
          <a:p>
            <a:pPr algn="ctr"/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707" y="956600"/>
            <a:ext cx="7608133" cy="50390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11084561" y="6303256"/>
            <a:ext cx="1107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5/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64160" y="6064164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264161" y="6433496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396456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59365"/>
            <a:ext cx="12192001" cy="895639"/>
          </a:xfrm>
        </p:spPr>
        <p:txBody>
          <a:bodyPr>
            <a:normAutofit/>
          </a:bodyPr>
          <a:lstStyle/>
          <a:p>
            <a:pPr algn="ctr"/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</a:p>
        </p:txBody>
      </p:sp>
      <p:pic>
        <p:nvPicPr>
          <p:cNvPr id="5" name="Объект 4" descr="img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150" y="955004"/>
            <a:ext cx="8124849" cy="5001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8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11084561" y="6303256"/>
            <a:ext cx="1107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6/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64160" y="6064164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64161" y="6433496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314828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0962"/>
            <a:ext cx="12192000" cy="895639"/>
          </a:xfrm>
        </p:spPr>
        <p:txBody>
          <a:bodyPr>
            <a:noAutofit/>
          </a:bodyPr>
          <a:lstStyle/>
          <a:p>
            <a:pPr algn="ctr"/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284" y="879723"/>
            <a:ext cx="5581432" cy="5261320"/>
          </a:xfrm>
          <a:prstGeom prst="rect">
            <a:avLst/>
          </a:prstGeom>
        </p:spPr>
      </p:pic>
      <p:sp>
        <p:nvSpPr>
          <p:cNvPr id="7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11084561" y="6303256"/>
            <a:ext cx="1107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4160" y="6064164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64161" y="6433496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244295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0961"/>
            <a:ext cx="12192000" cy="895639"/>
          </a:xfrm>
        </p:spPr>
        <p:txBody>
          <a:bodyPr>
            <a:normAutofit/>
          </a:bodyPr>
          <a:lstStyle/>
          <a:p>
            <a:pPr algn="ctr"/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СИСТЕМЫ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191" y="956600"/>
            <a:ext cx="7495617" cy="5068280"/>
          </a:xfrm>
          <a:prstGeom prst="rect">
            <a:avLst/>
          </a:prstGeom>
        </p:spPr>
      </p:pic>
      <p:sp>
        <p:nvSpPr>
          <p:cNvPr id="7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11084561" y="6303256"/>
            <a:ext cx="1107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4160" y="6064164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64161" y="6433496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293434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60289"/>
            <a:ext cx="12192001" cy="895639"/>
          </a:xfrm>
        </p:spPr>
        <p:txBody>
          <a:bodyPr>
            <a:normAutofit/>
          </a:bodyPr>
          <a:lstStyle/>
          <a:p>
            <a:pPr algn="ctr"/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СМАРТ-КОНТРАКТОВ</a:t>
            </a:r>
          </a:p>
        </p:txBody>
      </p:sp>
      <p:pic>
        <p:nvPicPr>
          <p:cNvPr id="6" name="Объект 5" descr="C:\Users\veron\OneDrive\Рабочий стол\susu\4 курс\диплом\диаграммы\SmartContract-Классы.jp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102" y="955928"/>
            <a:ext cx="7359794" cy="500798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11084561" y="6303256"/>
            <a:ext cx="1107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4160" y="6064164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64161" y="6433496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14219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1256</TotalTime>
  <Words>1561</Words>
  <Application>Microsoft Office PowerPoint</Application>
  <PresentationFormat>Широкоэкранный</PresentationFormat>
  <Paragraphs>204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Тема Office</vt:lpstr>
      <vt:lpstr>МИНИСТЕРСТВО НАУКИ И ВЫСШЕГО ОБРАЗОВАНИЯ РОССИЙСКОЙ ФЕДЕРАЦИИ  Федеральное государственное автономное образовательное учреждение высшего образования  «Южно-Уральский государственный университет (национальный исследовательский университет)»  Высшая школа электроники и компьютерных наук  Кафедра системного программирования </vt:lpstr>
      <vt:lpstr>АКТУАЛЬНОСТЬ</vt:lpstr>
      <vt:lpstr>ЦЕЛЬ И ЗАДАЧИ ИССЛЕДОВАНИЯ</vt:lpstr>
      <vt:lpstr>БЛОКЧЕЙН</vt:lpstr>
      <vt:lpstr>ОБЗОР АНАЛОГОВ</vt:lpstr>
      <vt:lpstr>ОБЗОР АНАЛОГОВ</vt:lpstr>
      <vt:lpstr>ДИАГРАММА ВАРИАНТОВ ИСПОЛЬЗОВАНИЯ</vt:lpstr>
      <vt:lpstr>АРХИТЕКТУРА СИСТЕМЫ</vt:lpstr>
      <vt:lpstr>СТРУКТУРА СМАРТ-КОНТРАКТОВ</vt:lpstr>
      <vt:lpstr>КОМПОНЕНТЫ ВЕБ-ИНТЕРФЕЙСА</vt:lpstr>
      <vt:lpstr>СОЗДАНИЕ ГОЛОСОВАНИЯ</vt:lpstr>
      <vt:lpstr>СРЕДСТВА РЕАЛИЗАЦИИ</vt:lpstr>
      <vt:lpstr>ГЛАВНАЯ СТРАНИЦА</vt:lpstr>
      <vt:lpstr>АВТОРИЗАЦИЯ</vt:lpstr>
      <vt:lpstr>СТРАНИЦА СОЗДАНИЯ ГОЛОСОВАНИЯ</vt:lpstr>
      <vt:lpstr>СТРАНИЦА ГОЛОСОВАНИЯ</vt:lpstr>
      <vt:lpstr>ТЕСТИРОВАНИЕ СМАРТ-КОНТРАКТОВ</vt:lpstr>
      <vt:lpstr>ТЕСТИРОВАНИЕ ВЕБ-ПРИЛОЖЕНИЯ</vt:lpstr>
      <vt:lpstr>НАПРАВЛЕНИЯ ДАЛЬНЕЙШЕЙ РАБОТЫ</vt:lpstr>
      <vt:lpstr>ОСНОВНЫЕ РЕЗУЛЬТАТЫ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РОССИЙСКОЙ ФЕДЕРАЦИИ Федеральное государственное автономное образовательное учреждение высшего образования «Южно-Уральский государственный университет (национальный исследовательский университет)» Высшая школа электроники и компьютерных наук Кафедра системного программирования</dc:title>
  <dc:creator>Вероника Богатырева</dc:creator>
  <cp:lastModifiedBy>Veronika</cp:lastModifiedBy>
  <cp:revision>492</cp:revision>
  <dcterms:created xsi:type="dcterms:W3CDTF">2023-05-09T18:45:04Z</dcterms:created>
  <dcterms:modified xsi:type="dcterms:W3CDTF">2023-06-14T17:47:32Z</dcterms:modified>
</cp:coreProperties>
</file>