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74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53" autoAdjust="0"/>
  </p:normalViewPr>
  <p:slideViewPr>
    <p:cSldViewPr snapToGrid="0">
      <p:cViewPr varScale="1">
        <p:scale>
          <a:sx n="69" d="100"/>
          <a:sy n="69" d="100"/>
        </p:scale>
        <p:origin x="14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DA2BB-1C5C-4526-95E5-77A988EF9EA2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7A95C-97CA-431A-AE49-B22A2B1CD0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071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Блокчейн – это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цифровой реестр, где все совершенные транзакции хранятся в списке блоков. Все блоки соединяются в цепочку.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данной системы был выбран блокчейн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Эфириум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так как он поддерживает создание децентрализованных приложений и смарт-контрактов. 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Смарт-контрактом является программа,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которая хранится в блокчейне и исполняется при выполнении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определенных условий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dirty="0" smtClean="0"/>
          </a:p>
          <a:p>
            <a:endParaRPr lang="ru-RU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Узлы блокчейн-сети используют алгоритмы консенсуса для согласования содержимого блоков и транзакций, а также алгоритмы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хэширования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публичные/приватные ключи для обеспечения целостности транзакции.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655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105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186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425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144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57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0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73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3398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329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297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244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E7A46-1A4E-41C3-B23B-1269BF8B1FAC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09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3363"/>
            <a:ext cx="9144000" cy="1314855"/>
          </a:xfrm>
        </p:spPr>
        <p:txBody>
          <a:bodyPr>
            <a:norm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автономное образовательное учреждение высшего образования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«Южно-Уральский государственный университет (национальный исследовательский университет)»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Высшая школа электроники и компьютерных наук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системного программирования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2528973"/>
            <a:ext cx="9144000" cy="1454871"/>
          </a:xfrm>
        </p:spPr>
        <p:txBody>
          <a:bodyPr>
            <a:normAutofit/>
          </a:bodyPr>
          <a:lstStyle/>
          <a:p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СИСТЕМЫ ЭЛЕКТРОННОГО ГОЛОСОВАНИЯ НА ОСНОВЕ ТЕХНОЛОГИИ БЛОКЧЕЙН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19100" y="4505236"/>
            <a:ext cx="31934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</a:t>
            </a:r>
          </a:p>
          <a:p>
            <a:pPr marL="2286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доцент кафедры СП, к.ф.-м.н.,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286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доцент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Г.И. Радченко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123710" y="4505236"/>
            <a:ext cx="26185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Автор: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КЭ-403</a:t>
            </a:r>
          </a:p>
          <a:p>
            <a:pPr marL="2286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В.О. Богатырева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612573" y="6389454"/>
            <a:ext cx="19188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Челябинск, 2023 г.</a:t>
            </a:r>
          </a:p>
        </p:txBody>
      </p:sp>
    </p:spTree>
    <p:extLst>
      <p:ext uri="{BB962C8B-B14F-4D97-AF65-F5344CB8AC3E}">
        <p14:creationId xmlns:p14="http://schemas.microsoft.com/office/powerpoint/2010/main" val="116845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21674"/>
            <a:ext cx="9144000" cy="895639"/>
          </a:xfrm>
        </p:spPr>
        <p:txBody>
          <a:bodyPr>
            <a:noAutofit/>
          </a:bodyPr>
          <a:lstStyle/>
          <a:p>
            <a:pPr algn="ctr"/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КОМПОНЕНТОВ </a:t>
            </a:r>
            <a:r>
              <a:rPr lang="ru-RU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ВЕБ-ИНТЕРФЕЙСА</a:t>
            </a:r>
            <a:endParaRPr lang="ru-RU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 descr="C:\Users\veron\OneDrive\Рабочий стол\susu\4 курс\диплом\диаграммы\SmartContract-Компоненты веб приложения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382" y="1881081"/>
            <a:ext cx="7029235" cy="368993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F7043567-4147-88C3-F094-05513D23DB95}"/>
              </a:ext>
            </a:extLst>
          </p:cNvPr>
          <p:cNvSpPr txBox="1"/>
          <p:nvPr/>
        </p:nvSpPr>
        <p:spPr>
          <a:xfrm>
            <a:off x="7883236" y="6334781"/>
            <a:ext cx="10806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10/18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0" y="5981495"/>
            <a:ext cx="2826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6362992"/>
            <a:ext cx="4410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307600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2078"/>
            <a:ext cx="9144000" cy="8956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ГОЛОСОВАНИЯ</a:t>
            </a:r>
          </a:p>
        </p:txBody>
      </p:sp>
      <p:pic>
        <p:nvPicPr>
          <p:cNvPr id="6" name="Объект 5" descr="C:\Users\veron\OneDrive\Рабочий стол\susu\4 курс\диплом\диаграммы\SmartContract-Деятельность СоздатьГолосование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16" y="917717"/>
            <a:ext cx="8813367" cy="490075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F7043567-4147-88C3-F094-05513D23DB95}"/>
              </a:ext>
            </a:extLst>
          </p:cNvPr>
          <p:cNvSpPr txBox="1"/>
          <p:nvPr/>
        </p:nvSpPr>
        <p:spPr>
          <a:xfrm>
            <a:off x="8063344" y="6351098"/>
            <a:ext cx="10806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11/18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5981495"/>
            <a:ext cx="2826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6362992"/>
            <a:ext cx="4410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47619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956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РЕАЛИЗАЦИИ</a:t>
            </a: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332508" y="721096"/>
            <a:ext cx="8215747" cy="5611092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Смарт-контракты: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программирования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Solidity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OpenZeppelin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Обозреватель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блоков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Etherscan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Remix IDE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Серверная часть: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Alchemy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взаимодействия с блокчейном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Ethereum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Клиентская часть: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Redux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иблиотека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MUI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Взаимодействие с блокчейном происходит через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MetaMask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библиотеку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серверной и клиентской части приложения велась в редакторе исходного кода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F7043567-4147-88C3-F094-05513D23DB95}"/>
              </a:ext>
            </a:extLst>
          </p:cNvPr>
          <p:cNvSpPr txBox="1"/>
          <p:nvPr/>
        </p:nvSpPr>
        <p:spPr>
          <a:xfrm>
            <a:off x="8063344" y="6427113"/>
            <a:ext cx="10806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12/18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6194985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6513630"/>
            <a:ext cx="40630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github.com/wbogatyrewa/EVoting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46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529" y="140222"/>
            <a:ext cx="9144000" cy="8956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СТРАНИЦА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F7043567-4147-88C3-F094-05513D23DB95}"/>
              </a:ext>
            </a:extLst>
          </p:cNvPr>
          <p:cNvSpPr txBox="1"/>
          <p:nvPr/>
        </p:nvSpPr>
        <p:spPr>
          <a:xfrm>
            <a:off x="7924799" y="6334781"/>
            <a:ext cx="10806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13/18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5981495"/>
            <a:ext cx="2826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6362992"/>
            <a:ext cx="4410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140" y="1277137"/>
            <a:ext cx="8550663" cy="42218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3695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" y="1"/>
            <a:ext cx="9144001" cy="8956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АВТОРИЗАЦИЯ</a:t>
            </a:r>
          </a:p>
        </p:txBody>
      </p:sp>
      <p:pic>
        <p:nvPicPr>
          <p:cNvPr id="5" name="Объект 4" descr="C:\Users\veron\OneDrive\Рабочий стол\susu\4 курс\диплом\image 1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31" y="1096842"/>
            <a:ext cx="3888715" cy="45394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6" name="Рисунок 5" descr="C:\Users\veron\OneDrive\Рабочий стол\susu\4 курс\диплом\image 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631" y="1094508"/>
            <a:ext cx="3947159" cy="45418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7" name="TextBox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F7043567-4147-88C3-F094-05513D23DB95}"/>
              </a:ext>
            </a:extLst>
          </p:cNvPr>
          <p:cNvSpPr txBox="1"/>
          <p:nvPr/>
        </p:nvSpPr>
        <p:spPr>
          <a:xfrm>
            <a:off x="7938654" y="6334781"/>
            <a:ext cx="10806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14/18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0" y="5981495"/>
            <a:ext cx="2826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6362992"/>
            <a:ext cx="4410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383443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" y="1"/>
            <a:ext cx="9144001" cy="89563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СОЗДАНИЯ ГОЛОСОВАНИЯ</a:t>
            </a:r>
          </a:p>
        </p:txBody>
      </p:sp>
      <p:pic>
        <p:nvPicPr>
          <p:cNvPr id="7" name="Объект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399" y="1184366"/>
            <a:ext cx="8839200" cy="44821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F7043567-4147-88C3-F094-05513D23DB95}"/>
              </a:ext>
            </a:extLst>
          </p:cNvPr>
          <p:cNvSpPr txBox="1"/>
          <p:nvPr/>
        </p:nvSpPr>
        <p:spPr>
          <a:xfrm>
            <a:off x="7910943" y="6334781"/>
            <a:ext cx="10806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15/18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0" y="5981495"/>
            <a:ext cx="2826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6362992"/>
            <a:ext cx="4410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173510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956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ГОЛОСОВАНИЯ</a:t>
            </a:r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309" y="1210107"/>
            <a:ext cx="8631382" cy="43156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F7043567-4147-88C3-F094-05513D23DB95}"/>
              </a:ext>
            </a:extLst>
          </p:cNvPr>
          <p:cNvSpPr txBox="1"/>
          <p:nvPr/>
        </p:nvSpPr>
        <p:spPr>
          <a:xfrm>
            <a:off x="7807035" y="6334781"/>
            <a:ext cx="10806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16/18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5981495"/>
            <a:ext cx="2826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6362992"/>
            <a:ext cx="4410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219530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8956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891" y="1423843"/>
            <a:ext cx="8229600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Функциональное т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естирование смарт-контрактов: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Разработано 10 тестов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тесты были пройдены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успешно</a:t>
            </a: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Функциональное тестирование веб-приложения: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 тестов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полученные результаты соответствуют ожидаемым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F7043567-4147-88C3-F094-05513D23DB95}"/>
              </a:ext>
            </a:extLst>
          </p:cNvPr>
          <p:cNvSpPr txBox="1"/>
          <p:nvPr/>
        </p:nvSpPr>
        <p:spPr>
          <a:xfrm>
            <a:off x="7910946" y="6334781"/>
            <a:ext cx="10806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17/18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0" y="5981495"/>
            <a:ext cx="2826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6362992"/>
            <a:ext cx="4410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161294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8956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РЕЗУЛЬТАТЫ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493116"/>
            <a:ext cx="8534400" cy="435133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литературы и существующих аналогов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Спроектированы смарт-контракты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электронного голосования на основе технологии блокчейн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веб-приложение для электронного голосования на основе технологии блокчейн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Реализованы смарт-контракты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веб-приложение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работы приложения</a:t>
            </a:r>
          </a:p>
          <a:p>
            <a:endParaRPr lang="ru-RU" dirty="0"/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F7043567-4147-88C3-F094-05513D23DB95}"/>
              </a:ext>
            </a:extLst>
          </p:cNvPr>
          <p:cNvSpPr txBox="1"/>
          <p:nvPr/>
        </p:nvSpPr>
        <p:spPr>
          <a:xfrm>
            <a:off x="7952508" y="6334780"/>
            <a:ext cx="10806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18/18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0" y="5981495"/>
            <a:ext cx="2826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6362992"/>
            <a:ext cx="4410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395192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8956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5606" y="1645516"/>
            <a:ext cx="8639011" cy="4351338"/>
          </a:xfrm>
        </p:spPr>
        <p:txBody>
          <a:bodyPr/>
          <a:lstStyle/>
          <a:p>
            <a:pPr marL="742950" indent="-742950" algn="just">
              <a:lnSpc>
                <a:spcPct val="100000"/>
              </a:lnSpc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Традиционные системы голосования часто дают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сбои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манипуляции результатами голосования,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недостаточная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прозрачность 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 algn="just">
              <a:lnSpc>
                <a:spcPct val="100000"/>
              </a:lnSpc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Многие страны мира переходят на блокчейн-голосование</a:t>
            </a:r>
          </a:p>
          <a:p>
            <a:pPr marL="742950" indent="-742950" algn="just">
              <a:lnSpc>
                <a:spcPct val="100000"/>
              </a:lnSpc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Электронное голосование решает проблему явки избирателей</a:t>
            </a:r>
          </a:p>
          <a:p>
            <a:pPr>
              <a:lnSpc>
                <a:spcPct val="100000"/>
              </a:lnSpc>
            </a:pPr>
            <a:endParaRPr lang="ru-RU" dirty="0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F7043567-4147-88C3-F094-05513D23DB95}"/>
              </a:ext>
            </a:extLst>
          </p:cNvPr>
          <p:cNvSpPr txBox="1"/>
          <p:nvPr/>
        </p:nvSpPr>
        <p:spPr>
          <a:xfrm>
            <a:off x="8129607" y="6334781"/>
            <a:ext cx="9035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2/18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5981495"/>
            <a:ext cx="2826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0" y="6362992"/>
            <a:ext cx="4410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87070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69656"/>
            <a:ext cx="9144000" cy="8956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ИССЛЕДОВАНИЯ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9327" y="1061952"/>
            <a:ext cx="8825346" cy="4916199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азработка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электронного голосования на основе технологии блокчейн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ыполнить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литературы и существующих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проектировать смарт-контракты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электронного голосования на основе технологии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блокчейн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веб-приложение для электронного голосования на основе технологии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блокчейн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еализовать смарт-контракты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веб-приложение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ровести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работы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ru-RU" dirty="0"/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F7043567-4147-88C3-F094-05513D23DB95}"/>
              </a:ext>
            </a:extLst>
          </p:cNvPr>
          <p:cNvSpPr txBox="1"/>
          <p:nvPr/>
        </p:nvSpPr>
        <p:spPr>
          <a:xfrm>
            <a:off x="8240443" y="6338034"/>
            <a:ext cx="9035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3/18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5981495"/>
            <a:ext cx="2826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6362992"/>
            <a:ext cx="4410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326276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" y="143453"/>
            <a:ext cx="9144001" cy="8956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БЛОКЧЕЙН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92" y="1420589"/>
            <a:ext cx="5184415" cy="4123665"/>
          </a:xfrm>
        </p:spPr>
      </p:pic>
      <p:sp>
        <p:nvSpPr>
          <p:cNvPr id="8" name="TextBox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F7043567-4147-88C3-F094-05513D23DB95}"/>
              </a:ext>
            </a:extLst>
          </p:cNvPr>
          <p:cNvSpPr txBox="1"/>
          <p:nvPr/>
        </p:nvSpPr>
        <p:spPr>
          <a:xfrm>
            <a:off x="8115753" y="6334780"/>
            <a:ext cx="9035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4/18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0" y="5981495"/>
            <a:ext cx="2826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0" y="6362992"/>
            <a:ext cx="4410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333711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" y="1"/>
            <a:ext cx="9144001" cy="8956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944" y="1277137"/>
            <a:ext cx="8562112" cy="40240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F7043567-4147-88C3-F094-05513D23DB95}"/>
              </a:ext>
            </a:extLst>
          </p:cNvPr>
          <p:cNvSpPr txBox="1"/>
          <p:nvPr/>
        </p:nvSpPr>
        <p:spPr>
          <a:xfrm>
            <a:off x="8101899" y="6334781"/>
            <a:ext cx="9035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5/18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5981495"/>
            <a:ext cx="2826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6362992"/>
            <a:ext cx="4410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396456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671" y="14752"/>
            <a:ext cx="8838659" cy="8956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</a:p>
        </p:txBody>
      </p:sp>
      <p:pic>
        <p:nvPicPr>
          <p:cNvPr id="5" name="Объект 4" descr="im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39" y="910391"/>
            <a:ext cx="8021512" cy="4938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F7043567-4147-88C3-F094-05513D23DB95}"/>
              </a:ext>
            </a:extLst>
          </p:cNvPr>
          <p:cNvSpPr txBox="1"/>
          <p:nvPr/>
        </p:nvSpPr>
        <p:spPr>
          <a:xfrm>
            <a:off x="8087773" y="6393452"/>
            <a:ext cx="9035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6/18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5981495"/>
            <a:ext cx="2826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0" y="6362992"/>
            <a:ext cx="4410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314828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981" y="1"/>
            <a:ext cx="9047019" cy="895639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</a:p>
        </p:txBody>
      </p:sp>
      <p:pic>
        <p:nvPicPr>
          <p:cNvPr id="4" name="Объект 3" descr="C:\Users\veron\OneDrive\Рабочий стол\susu\4 курс\практика\диаграммы\SmartContract-UseCases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156" y="721669"/>
            <a:ext cx="5746668" cy="525982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F7043567-4147-88C3-F094-05513D23DB95}"/>
              </a:ext>
            </a:extLst>
          </p:cNvPr>
          <p:cNvSpPr txBox="1"/>
          <p:nvPr/>
        </p:nvSpPr>
        <p:spPr>
          <a:xfrm>
            <a:off x="8143461" y="6427638"/>
            <a:ext cx="9035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7/18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5981495"/>
            <a:ext cx="2826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6362992"/>
            <a:ext cx="4410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244295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21674"/>
            <a:ext cx="9144000" cy="8956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КОМПОНЕНТОВ</a:t>
            </a:r>
          </a:p>
        </p:txBody>
      </p:sp>
      <p:pic>
        <p:nvPicPr>
          <p:cNvPr id="5" name="Объект 4" descr="C:\Users\veron\OneDrive\Рабочий стол\susu\4 курс\диплом\диаграммы\SmartContract-структура веб3 (вертикальная)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12" y="1387711"/>
            <a:ext cx="7828171" cy="40571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F7043567-4147-88C3-F094-05513D23DB95}"/>
              </a:ext>
            </a:extLst>
          </p:cNvPr>
          <p:cNvSpPr txBox="1"/>
          <p:nvPr/>
        </p:nvSpPr>
        <p:spPr>
          <a:xfrm>
            <a:off x="8034304" y="6334781"/>
            <a:ext cx="9035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8/18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5981495"/>
            <a:ext cx="2826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6362992"/>
            <a:ext cx="4410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293434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594"/>
            <a:ext cx="9144000" cy="8956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СМАРТ-КОНТРАКТОВ</a:t>
            </a:r>
          </a:p>
        </p:txBody>
      </p:sp>
      <p:pic>
        <p:nvPicPr>
          <p:cNvPr id="6" name="Объект 5" descr="C:\Users\veron\OneDrive\Рабочий стол\susu\4 курс\диплом\диаграммы\SmartContract-Классы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03" y="903233"/>
            <a:ext cx="7359794" cy="500798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F7043567-4147-88C3-F094-05513D23DB95}"/>
              </a:ext>
            </a:extLst>
          </p:cNvPr>
          <p:cNvSpPr txBox="1"/>
          <p:nvPr/>
        </p:nvSpPr>
        <p:spPr>
          <a:xfrm>
            <a:off x="8129607" y="6334781"/>
            <a:ext cx="9035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9/18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5981495"/>
            <a:ext cx="2826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6362992"/>
            <a:ext cx="4410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14219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</TotalTime>
  <Words>485</Words>
  <Application>Microsoft Office PowerPoint</Application>
  <PresentationFormat>Экран (4:3)</PresentationFormat>
  <Paragraphs>119</Paragraphs>
  <Slides>18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Тема Office</vt:lpstr>
      <vt:lpstr>МИНИСТЕРСТВО НАУКИ И ВЫСШЕГО ОБРАЗОВАНИЯ РОССИЙСКОЙ ФЕДЕРАЦИИ  Федеральное государственное автономное образовательное учреждение высшего образования  «Южно-Уральский государственный университет (национальный исследовательский университет)»  Высшая школа электроники и компьютерных наук  Кафедра системного программирования </vt:lpstr>
      <vt:lpstr>АКТУАЛЬНОСТЬ</vt:lpstr>
      <vt:lpstr>ЦЕЛЬ И ЗАДАЧИ ИССЛЕДОВАНИЯ</vt:lpstr>
      <vt:lpstr>БЛОКЧЕЙН</vt:lpstr>
      <vt:lpstr>ОБЗОР АНАЛОГОВ</vt:lpstr>
      <vt:lpstr>ОБЗОР АНАЛОГОВ</vt:lpstr>
      <vt:lpstr>ДИАГРАММА ВАРИАНТОВ ИСПОЛЬЗОВАНИЯ</vt:lpstr>
      <vt:lpstr>ДИАГРАММА КОМПОНЕНТОВ</vt:lpstr>
      <vt:lpstr>ДИАГРАММА СМАРТ-КОНТРАКТОВ</vt:lpstr>
      <vt:lpstr>ДИАГРАММА КОМПОНЕНТОВ  ВЕБ-ИНТЕРФЕЙСА</vt:lpstr>
      <vt:lpstr>СОЗДАНИЕ ГОЛОСОВАНИЯ</vt:lpstr>
      <vt:lpstr>СРЕДСТВА РЕАЛИЗАЦИИ</vt:lpstr>
      <vt:lpstr>ГЛАВНАЯ СТРАНИЦА</vt:lpstr>
      <vt:lpstr>АВТОРИЗАЦИЯ</vt:lpstr>
      <vt:lpstr>СТРАНИЦА СОЗДАНИЯ ГОЛОСОВАНИЯ</vt:lpstr>
      <vt:lpstr>СТРАНИЦА ГОЛОСОВАНИЯ</vt:lpstr>
      <vt:lpstr>ТЕСТИРОВАНИЕ</vt:lpstr>
      <vt:lpstr>ОСНОВНЫЕ РЕЗУЛЬТАТЫ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НАУКИ И ВЫСШЕГО ОБРАЗОВАНИЯ РОССИЙСКОЙ ФЕДЕРАЦИИ Федеральное государственное автономное образовательное учреждение высшего образования «Южно-Уральский государственный университет (национальный исследовательский университет)» Высшая школа электроники и компьютерных наук Кафедра системного программирования </dc:title>
  <dc:creator>Вероника Богатырева</dc:creator>
  <cp:lastModifiedBy>Вероника Богатырева</cp:lastModifiedBy>
  <cp:revision>162</cp:revision>
  <dcterms:created xsi:type="dcterms:W3CDTF">2023-05-09T18:45:04Z</dcterms:created>
  <dcterms:modified xsi:type="dcterms:W3CDTF">2023-05-29T15:55:11Z</dcterms:modified>
</cp:coreProperties>
</file>