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75" r:id="rId19"/>
    <p:sldId id="277" r:id="rId20"/>
    <p:sldId id="273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6152" autoAdjust="0"/>
  </p:normalViewPr>
  <p:slideViewPr>
    <p:cSldViewPr snapToGrid="0">
      <p:cViewPr varScale="1">
        <p:scale>
          <a:sx n="76" d="100"/>
          <a:sy n="76" d="100"/>
        </p:scale>
        <p:origin x="161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DA2BB-1C5C-4526-95E5-77A988EF9EA2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7A95C-97CA-431A-AE49-B22A2B1C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0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Здравствуйте, уважаемая комиссия! Тема</a:t>
            </a:r>
            <a:r>
              <a:rPr lang="ru-RU" baseline="0" dirty="0" smtClean="0"/>
              <a:t> моей работы</a:t>
            </a:r>
            <a:r>
              <a:rPr lang="ru-RU" dirty="0" smtClean="0"/>
              <a:t>: Разработка системы</a:t>
            </a:r>
            <a:r>
              <a:rPr lang="ru-RU" baseline="0" dirty="0" smtClean="0"/>
              <a:t> </a:t>
            </a:r>
            <a:r>
              <a:rPr lang="ru-RU" dirty="0" smtClean="0"/>
              <a:t>электронного голосования на основе технологии блокчейн.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6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веб-интерфейса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состоит из следующих компонентов.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отображения голосований, который получает данные о голосованиях с помощью веб-сервера и представляет их на главной странице веб-приложения.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подключения веб3-провайдера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необходимый для авторизации пользователя в системе.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голосования, в котором отображается информация о голосовании, его результаты, а также предоставляется возможность пользователю проголосовать, если данный пользователь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учавствует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голосовании.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создания голосования, в котором пользователь может заполнить необходимые поля и создать голосование в блокчейне.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272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представленной диаграмме деятельности пользователь заполняет поля формы создания голосования: название, сроки голосования, варианты ответов и публичные идентификаторы избирателей, созданные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Затем пользователь нажимает кнопку «Создать голосование». После этого веб‑интерфейс формирует запрос для развертывания смарт-контракта голосования. Пользователю нужно подписать транзакцию создания смарт-контракта голосования с помощью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веб-сервере системы выполняется развертывание смарт-контракта голосования в блокчейне. После развертывания смарт-контракт производит начисление токенов (голосов) на публичные идентификаторы участников голосования. После этого веб-сервер выполняет транзакцию добавления нового адреса только что созданного смарт-контракта голосования в блокчейн. В свою очередь, веб-интерфейс переводит пользователя на страницу со всеми голосованиями.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76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представлены средства</a:t>
            </a:r>
            <a:r>
              <a:rPr lang="ru-RU" baseline="0" dirty="0" smtClean="0"/>
              <a:t> реализации системы.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105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главной странице</a:t>
            </a:r>
            <a:r>
              <a:rPr lang="ru-RU" baseline="0" dirty="0" smtClean="0"/>
              <a:t> разработанного приложения отображается список карточек голосований, которые можно отфильтровать по статусу и названию.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также позволяет авторизованному пользователю создать новое голосование, нажав кнопку для перехода на страницу создания голосования.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423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авторизации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пользователю нужно выбрать аккаунт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затем нажать кнопку «Подключиться».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022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Форма на странице «Создание голосования» включает поля ввода для названия голосования, даты и времени начала и окончания голосования, списка участников и списка вариантов ответов.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915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проведения голосования отображает данные о голосовании: его название, сроки и статус, варианты ответа и позволяет пользователю голосовать. В данном компоненте также отслеживается, проголосовал ли пользователь или нет, и отключает возможность нажать на кнопку голосования, если пользователь уже проголосовал или если голосование в данный момент не началось.</a:t>
            </a:r>
          </a:p>
          <a:p>
            <a:r>
              <a:rPr lang="ru-RU" dirty="0" smtClean="0"/>
              <a:t>На этой странице также отображаются результаты голосования.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906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Было проведено функциональное тестирование.</a:t>
            </a:r>
            <a:r>
              <a:rPr lang="ru-RU" baseline="0" dirty="0" smtClean="0"/>
              <a:t> Оно состояло из 17 тестов. Все тесты пройдены успешно.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88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Было проведено функциональное тестирование.</a:t>
            </a:r>
            <a:r>
              <a:rPr lang="ru-RU" baseline="0" dirty="0" smtClean="0"/>
              <a:t> Оно состояло из 17 тестов. Все тесты пройдены успешно.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768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45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Электронное голосование актуально, так как традиционные системы голосования часто дают сбои, многие страны мира переходят на блокчейн-голосование, а также электронное голосование решает проблему явки избирателей.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826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/>
              <a:t>В результате данной работы был 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+mn-lt"/>
                <a:cs typeface="+mn-cs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ыполнен обзор литературы и существующих аналогов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смарт-контракты для электронного голосования на основе технологии блокчейн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веб-приложение для электронного голосования на основе технологии блокчейн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смарт-контракты и веб-приложение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работы приложения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155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Целью данной</a:t>
            </a:r>
            <a:r>
              <a:rPr lang="ru-RU" baseline="0" dirty="0" smtClean="0"/>
              <a:t> работы является разработка системы электронного голосования на основе технологии блокчейн.</a:t>
            </a:r>
          </a:p>
          <a:p>
            <a:r>
              <a:rPr lang="ru-RU" baseline="0" dirty="0" smtClean="0"/>
              <a:t>В рамках данной работы были поставлены следующие задачи.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обзор литературы и существующих аналогов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смарт-контракты для электронного голосования на основе технологии блокчейн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веб-приложение для электронного голосования на основе технологии блокчейн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смарт-контракты и веб-приложение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работы приложения.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20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Блокчейн – это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цифровой реестр, где все совершенные транзакции хранятся в списке блоков. Все блоки соединяются в цепочку.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разрабатываемой системы был выбран блокчейн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Эфириум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он поддерживает создание децентрализованных приложений и смарт-контрактов.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Смарт-контрактом является программа,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хранится в блокчейне и исполняется при выполнении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определенных условий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Узлы блокчейн-сети используют алгоритмы консенсуса для согласования содержимого блоков и транзакций, а также алгоритмы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хэширования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публичные/приватные ключи для обеспечения целостности транзакции.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65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аналоги к разрабатываемой системе. Polys – система блокчейн-голосований, созданная на базе лаборатории Касперского. На слайде представлена панель администратора голосования, также существуют панели для избирателя и наблюдателя.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89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сервис блокчейн-голосований, который основан на блокчейн-сети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слайде изображена главная страница, на которой отображаются все голосования пользователя.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01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ходе проектирования было выделено 2 актера. </a:t>
            </a:r>
          </a:p>
          <a:p>
            <a:r>
              <a:rPr lang="ru-RU" dirty="0" smtClean="0"/>
              <a:t>Гость</a:t>
            </a:r>
            <a:r>
              <a:rPr lang="ru-RU" baseline="0" dirty="0" smtClean="0"/>
              <a:t> </a:t>
            </a:r>
            <a:r>
              <a:rPr lang="ru-RU" dirty="0" smtClean="0"/>
              <a:t>может</a:t>
            </a:r>
            <a:r>
              <a:rPr lang="ru-RU" baseline="0" dirty="0" smtClean="0"/>
              <a:t> авторизоваться в системе с помощью </a:t>
            </a:r>
            <a:r>
              <a:rPr lang="ru-RU" baseline="0" dirty="0" err="1" smtClean="0"/>
              <a:t>браузерного</a:t>
            </a:r>
            <a:r>
              <a:rPr lang="ru-RU" baseline="0" dirty="0" smtClean="0"/>
              <a:t> расширения </a:t>
            </a:r>
            <a:r>
              <a:rPr lang="en-US" baseline="0" dirty="0" smtClean="0"/>
              <a:t>MetaMask</a:t>
            </a:r>
            <a:endParaRPr lang="ru-RU" baseline="0" dirty="0" smtClean="0"/>
          </a:p>
          <a:p>
            <a:r>
              <a:rPr lang="ru-RU" baseline="0" dirty="0" smtClean="0"/>
              <a:t>Гость и Авторизованный пользователь могут просмотреть список всех голосований, найти голосование по названию, отфильтровать их и просмотреть подробности голосования.</a:t>
            </a:r>
          </a:p>
          <a:p>
            <a:r>
              <a:rPr lang="ru-RU" baseline="0" dirty="0" smtClean="0"/>
              <a:t>Авторизованный пользователь дополнительно может создать голосование </a:t>
            </a:r>
            <a:r>
              <a:rPr lang="ru-RU" baseline="0" dirty="0" err="1" smtClean="0"/>
              <a:t>роголосовать</a:t>
            </a:r>
            <a:r>
              <a:rPr lang="ru-RU" baseline="0" dirty="0" smtClean="0"/>
              <a:t> и после этого просмотреть транзакцию своего голоса в блокчейн обозревателе </a:t>
            </a:r>
            <a:r>
              <a:rPr lang="en-US" baseline="0" dirty="0" smtClean="0"/>
              <a:t>Etherscan</a:t>
            </a:r>
            <a:r>
              <a:rPr lang="ru-RU" baseline="0" dirty="0" smtClean="0"/>
              <a:t>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38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Данная диаграмма состоит из следующих компонентов.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Веб-интерфейс определяет логику пользовательского интерфейса и взаимодействует с блокчейном  с помощью веб3 провайдера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веб-интерфейсе системы авторизация пользователя осуществляется через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браузерным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расширением.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Веб3 провайдер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узел сети, к которому подключается веб-интерфейс для авторизации и взаимодействия с блокчейном.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Веб-сервер обрабатывает логику приложения, определенную в смарт-контрактах. Также на веб-сервере собирает данные о голосованиях из блокчейна и записывает в него данные 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созданых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голосованиях. Для данного взаимодействия необходим «серверный» веб3 провайдер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Alchemy.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Веб3 провайдер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Alchemy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узел сети, к которому подключается веб-сервер для взаимодействия с блокчейном и смарт-контрактами.</a:t>
            </a:r>
            <a:endParaRPr lang="ru-RU" dirty="0" smtClean="0"/>
          </a:p>
          <a:p>
            <a:r>
              <a:rPr lang="ru-RU" dirty="0" smtClean="0"/>
              <a:t>Блокчейн</a:t>
            </a:r>
            <a:r>
              <a:rPr lang="ru-RU" baseline="0" dirty="0" smtClean="0"/>
              <a:t> </a:t>
            </a:r>
            <a:r>
              <a:rPr lang="en-US" baseline="0" dirty="0" smtClean="0"/>
              <a:t>Ethereum</a:t>
            </a:r>
            <a:r>
              <a:rPr lang="ru-RU" baseline="0" dirty="0" smtClean="0"/>
              <a:t>, в котором хранятся смарт-контракты голосования.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07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</a:t>
            </a:r>
            <a:r>
              <a:rPr lang="ru-RU" baseline="0" dirty="0" smtClean="0"/>
              <a:t> смарт-контрактов, которые хранятся в блокчейне состоит из следующих частей.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управляющем смарт-контракте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EVotingManager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хранятся публичные ключи всех созданных смарт-контрактов голосований.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Программная логика каждого голосования находится в смарт-контракте для голосования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Данный смарт-контракт содержит поля, определяющие голосование: его название, дату и время начала и окончания, список публичных ключей избирателей, список вариантов ответов. За начисление голоса конкретному выбору избирателя отвечает метод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подсчета голосов представлен метод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totalVotesFor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голосованиях используется токен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EVotingToken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отвечает за начисление токена избирателю на адрес кошелька и перевод этого токена на адрес кошелька кандидата.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31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18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42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4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5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3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39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32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29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4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7A46-1A4E-41C3-B23B-1269BF8B1FAC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09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3363"/>
            <a:ext cx="9144000" cy="1314855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университет (национальный исследовательский университет)»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электроники и компьютерных наук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системного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528973"/>
            <a:ext cx="9144000" cy="1454871"/>
          </a:xfrm>
        </p:spPr>
        <p:txBody>
          <a:bodyPr>
            <a:normAutofit/>
          </a:bodyPr>
          <a:lstStyle/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ЭЛЕКТРОННОГО ГОЛОСОВАНИЯ НА ОСНОВЕ ТЕХНОЛОГИИ БЛОКЧЕЙН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9100" y="4505236"/>
            <a:ext cx="3193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СП, к.ф.-м.н.,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Г.И. Радченко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23710" y="4505236"/>
            <a:ext cx="2618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КЭ-403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В.О. Богатырева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612573" y="6389454"/>
            <a:ext cx="19188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Челябинск, 2023 г.</a:t>
            </a:r>
          </a:p>
        </p:txBody>
      </p:sp>
    </p:spTree>
    <p:extLst>
      <p:ext uri="{BB962C8B-B14F-4D97-AF65-F5344CB8AC3E}">
        <p14:creationId xmlns:p14="http://schemas.microsoft.com/office/powerpoint/2010/main" val="11684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60288"/>
            <a:ext cx="9144000" cy="895639"/>
          </a:xfrm>
        </p:spPr>
        <p:txBody>
          <a:bodyPr>
            <a:no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ВЕБ-ИНТЕРФЕЙСА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03" y="1325259"/>
            <a:ext cx="7278591" cy="382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ГОЛОСОВАНИЯ</a:t>
            </a:r>
          </a:p>
        </p:txBody>
      </p:sp>
      <p:pic>
        <p:nvPicPr>
          <p:cNvPr id="6" name="Объект 5" descr="C:\Users\veron\OneDrive\Рабочий стол\susu\4 курс\диплом\диаграммы\SmartContract-Деятельность СоздатьГолосование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6" y="947862"/>
            <a:ext cx="8813367" cy="49007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4761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32508" y="1115367"/>
            <a:ext cx="8215747" cy="485335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Смарт-контракты:</a:t>
            </a:r>
          </a:p>
          <a:p>
            <a:pPr algn="just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OpenZeppelin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Etherscan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Remix IDE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Alchemy API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часть: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исходного кода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1734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29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61" y="955927"/>
            <a:ext cx="7621019" cy="50040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69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60289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6" y="955928"/>
            <a:ext cx="4004096" cy="4984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1016"/>
          <a:stretch/>
        </p:blipFill>
        <p:spPr>
          <a:xfrm>
            <a:off x="4782876" y="955928"/>
            <a:ext cx="4007436" cy="49841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44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60289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СОЗДАНИЯ ГОЛОСОВАНИЯ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12" y="1059613"/>
            <a:ext cx="6883774" cy="5028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51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ГОЛОСОВАНИЯ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58" y="1092739"/>
            <a:ext cx="8588484" cy="46257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3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СМАРТ-КОНТРАКТОВ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62103"/>
            <a:ext cx="8229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избирателей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вариантов ответов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Начисление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(«голоса») избирателям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наличия публичного идентификатора избирателя в смарт-контракте голосования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(«голоса») кандидатам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списка голосований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17/18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61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ВЕБ-ПРИЛОЖЕНИЯ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62103"/>
            <a:ext cx="8229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с помощью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всех голосований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подробных данных о каждом голосовании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голосования по названию и статусу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голосования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проголосовать и просмотреть транзакцию в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-обозревателе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18006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ДАЛЬНЕЙШЕЙ РАБОТЫ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457200" y="1062103"/>
            <a:ext cx="8229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возможности проведения весового голосования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Отправление уведомлений избирателям на почту о </a:t>
            </a:r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проведении голосования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подробных результатов голосования в формате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8524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494" y="1343495"/>
            <a:ext cx="8639011" cy="4351338"/>
          </a:xfrm>
        </p:spPr>
        <p:txBody>
          <a:bodyPr>
            <a:normAutofit/>
          </a:bodyPr>
          <a:lstStyle/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Традиционные системы голосования часто дают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сбои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манипуляции результатами голосования,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прозрачность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страны мира переходят на блокчейн-голосование</a:t>
            </a:r>
          </a:p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Электронное голосование решает проблему явки избирателей</a:t>
            </a:r>
          </a:p>
          <a:p>
            <a:pPr>
              <a:lnSpc>
                <a:spcPct val="100000"/>
              </a:lnSpc>
            </a:pPr>
            <a:endParaRPr lang="ru-RU" sz="2400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8707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76924"/>
            <a:ext cx="85344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 и существующих аналогов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смарт-контракты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электронного голосования на основе технологии блокчейн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для электронного голосования на основе технологии блокчейн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смарт-контракты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веб-приложение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работы приложения</a:t>
            </a:r>
          </a:p>
          <a:p>
            <a:endParaRPr lang="ru-RU" sz="2400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9519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776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327" y="956415"/>
            <a:ext cx="8825346" cy="491619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электронного голосования на основе технологии блокчейн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ыполнить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 и существующих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электронного голосования на основе технологии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для электронного голосования на основе технологии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еализовать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ровести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dirty="0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2627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62173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760" y="1206432"/>
            <a:ext cx="5528477" cy="4393566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3371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960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944" y="1317777"/>
            <a:ext cx="8562112" cy="4024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9645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9364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im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44" y="1043231"/>
            <a:ext cx="8021512" cy="4938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1482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81" y="60961"/>
            <a:ext cx="9047019" cy="895639"/>
          </a:xfrm>
        </p:spPr>
        <p:txBody>
          <a:bodyPr>
            <a:no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922" y="956600"/>
            <a:ext cx="5458041" cy="5145006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4429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960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036180"/>
            <a:ext cx="73533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СМАРТ-КОНТРАКТОВ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 descr="C:\Users\veron\OneDrive\Рабочий стол\susu\4 курс\диплом\диаграммы\SmartContract-Классы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49" y="1017879"/>
            <a:ext cx="7359794" cy="50079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1421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815</TotalTime>
  <Words>1437</Words>
  <Application>Microsoft Office PowerPoint</Application>
  <PresentationFormat>Экран (4:3)</PresentationFormat>
  <Paragraphs>200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РОССИЙСКОЙ ФЕДЕРАЦИИ  Федеральное государственное автономное образовательное учреждение высшего образования  «Южно-Уральский государственный университет (национальный исследовательский университет)»  Высшая школа электроники и компьютерных наук  Кафедра системного программирования </vt:lpstr>
      <vt:lpstr>АКТУАЛЬНОСТЬ</vt:lpstr>
      <vt:lpstr>ЦЕЛЬ И ЗАДАЧИ ИССЛЕДОВАНИЯ</vt:lpstr>
      <vt:lpstr>БЛОКЧЕЙН</vt:lpstr>
      <vt:lpstr>ОБЗОР АНАЛОГОВ</vt:lpstr>
      <vt:lpstr>ОБЗОР АНАЛОГОВ</vt:lpstr>
      <vt:lpstr>ДИАГРАММА ВАРИАНТОВ ИСПОЛЬЗОВАНИЯ</vt:lpstr>
      <vt:lpstr>АРХИТЕКТУРА СИСТЕМЫ</vt:lpstr>
      <vt:lpstr>СТРУКТУРА СМАРТ-КОНТРАКТОВ</vt:lpstr>
      <vt:lpstr>КОМПОНЕНТЫ ВЕБ-ИНТЕРФЕЙСА</vt:lpstr>
      <vt:lpstr>СОЗДАНИЕ ГОЛОСОВАНИЯ</vt:lpstr>
      <vt:lpstr>СРЕДСТВА РЕАЛИЗАЦИИ</vt:lpstr>
      <vt:lpstr>ГЛАВНАЯ СТРАНИЦА</vt:lpstr>
      <vt:lpstr>АВТОРИЗАЦИЯ</vt:lpstr>
      <vt:lpstr>СТРАНИЦА СОЗДАНИЯ ГОЛОСОВАНИЯ</vt:lpstr>
      <vt:lpstr>СТРАНИЦА ГОЛОСОВАНИЯ</vt:lpstr>
      <vt:lpstr>ТЕСТИРОВАНИЕ СМАРТ-КОНТРАКТОВ</vt:lpstr>
      <vt:lpstr>ТЕСТИРОВАНИЕ ВЕБ-ПРИЛОЖЕНИЯ</vt:lpstr>
      <vt:lpstr>НАПРАВЛЕНИЯ ДАЛЬНЕЙШЕЙ РАБОТЫ</vt:lpstr>
      <vt:lpstr>ОСНОВНЫЕ 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 (национальный исследовательский университет)» Высшая школа электроники и компьютерных наук Кафедра системного программирования</dc:title>
  <dc:creator>Вероника Богатырева</dc:creator>
  <cp:lastModifiedBy>Veronika</cp:lastModifiedBy>
  <cp:revision>351</cp:revision>
  <dcterms:created xsi:type="dcterms:W3CDTF">2023-05-09T18:45:04Z</dcterms:created>
  <dcterms:modified xsi:type="dcterms:W3CDTF">2023-06-06T16:11:05Z</dcterms:modified>
</cp:coreProperties>
</file>