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55062-09CC-43B9-9954-EB5137A522C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2184E-CCD6-482A-BA43-7A6AC5FC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14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C828-3671-4337-BDCE-2AB291195742}" type="datetime1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FinDes | Julio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D7F-D3CE-4F4D-97F0-76067FEBD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3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8B28-0261-4D74-9D01-F78024A0A190}" type="datetime1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FinDes | Julio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D7F-D3CE-4F4D-97F0-76067FEBD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0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7B67-11B1-4CAB-B7FC-B5275B988B29}" type="datetime1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FinDes | Julio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D7F-D3CE-4F4D-97F0-76067FEBD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0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8E01-0CCB-45EC-8E75-2BF68DA6A203}" type="datetime1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FinDes | Julio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D7F-D3CE-4F4D-97F0-76067FEBD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4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89AE-86B2-4C39-9046-F82F925691EE}" type="datetime1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FinDes | Julio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D7F-D3CE-4F4D-97F0-76067FEBD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2C7C-17D0-4294-932E-A5F76F649098}" type="datetime1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FinDes | Julio 2021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D7F-D3CE-4F4D-97F0-76067FEBD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4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A151-37C9-4247-90B8-67F7D02ED6A9}" type="datetime1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FinDes | Julio 2021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D7F-D3CE-4F4D-97F0-76067FEBD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1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7766-BE1C-4712-8680-D6EC4E9E8C26}" type="datetime1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FinDes | Julio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D7F-D3CE-4F4D-97F0-76067FEBD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8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1F45-6BC1-4348-8943-B66BF1A0AD09}" type="datetime1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FinDes | Julio 2021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D7F-D3CE-4F4D-97F0-76067FEBD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1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50B-D138-40D1-B52B-FB0EBB38F0F8}" type="datetime1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FinDes | Julio 2021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D7F-D3CE-4F4D-97F0-76067FEBD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AD97-8F64-4690-96CF-EBC0FAF997A3}" type="datetime1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FinDes | Julio 2021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D7F-D3CE-4F4D-97F0-76067FEBD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9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4D1D9-BD6F-41E7-8AB2-FD7162D12FE0}" type="datetime1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FinDes | Julio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E4D7F-D3CE-4F4D-97F0-76067FEBD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32656"/>
            <a:ext cx="9252520" cy="3422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164288" y="188640"/>
            <a:ext cx="0" cy="641591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3980963"/>
            <a:ext cx="70020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3600" dirty="0" smtClean="0">
                <a:latin typeface="Arial Black" panose="020B0A04020102020204" pitchFamily="34" charset="0"/>
              </a:rPr>
              <a:t>Emisión </a:t>
            </a:r>
            <a:r>
              <a:rPr lang="es-CO" sz="3600" dirty="0">
                <a:latin typeface="Arial Black" panose="020B0A04020102020204" pitchFamily="34" charset="0"/>
              </a:rPr>
              <a:t>de bonos </a:t>
            </a:r>
            <a:r>
              <a:rPr lang="es-CO" sz="3600" dirty="0" err="1" smtClean="0">
                <a:latin typeface="Arial Black" panose="020B0A04020102020204" pitchFamily="34" charset="0"/>
              </a:rPr>
              <a:t>FinDes</a:t>
            </a:r>
            <a:endParaRPr lang="es-CO" sz="3600" dirty="0" smtClean="0">
              <a:latin typeface="Arial Black" panose="020B0A04020102020204" pitchFamily="34" charset="0"/>
            </a:endParaRPr>
          </a:p>
          <a:p>
            <a:pPr algn="r"/>
            <a:r>
              <a:rPr lang="es-CO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¿Cuándo hacerlo?</a:t>
            </a:r>
            <a:endParaRPr lang="es-CO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596336" y="1127339"/>
            <a:ext cx="2736304" cy="23402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D7F-D3CE-4F4D-97F0-76067FEBD2FB}" type="slidenum">
              <a:rPr lang="en-US" smtClean="0"/>
              <a:t>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FinDes | Julio 2021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63687" y="5733256"/>
            <a:ext cx="523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600" i="1" dirty="0" smtClean="0"/>
              <a:t>Wilson </a:t>
            </a:r>
            <a:r>
              <a:rPr lang="es-CO" sz="1600" i="1" dirty="0"/>
              <a:t>S</a:t>
            </a:r>
            <a:r>
              <a:rPr lang="es-CO" sz="1600" i="1" dirty="0" smtClean="0"/>
              <a:t>teven Bohórquez Orjuela</a:t>
            </a:r>
            <a:endParaRPr lang="en-US" sz="1600" i="1" dirty="0"/>
          </a:p>
        </p:txBody>
      </p:sp>
      <p:sp>
        <p:nvSpPr>
          <p:cNvPr id="15" name="AutoShape 8" descr="Colombia culminará ocho autopistas 4G - Carreteras Pan-American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0" descr="Colombia culminará ocho autopistas 4G - Carreteras Pan-American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22" y="737610"/>
            <a:ext cx="6635226" cy="2626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368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596336" y="5373216"/>
            <a:ext cx="2736304" cy="23402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D7F-D3CE-4F4D-97F0-76067FEBD2FB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FinDes | Julio 2021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71144" y="980728"/>
            <a:ext cx="827732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1144" y="404664"/>
            <a:ext cx="8277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>
                <a:latin typeface="Arial Black" panose="020B0A04020102020204" pitchFamily="34" charset="0"/>
              </a:rPr>
              <a:t>4. Hallazgos análisis inicial de datos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1" name="Picture 10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29" b="32994"/>
          <a:stretch/>
        </p:blipFill>
        <p:spPr bwMode="auto">
          <a:xfrm>
            <a:off x="175496" y="1801035"/>
            <a:ext cx="8868616" cy="3284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5625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596336" y="5373216"/>
            <a:ext cx="2736304" cy="23402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D7F-D3CE-4F4D-97F0-76067FEBD2FB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FinDes | Julio 2021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987824" y="1556792"/>
            <a:ext cx="0" cy="290645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31840" y="2132856"/>
            <a:ext cx="4604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 smtClean="0"/>
              <a:t>Muchas gracias.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60395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596336" y="5373216"/>
            <a:ext cx="2736304" cy="23402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D7F-D3CE-4F4D-97F0-76067FEBD2FB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FinDes | Julio 2021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71144" y="980728"/>
            <a:ext cx="827732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1144" y="404664"/>
            <a:ext cx="3769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>
                <a:latin typeface="Arial Black" panose="020B0A04020102020204" pitchFamily="34" charset="0"/>
              </a:rPr>
              <a:t>Contenido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144" y="1615732"/>
            <a:ext cx="7629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dirty="0" smtClean="0">
                <a:latin typeface="Century Gothic" panose="020B0502020202020204" pitchFamily="34" charset="0"/>
              </a:rPr>
              <a:t>Contexto </a:t>
            </a:r>
            <a:endParaRPr lang="es-CO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s-CO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CO" dirty="0" smtClean="0">
                <a:latin typeface="Century Gothic" panose="020B0502020202020204" pitchFamily="34" charset="0"/>
              </a:rPr>
              <a:t>Problemática de analítica de datos</a:t>
            </a:r>
            <a:endParaRPr lang="es-CO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s-CO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CO" dirty="0" smtClean="0">
                <a:latin typeface="Century Gothic" panose="020B0502020202020204" pitchFamily="34" charset="0"/>
              </a:rPr>
              <a:t>Variables a considerar</a:t>
            </a:r>
          </a:p>
          <a:p>
            <a:pPr marL="342900" indent="-342900">
              <a:buFont typeface="+mj-lt"/>
              <a:buAutoNum type="arabicPeriod"/>
            </a:pPr>
            <a:endParaRPr lang="es-CO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CO" dirty="0" smtClean="0">
                <a:latin typeface="Century Gothic" panose="020B0502020202020204" pitchFamily="34" charset="0"/>
              </a:rPr>
              <a:t>Hallazgos análisis inicial de datos</a:t>
            </a:r>
            <a:endParaRPr lang="es-CO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09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596336" y="5373216"/>
            <a:ext cx="2736304" cy="23402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D7F-D3CE-4F4D-97F0-76067FEBD2FB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FinDes | Julio 2021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71144" y="980728"/>
            <a:ext cx="827732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1144" y="404664"/>
            <a:ext cx="8277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>
                <a:latin typeface="Arial Black" panose="020B0A04020102020204" pitchFamily="34" charset="0"/>
              </a:rPr>
              <a:t>1. Contexto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443133" y="2620942"/>
            <a:ext cx="6802956" cy="3328338"/>
            <a:chOff x="1443133" y="1962766"/>
            <a:chExt cx="6802956" cy="3328338"/>
          </a:xfrm>
        </p:grpSpPr>
        <p:grpSp>
          <p:nvGrpSpPr>
            <p:cNvPr id="30" name="Group 29"/>
            <p:cNvGrpSpPr/>
            <p:nvPr/>
          </p:nvGrpSpPr>
          <p:grpSpPr>
            <a:xfrm>
              <a:off x="1443133" y="1962766"/>
              <a:ext cx="6802956" cy="3328338"/>
              <a:chOff x="1443133" y="1962766"/>
              <a:chExt cx="6802956" cy="3328338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1443133" y="1962766"/>
                <a:ext cx="6802956" cy="3328338"/>
                <a:chOff x="1729484" y="2476926"/>
                <a:chExt cx="6802956" cy="3328338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1729484" y="2476926"/>
                  <a:ext cx="5760640" cy="3328338"/>
                  <a:chOff x="1729484" y="2476926"/>
                  <a:chExt cx="5760640" cy="3328338"/>
                </a:xfrm>
              </p:grpSpPr>
              <p:sp>
                <p:nvSpPr>
                  <p:cNvPr id="20" name="Right Brace 19"/>
                  <p:cNvSpPr/>
                  <p:nvPr/>
                </p:nvSpPr>
                <p:spPr>
                  <a:xfrm>
                    <a:off x="7020272" y="3717032"/>
                    <a:ext cx="288032" cy="1440160"/>
                  </a:xfrm>
                  <a:prstGeom prst="rightBrace">
                    <a:avLst/>
                  </a:prstGeom>
                  <a:ln w="127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ight Brace 20"/>
                  <p:cNvSpPr/>
                  <p:nvPr/>
                </p:nvSpPr>
                <p:spPr>
                  <a:xfrm>
                    <a:off x="6300192" y="3789040"/>
                    <a:ext cx="288032" cy="458879"/>
                  </a:xfrm>
                  <a:prstGeom prst="rightBrace">
                    <a:avLst/>
                  </a:prstGeom>
                  <a:ln w="127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1729484" y="2476926"/>
                    <a:ext cx="5760640" cy="3328338"/>
                    <a:chOff x="1729484" y="2476926"/>
                    <a:chExt cx="5760640" cy="3328338"/>
                  </a:xfrm>
                </p:grpSpPr>
                <p:grpSp>
                  <p:nvGrpSpPr>
                    <p:cNvPr id="23" name="Group 22"/>
                    <p:cNvGrpSpPr/>
                    <p:nvPr/>
                  </p:nvGrpSpPr>
                  <p:grpSpPr>
                    <a:xfrm>
                      <a:off x="1729484" y="2492896"/>
                      <a:ext cx="5760640" cy="3312368"/>
                      <a:chOff x="1729484" y="2492896"/>
                      <a:chExt cx="5760640" cy="3312368"/>
                    </a:xfrm>
                  </p:grpSpPr>
                  <p:grpSp>
                    <p:nvGrpSpPr>
                      <p:cNvPr id="15" name="Group 14"/>
                      <p:cNvGrpSpPr/>
                      <p:nvPr/>
                    </p:nvGrpSpPr>
                    <p:grpSpPr>
                      <a:xfrm>
                        <a:off x="1729484" y="2492896"/>
                        <a:ext cx="5760640" cy="3312368"/>
                        <a:chOff x="1835696" y="1772816"/>
                        <a:chExt cx="5760640" cy="3312368"/>
                      </a:xfrm>
                    </p:grpSpPr>
                    <p:cxnSp>
                      <p:nvCxnSpPr>
                        <p:cNvPr id="7" name="Straight Connector 6"/>
                        <p:cNvCxnSpPr/>
                        <p:nvPr/>
                      </p:nvCxnSpPr>
                      <p:spPr>
                        <a:xfrm>
                          <a:off x="2339752" y="1772816"/>
                          <a:ext cx="0" cy="3312368"/>
                        </a:xfrm>
                        <a:prstGeom prst="line">
                          <a:avLst/>
                        </a:prstGeom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" name="Straight Connector 11"/>
                        <p:cNvCxnSpPr/>
                        <p:nvPr/>
                      </p:nvCxnSpPr>
                      <p:spPr>
                        <a:xfrm>
                          <a:off x="1835696" y="4581128"/>
                          <a:ext cx="5760640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3" name="Freeform 12"/>
                        <p:cNvSpPr/>
                        <p:nvPr/>
                      </p:nvSpPr>
                      <p:spPr>
                        <a:xfrm>
                          <a:off x="2325189" y="2690679"/>
                          <a:ext cx="5199017" cy="1149801"/>
                        </a:xfrm>
                        <a:custGeom>
                          <a:avLst/>
                          <a:gdLst>
                            <a:gd name="connsiteX0" fmla="*/ 0 w 5199017"/>
                            <a:gd name="connsiteY0" fmla="*/ 1149801 h 1149801"/>
                            <a:gd name="connsiteX1" fmla="*/ 496388 w 5199017"/>
                            <a:gd name="connsiteY1" fmla="*/ 1071424 h 1149801"/>
                            <a:gd name="connsiteX2" fmla="*/ 744582 w 5199017"/>
                            <a:gd name="connsiteY2" fmla="*/ 313778 h 1149801"/>
                            <a:gd name="connsiteX3" fmla="*/ 953588 w 5199017"/>
                            <a:gd name="connsiteY3" fmla="*/ 601161 h 1149801"/>
                            <a:gd name="connsiteX4" fmla="*/ 1423851 w 5199017"/>
                            <a:gd name="connsiteY4" fmla="*/ 927732 h 1149801"/>
                            <a:gd name="connsiteX5" fmla="*/ 1724297 w 5199017"/>
                            <a:gd name="connsiteY5" fmla="*/ 640350 h 1149801"/>
                            <a:gd name="connsiteX6" fmla="*/ 2390502 w 5199017"/>
                            <a:gd name="connsiteY6" fmla="*/ 640350 h 1149801"/>
                            <a:gd name="connsiteX7" fmla="*/ 3226525 w 5199017"/>
                            <a:gd name="connsiteY7" fmla="*/ 1110612 h 1149801"/>
                            <a:gd name="connsiteX8" fmla="*/ 3788228 w 5199017"/>
                            <a:gd name="connsiteY8" fmla="*/ 862418 h 1149801"/>
                            <a:gd name="connsiteX9" fmla="*/ 4415245 w 5199017"/>
                            <a:gd name="connsiteY9" fmla="*/ 270 h 1149801"/>
                            <a:gd name="connsiteX10" fmla="*/ 5199017 w 5199017"/>
                            <a:gd name="connsiteY10" fmla="*/ 770978 h 11498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5199017" h="1149801">
                              <a:moveTo>
                                <a:pt x="0" y="1149801"/>
                              </a:moveTo>
                              <a:lnTo>
                                <a:pt x="496388" y="1071424"/>
                              </a:lnTo>
                              <a:cubicBezTo>
                                <a:pt x="620485" y="932087"/>
                                <a:pt x="668382" y="392155"/>
                                <a:pt x="744582" y="313778"/>
                              </a:cubicBezTo>
                              <a:cubicBezTo>
                                <a:pt x="820782" y="235401"/>
                                <a:pt x="840377" y="498835"/>
                                <a:pt x="953588" y="601161"/>
                              </a:cubicBezTo>
                              <a:cubicBezTo>
                                <a:pt x="1066799" y="703487"/>
                                <a:pt x="1295400" y="921201"/>
                                <a:pt x="1423851" y="927732"/>
                              </a:cubicBezTo>
                              <a:cubicBezTo>
                                <a:pt x="1552302" y="934263"/>
                                <a:pt x="1563189" y="688247"/>
                                <a:pt x="1724297" y="640350"/>
                              </a:cubicBezTo>
                              <a:cubicBezTo>
                                <a:pt x="1885405" y="592453"/>
                                <a:pt x="2140131" y="561973"/>
                                <a:pt x="2390502" y="640350"/>
                              </a:cubicBezTo>
                              <a:cubicBezTo>
                                <a:pt x="2640873" y="718727"/>
                                <a:pt x="2993571" y="1073601"/>
                                <a:pt x="3226525" y="1110612"/>
                              </a:cubicBezTo>
                              <a:cubicBezTo>
                                <a:pt x="3459479" y="1147623"/>
                                <a:pt x="3590108" y="1047475"/>
                                <a:pt x="3788228" y="862418"/>
                              </a:cubicBezTo>
                              <a:cubicBezTo>
                                <a:pt x="3986348" y="677361"/>
                                <a:pt x="4180114" y="15510"/>
                                <a:pt x="4415245" y="270"/>
                              </a:cubicBezTo>
                              <a:cubicBezTo>
                                <a:pt x="4650376" y="-14970"/>
                                <a:pt x="5066211" y="618578"/>
                                <a:pt x="5199017" y="770978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" name="Freeform 13"/>
                        <p:cNvSpPr/>
                        <p:nvPr/>
                      </p:nvSpPr>
                      <p:spPr>
                        <a:xfrm>
                          <a:off x="2325189" y="3537650"/>
                          <a:ext cx="5251268" cy="918376"/>
                        </a:xfrm>
                        <a:custGeom>
                          <a:avLst/>
                          <a:gdLst>
                            <a:gd name="connsiteX0" fmla="*/ 0 w 5251268"/>
                            <a:gd name="connsiteY0" fmla="*/ 642464 h 918376"/>
                            <a:gd name="connsiteX1" fmla="*/ 535577 w 5251268"/>
                            <a:gd name="connsiteY1" fmla="*/ 642464 h 918376"/>
                            <a:gd name="connsiteX2" fmla="*/ 783771 w 5251268"/>
                            <a:gd name="connsiteY2" fmla="*/ 172201 h 918376"/>
                            <a:gd name="connsiteX3" fmla="*/ 901337 w 5251268"/>
                            <a:gd name="connsiteY3" fmla="*/ 302830 h 918376"/>
                            <a:gd name="connsiteX4" fmla="*/ 1397725 w 5251268"/>
                            <a:gd name="connsiteY4" fmla="*/ 799219 h 918376"/>
                            <a:gd name="connsiteX5" fmla="*/ 1658982 w 5251268"/>
                            <a:gd name="connsiteY5" fmla="*/ 603276 h 918376"/>
                            <a:gd name="connsiteX6" fmla="*/ 1985554 w 5251268"/>
                            <a:gd name="connsiteY6" fmla="*/ 629401 h 918376"/>
                            <a:gd name="connsiteX7" fmla="*/ 2690948 w 5251268"/>
                            <a:gd name="connsiteY7" fmla="*/ 446521 h 918376"/>
                            <a:gd name="connsiteX8" fmla="*/ 3200400 w 5251268"/>
                            <a:gd name="connsiteY8" fmla="*/ 485710 h 918376"/>
                            <a:gd name="connsiteX9" fmla="*/ 3422468 w 5251268"/>
                            <a:gd name="connsiteY9" fmla="*/ 551024 h 918376"/>
                            <a:gd name="connsiteX10" fmla="*/ 4127862 w 5251268"/>
                            <a:gd name="connsiteY10" fmla="*/ 2384 h 918376"/>
                            <a:gd name="connsiteX11" fmla="*/ 4598125 w 5251268"/>
                            <a:gd name="connsiteY11" fmla="*/ 799219 h 918376"/>
                            <a:gd name="connsiteX12" fmla="*/ 5251268 w 5251268"/>
                            <a:gd name="connsiteY12" fmla="*/ 877596 h 91837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5251268" h="918376">
                              <a:moveTo>
                                <a:pt x="0" y="642464"/>
                              </a:moveTo>
                              <a:cubicBezTo>
                                <a:pt x="202474" y="681652"/>
                                <a:pt x="404949" y="720841"/>
                                <a:pt x="535577" y="642464"/>
                              </a:cubicBezTo>
                              <a:cubicBezTo>
                                <a:pt x="666205" y="564087"/>
                                <a:pt x="722811" y="228807"/>
                                <a:pt x="783771" y="172201"/>
                              </a:cubicBezTo>
                              <a:cubicBezTo>
                                <a:pt x="844731" y="115595"/>
                                <a:pt x="799011" y="198327"/>
                                <a:pt x="901337" y="302830"/>
                              </a:cubicBezTo>
                              <a:cubicBezTo>
                                <a:pt x="1003663" y="407333"/>
                                <a:pt x="1271451" y="749145"/>
                                <a:pt x="1397725" y="799219"/>
                              </a:cubicBezTo>
                              <a:cubicBezTo>
                                <a:pt x="1523999" y="849293"/>
                                <a:pt x="1561011" y="631579"/>
                                <a:pt x="1658982" y="603276"/>
                              </a:cubicBezTo>
                              <a:cubicBezTo>
                                <a:pt x="1756953" y="574973"/>
                                <a:pt x="1813560" y="655527"/>
                                <a:pt x="1985554" y="629401"/>
                              </a:cubicBezTo>
                              <a:cubicBezTo>
                                <a:pt x="2157548" y="603275"/>
                                <a:pt x="2488474" y="470470"/>
                                <a:pt x="2690948" y="446521"/>
                              </a:cubicBezTo>
                              <a:cubicBezTo>
                                <a:pt x="2893422" y="422572"/>
                                <a:pt x="3078480" y="468293"/>
                                <a:pt x="3200400" y="485710"/>
                              </a:cubicBezTo>
                              <a:cubicBezTo>
                                <a:pt x="3322320" y="503127"/>
                                <a:pt x="3267891" y="631578"/>
                                <a:pt x="3422468" y="551024"/>
                              </a:cubicBezTo>
                              <a:cubicBezTo>
                                <a:pt x="3577045" y="470470"/>
                                <a:pt x="3931919" y="-38982"/>
                                <a:pt x="4127862" y="2384"/>
                              </a:cubicBezTo>
                              <a:cubicBezTo>
                                <a:pt x="4323805" y="43750"/>
                                <a:pt x="4410891" y="653350"/>
                                <a:pt x="4598125" y="799219"/>
                              </a:cubicBezTo>
                              <a:cubicBezTo>
                                <a:pt x="4785359" y="945088"/>
                                <a:pt x="5090159" y="938556"/>
                                <a:pt x="5251268" y="877596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rgbClr val="00206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22" name="TextBox 21"/>
                      <p:cNvSpPr txBox="1"/>
                      <p:nvPr/>
                    </p:nvSpPr>
                    <p:spPr>
                      <a:xfrm>
                        <a:off x="6698036" y="5378247"/>
                        <a:ext cx="79208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CO" sz="1100" dirty="0" smtClean="0"/>
                          <a:t>Tiempo</a:t>
                        </a:r>
                        <a:endParaRPr lang="en-US" sz="1100" dirty="0"/>
                      </a:p>
                    </p:txBody>
                  </p:sp>
                </p:grp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1762639" y="2476926"/>
                      <a:ext cx="468351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CO" sz="1100" dirty="0" smtClean="0"/>
                        <a:t>tasa</a:t>
                      </a:r>
                      <a:endParaRPr lang="en-US" sz="1100" dirty="0"/>
                    </a:p>
                  </p:txBody>
                </p:sp>
              </p:grpSp>
            </p:grpSp>
            <p:sp>
              <p:nvSpPr>
                <p:cNvPr id="27" name="TextBox 26"/>
                <p:cNvSpPr txBox="1"/>
                <p:nvPr/>
              </p:nvSpPr>
              <p:spPr>
                <a:xfrm>
                  <a:off x="7308304" y="4257730"/>
                  <a:ext cx="1224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sz="1400" dirty="0" smtClean="0"/>
                    <a:t>Spread de crédito</a:t>
                  </a:r>
                  <a:endParaRPr lang="en-US" sz="1400" dirty="0"/>
                </a:p>
              </p:txBody>
            </p:sp>
          </p:grpSp>
          <p:sp>
            <p:nvSpPr>
              <p:cNvPr id="29" name="TextBox 28"/>
              <p:cNvSpPr txBox="1"/>
              <p:nvPr/>
            </p:nvSpPr>
            <p:spPr>
              <a:xfrm>
                <a:off x="3563888" y="4360495"/>
                <a:ext cx="12984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400" dirty="0" smtClean="0"/>
                  <a:t>Curva TESUVR</a:t>
                </a:r>
                <a:endParaRPr lang="en-US" sz="1400" dirty="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3628464" y="3192224"/>
              <a:ext cx="8868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 smtClean="0"/>
                <a:t>Curva IPC</a:t>
              </a:r>
              <a:endParaRPr lang="en-US" sz="14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71144" y="1340768"/>
            <a:ext cx="8277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u="sng" dirty="0" smtClean="0"/>
              <a:t>Objetivo</a:t>
            </a:r>
          </a:p>
          <a:p>
            <a:r>
              <a:rPr lang="es-CO" dirty="0" smtClean="0"/>
              <a:t>Fondear la compañía al costo más bajo (liquidez y tiempo).</a:t>
            </a:r>
          </a:p>
        </p:txBody>
      </p:sp>
    </p:spTree>
    <p:extLst>
      <p:ext uri="{BB962C8B-B14F-4D97-AF65-F5344CB8AC3E}">
        <p14:creationId xmlns:p14="http://schemas.microsoft.com/office/powerpoint/2010/main" val="2481070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596336" y="5373216"/>
            <a:ext cx="2736304" cy="23402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D7F-D3CE-4F4D-97F0-76067FEBD2FB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FinDes | Julio 2021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71144" y="980728"/>
            <a:ext cx="827732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1144" y="404664"/>
            <a:ext cx="8277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>
                <a:latin typeface="Arial Black" panose="020B0A04020102020204" pitchFamily="34" charset="0"/>
              </a:rPr>
              <a:t>2. Problemática analítica de datos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959975" y="1340768"/>
            <a:ext cx="7284433" cy="4103978"/>
            <a:chOff x="1443446" y="1962766"/>
            <a:chExt cx="7667411" cy="3328338"/>
          </a:xfrm>
        </p:grpSpPr>
        <p:grpSp>
          <p:nvGrpSpPr>
            <p:cNvPr id="30" name="Group 29"/>
            <p:cNvGrpSpPr/>
            <p:nvPr/>
          </p:nvGrpSpPr>
          <p:grpSpPr>
            <a:xfrm>
              <a:off x="1443446" y="1962766"/>
              <a:ext cx="7667411" cy="3328338"/>
              <a:chOff x="1443446" y="1962766"/>
              <a:chExt cx="7667411" cy="3328338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443446" y="1962766"/>
                <a:ext cx="7667411" cy="3328338"/>
                <a:chOff x="1729797" y="2476926"/>
                <a:chExt cx="7667411" cy="3328338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1729797" y="2492896"/>
                  <a:ext cx="7667411" cy="3312368"/>
                  <a:chOff x="1729797" y="2492896"/>
                  <a:chExt cx="7667411" cy="3312368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1729797" y="2492896"/>
                    <a:ext cx="7667411" cy="3312368"/>
                    <a:chOff x="1836009" y="1772816"/>
                    <a:chExt cx="7667411" cy="3312368"/>
                  </a:xfrm>
                </p:grpSpPr>
                <p:cxnSp>
                  <p:nvCxnSpPr>
                    <p:cNvPr id="7" name="Straight Connector 6"/>
                    <p:cNvCxnSpPr/>
                    <p:nvPr/>
                  </p:nvCxnSpPr>
                  <p:spPr>
                    <a:xfrm>
                      <a:off x="2339752" y="1772816"/>
                      <a:ext cx="0" cy="3312368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Connector 11"/>
                    <p:cNvCxnSpPr/>
                    <p:nvPr/>
                  </p:nvCxnSpPr>
                  <p:spPr>
                    <a:xfrm>
                      <a:off x="1836009" y="4581128"/>
                      <a:ext cx="7667411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" name="Freeform 12"/>
                    <p:cNvSpPr/>
                    <p:nvPr/>
                  </p:nvSpPr>
                  <p:spPr>
                    <a:xfrm>
                      <a:off x="2325189" y="2690679"/>
                      <a:ext cx="5199017" cy="1149801"/>
                    </a:xfrm>
                    <a:custGeom>
                      <a:avLst/>
                      <a:gdLst>
                        <a:gd name="connsiteX0" fmla="*/ 0 w 5199017"/>
                        <a:gd name="connsiteY0" fmla="*/ 1149801 h 1149801"/>
                        <a:gd name="connsiteX1" fmla="*/ 496388 w 5199017"/>
                        <a:gd name="connsiteY1" fmla="*/ 1071424 h 1149801"/>
                        <a:gd name="connsiteX2" fmla="*/ 744582 w 5199017"/>
                        <a:gd name="connsiteY2" fmla="*/ 313778 h 1149801"/>
                        <a:gd name="connsiteX3" fmla="*/ 953588 w 5199017"/>
                        <a:gd name="connsiteY3" fmla="*/ 601161 h 1149801"/>
                        <a:gd name="connsiteX4" fmla="*/ 1423851 w 5199017"/>
                        <a:gd name="connsiteY4" fmla="*/ 927732 h 1149801"/>
                        <a:gd name="connsiteX5" fmla="*/ 1724297 w 5199017"/>
                        <a:gd name="connsiteY5" fmla="*/ 640350 h 1149801"/>
                        <a:gd name="connsiteX6" fmla="*/ 2390502 w 5199017"/>
                        <a:gd name="connsiteY6" fmla="*/ 640350 h 1149801"/>
                        <a:gd name="connsiteX7" fmla="*/ 3226525 w 5199017"/>
                        <a:gd name="connsiteY7" fmla="*/ 1110612 h 1149801"/>
                        <a:gd name="connsiteX8" fmla="*/ 3788228 w 5199017"/>
                        <a:gd name="connsiteY8" fmla="*/ 862418 h 1149801"/>
                        <a:gd name="connsiteX9" fmla="*/ 4415245 w 5199017"/>
                        <a:gd name="connsiteY9" fmla="*/ 270 h 1149801"/>
                        <a:gd name="connsiteX10" fmla="*/ 5199017 w 5199017"/>
                        <a:gd name="connsiteY10" fmla="*/ 770978 h 11498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5199017" h="1149801">
                          <a:moveTo>
                            <a:pt x="0" y="1149801"/>
                          </a:moveTo>
                          <a:lnTo>
                            <a:pt x="496388" y="1071424"/>
                          </a:lnTo>
                          <a:cubicBezTo>
                            <a:pt x="620485" y="932087"/>
                            <a:pt x="668382" y="392155"/>
                            <a:pt x="744582" y="313778"/>
                          </a:cubicBezTo>
                          <a:cubicBezTo>
                            <a:pt x="820782" y="235401"/>
                            <a:pt x="840377" y="498835"/>
                            <a:pt x="953588" y="601161"/>
                          </a:cubicBezTo>
                          <a:cubicBezTo>
                            <a:pt x="1066799" y="703487"/>
                            <a:pt x="1295400" y="921201"/>
                            <a:pt x="1423851" y="927732"/>
                          </a:cubicBezTo>
                          <a:cubicBezTo>
                            <a:pt x="1552302" y="934263"/>
                            <a:pt x="1563189" y="688247"/>
                            <a:pt x="1724297" y="640350"/>
                          </a:cubicBezTo>
                          <a:cubicBezTo>
                            <a:pt x="1885405" y="592453"/>
                            <a:pt x="2140131" y="561973"/>
                            <a:pt x="2390502" y="640350"/>
                          </a:cubicBezTo>
                          <a:cubicBezTo>
                            <a:pt x="2640873" y="718727"/>
                            <a:pt x="2993571" y="1073601"/>
                            <a:pt x="3226525" y="1110612"/>
                          </a:cubicBezTo>
                          <a:cubicBezTo>
                            <a:pt x="3459479" y="1147623"/>
                            <a:pt x="3590108" y="1047475"/>
                            <a:pt x="3788228" y="862418"/>
                          </a:cubicBezTo>
                          <a:cubicBezTo>
                            <a:pt x="3986348" y="677361"/>
                            <a:pt x="4180114" y="15510"/>
                            <a:pt x="4415245" y="270"/>
                          </a:cubicBezTo>
                          <a:cubicBezTo>
                            <a:pt x="4650376" y="-14970"/>
                            <a:pt x="5066211" y="618578"/>
                            <a:pt x="5199017" y="770978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Freeform 13"/>
                    <p:cNvSpPr/>
                    <p:nvPr/>
                  </p:nvSpPr>
                  <p:spPr>
                    <a:xfrm>
                      <a:off x="2325189" y="3537650"/>
                      <a:ext cx="5251268" cy="918376"/>
                    </a:xfrm>
                    <a:custGeom>
                      <a:avLst/>
                      <a:gdLst>
                        <a:gd name="connsiteX0" fmla="*/ 0 w 5251268"/>
                        <a:gd name="connsiteY0" fmla="*/ 642464 h 918376"/>
                        <a:gd name="connsiteX1" fmla="*/ 535577 w 5251268"/>
                        <a:gd name="connsiteY1" fmla="*/ 642464 h 918376"/>
                        <a:gd name="connsiteX2" fmla="*/ 783771 w 5251268"/>
                        <a:gd name="connsiteY2" fmla="*/ 172201 h 918376"/>
                        <a:gd name="connsiteX3" fmla="*/ 901337 w 5251268"/>
                        <a:gd name="connsiteY3" fmla="*/ 302830 h 918376"/>
                        <a:gd name="connsiteX4" fmla="*/ 1397725 w 5251268"/>
                        <a:gd name="connsiteY4" fmla="*/ 799219 h 918376"/>
                        <a:gd name="connsiteX5" fmla="*/ 1658982 w 5251268"/>
                        <a:gd name="connsiteY5" fmla="*/ 603276 h 918376"/>
                        <a:gd name="connsiteX6" fmla="*/ 1985554 w 5251268"/>
                        <a:gd name="connsiteY6" fmla="*/ 629401 h 918376"/>
                        <a:gd name="connsiteX7" fmla="*/ 2690948 w 5251268"/>
                        <a:gd name="connsiteY7" fmla="*/ 446521 h 918376"/>
                        <a:gd name="connsiteX8" fmla="*/ 3200400 w 5251268"/>
                        <a:gd name="connsiteY8" fmla="*/ 485710 h 918376"/>
                        <a:gd name="connsiteX9" fmla="*/ 3422468 w 5251268"/>
                        <a:gd name="connsiteY9" fmla="*/ 551024 h 918376"/>
                        <a:gd name="connsiteX10" fmla="*/ 4127862 w 5251268"/>
                        <a:gd name="connsiteY10" fmla="*/ 2384 h 918376"/>
                        <a:gd name="connsiteX11" fmla="*/ 4598125 w 5251268"/>
                        <a:gd name="connsiteY11" fmla="*/ 799219 h 918376"/>
                        <a:gd name="connsiteX12" fmla="*/ 5251268 w 5251268"/>
                        <a:gd name="connsiteY12" fmla="*/ 877596 h 9183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5251268" h="918376">
                          <a:moveTo>
                            <a:pt x="0" y="642464"/>
                          </a:moveTo>
                          <a:cubicBezTo>
                            <a:pt x="202474" y="681652"/>
                            <a:pt x="404949" y="720841"/>
                            <a:pt x="535577" y="642464"/>
                          </a:cubicBezTo>
                          <a:cubicBezTo>
                            <a:pt x="666205" y="564087"/>
                            <a:pt x="722811" y="228807"/>
                            <a:pt x="783771" y="172201"/>
                          </a:cubicBezTo>
                          <a:cubicBezTo>
                            <a:pt x="844731" y="115595"/>
                            <a:pt x="799011" y="198327"/>
                            <a:pt x="901337" y="302830"/>
                          </a:cubicBezTo>
                          <a:cubicBezTo>
                            <a:pt x="1003663" y="407333"/>
                            <a:pt x="1271451" y="749145"/>
                            <a:pt x="1397725" y="799219"/>
                          </a:cubicBezTo>
                          <a:cubicBezTo>
                            <a:pt x="1523999" y="849293"/>
                            <a:pt x="1561011" y="631579"/>
                            <a:pt x="1658982" y="603276"/>
                          </a:cubicBezTo>
                          <a:cubicBezTo>
                            <a:pt x="1756953" y="574973"/>
                            <a:pt x="1813560" y="655527"/>
                            <a:pt x="1985554" y="629401"/>
                          </a:cubicBezTo>
                          <a:cubicBezTo>
                            <a:pt x="2157548" y="603275"/>
                            <a:pt x="2488474" y="470470"/>
                            <a:pt x="2690948" y="446521"/>
                          </a:cubicBezTo>
                          <a:cubicBezTo>
                            <a:pt x="2893422" y="422572"/>
                            <a:pt x="3078480" y="468293"/>
                            <a:pt x="3200400" y="485710"/>
                          </a:cubicBezTo>
                          <a:cubicBezTo>
                            <a:pt x="3322320" y="503127"/>
                            <a:pt x="3267891" y="631578"/>
                            <a:pt x="3422468" y="551024"/>
                          </a:cubicBezTo>
                          <a:cubicBezTo>
                            <a:pt x="3577045" y="470470"/>
                            <a:pt x="3931919" y="-38982"/>
                            <a:pt x="4127862" y="2384"/>
                          </a:cubicBezTo>
                          <a:cubicBezTo>
                            <a:pt x="4323805" y="43750"/>
                            <a:pt x="4410891" y="653350"/>
                            <a:pt x="4598125" y="799219"/>
                          </a:cubicBezTo>
                          <a:cubicBezTo>
                            <a:pt x="4785359" y="945088"/>
                            <a:pt x="5090159" y="938556"/>
                            <a:pt x="5251268" y="877596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6698036" y="5378247"/>
                    <a:ext cx="79208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CO" sz="1100" dirty="0" smtClean="0"/>
                      <a:t>Tiempo</a:t>
                    </a:r>
                    <a:endParaRPr lang="en-US" sz="1100" dirty="0"/>
                  </a:p>
                </p:txBody>
              </p:sp>
            </p:grpSp>
            <p:sp>
              <p:nvSpPr>
                <p:cNvPr id="24" name="TextBox 23"/>
                <p:cNvSpPr txBox="1"/>
                <p:nvPr/>
              </p:nvSpPr>
              <p:spPr>
                <a:xfrm>
                  <a:off x="1762639" y="2476926"/>
                  <a:ext cx="46835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sz="1100" dirty="0" smtClean="0"/>
                    <a:t>tasa</a:t>
                  </a:r>
                  <a:endParaRPr lang="en-US" sz="1100" dirty="0"/>
                </a:p>
              </p:txBody>
            </p:sp>
          </p:grpSp>
          <p:sp>
            <p:nvSpPr>
              <p:cNvPr id="29" name="TextBox 28"/>
              <p:cNvSpPr txBox="1"/>
              <p:nvPr/>
            </p:nvSpPr>
            <p:spPr>
              <a:xfrm>
                <a:off x="3563888" y="4360495"/>
                <a:ext cx="12984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400" dirty="0" smtClean="0"/>
                  <a:t>Curva TESUVR</a:t>
                </a:r>
                <a:endParaRPr lang="en-US" sz="1400" dirty="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3628464" y="3192224"/>
              <a:ext cx="1149911" cy="249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 smtClean="0"/>
                <a:t>Curva IPC</a:t>
              </a:r>
              <a:endParaRPr lang="en-US" sz="1400" dirty="0"/>
            </a:p>
          </p:txBody>
        </p:sp>
      </p:grpSp>
      <p:sp>
        <p:nvSpPr>
          <p:cNvPr id="3" name="Freeform 2"/>
          <p:cNvSpPr/>
          <p:nvPr/>
        </p:nvSpPr>
        <p:spPr>
          <a:xfrm>
            <a:off x="6364052" y="2924466"/>
            <a:ext cx="1469705" cy="801653"/>
          </a:xfrm>
          <a:custGeom>
            <a:avLst/>
            <a:gdLst>
              <a:gd name="connsiteX0" fmla="*/ 0 w 1489166"/>
              <a:gd name="connsiteY0" fmla="*/ 514061 h 801653"/>
              <a:gd name="connsiteX1" fmla="*/ 339634 w 1489166"/>
              <a:gd name="connsiteY1" fmla="*/ 801444 h 801653"/>
              <a:gd name="connsiteX2" fmla="*/ 470263 w 1489166"/>
              <a:gd name="connsiteY2" fmla="*/ 474872 h 801653"/>
              <a:gd name="connsiteX3" fmla="*/ 613954 w 1489166"/>
              <a:gd name="connsiteY3" fmla="*/ 4609 h 801653"/>
              <a:gd name="connsiteX4" fmla="*/ 901337 w 1489166"/>
              <a:gd name="connsiteY4" fmla="*/ 239741 h 801653"/>
              <a:gd name="connsiteX5" fmla="*/ 1175657 w 1489166"/>
              <a:gd name="connsiteY5" fmla="*/ 318118 h 801653"/>
              <a:gd name="connsiteX6" fmla="*/ 1489166 w 1489166"/>
              <a:gd name="connsiteY6" fmla="*/ 474872 h 801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9166" h="801653">
                <a:moveTo>
                  <a:pt x="0" y="514061"/>
                </a:moveTo>
                <a:cubicBezTo>
                  <a:pt x="130628" y="661018"/>
                  <a:pt x="261257" y="807975"/>
                  <a:pt x="339634" y="801444"/>
                </a:cubicBezTo>
                <a:cubicBezTo>
                  <a:pt x="418011" y="794913"/>
                  <a:pt x="424543" y="607678"/>
                  <a:pt x="470263" y="474872"/>
                </a:cubicBezTo>
                <a:cubicBezTo>
                  <a:pt x="515983" y="342066"/>
                  <a:pt x="542108" y="43797"/>
                  <a:pt x="613954" y="4609"/>
                </a:cubicBezTo>
                <a:cubicBezTo>
                  <a:pt x="685800" y="-34580"/>
                  <a:pt x="807720" y="187490"/>
                  <a:pt x="901337" y="239741"/>
                </a:cubicBezTo>
                <a:cubicBezTo>
                  <a:pt x="994954" y="291992"/>
                  <a:pt x="1077686" y="278929"/>
                  <a:pt x="1175657" y="318118"/>
                </a:cubicBezTo>
                <a:cubicBezTo>
                  <a:pt x="1273629" y="357306"/>
                  <a:pt x="1381397" y="416089"/>
                  <a:pt x="1489166" y="474872"/>
                </a:cubicBez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432579" y="3989414"/>
            <a:ext cx="1388115" cy="687356"/>
          </a:xfrm>
          <a:custGeom>
            <a:avLst/>
            <a:gdLst>
              <a:gd name="connsiteX0" fmla="*/ 0 w 1436914"/>
              <a:gd name="connsiteY0" fmla="*/ 613955 h 705533"/>
              <a:gd name="connsiteX1" fmla="*/ 431074 w 1436914"/>
              <a:gd name="connsiteY1" fmla="*/ 65315 h 705533"/>
              <a:gd name="connsiteX2" fmla="*/ 914400 w 1436914"/>
              <a:gd name="connsiteY2" fmla="*/ 705395 h 705533"/>
              <a:gd name="connsiteX3" fmla="*/ 1436914 w 1436914"/>
              <a:gd name="connsiteY3" fmla="*/ 0 h 70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6914" h="705533">
                <a:moveTo>
                  <a:pt x="0" y="613955"/>
                </a:moveTo>
                <a:cubicBezTo>
                  <a:pt x="139337" y="332015"/>
                  <a:pt x="278674" y="50075"/>
                  <a:pt x="431074" y="65315"/>
                </a:cubicBezTo>
                <a:cubicBezTo>
                  <a:pt x="583474" y="80555"/>
                  <a:pt x="746760" y="716281"/>
                  <a:pt x="914400" y="705395"/>
                </a:cubicBezTo>
                <a:cubicBezTo>
                  <a:pt x="1082040" y="694509"/>
                  <a:pt x="1259477" y="347254"/>
                  <a:pt x="1436914" y="0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6370515" y="2931322"/>
            <a:ext cx="1502229" cy="1724297"/>
          </a:xfrm>
          <a:custGeom>
            <a:avLst/>
            <a:gdLst>
              <a:gd name="connsiteX0" fmla="*/ 0 w 1502229"/>
              <a:gd name="connsiteY0" fmla="*/ 496389 h 1724297"/>
              <a:gd name="connsiteX1" fmla="*/ 313509 w 1502229"/>
              <a:gd name="connsiteY1" fmla="*/ 809897 h 1724297"/>
              <a:gd name="connsiteX2" fmla="*/ 378823 w 1502229"/>
              <a:gd name="connsiteY2" fmla="*/ 783771 h 1724297"/>
              <a:gd name="connsiteX3" fmla="*/ 444137 w 1502229"/>
              <a:gd name="connsiteY3" fmla="*/ 627017 h 1724297"/>
              <a:gd name="connsiteX4" fmla="*/ 535577 w 1502229"/>
              <a:gd name="connsiteY4" fmla="*/ 287383 h 1724297"/>
              <a:gd name="connsiteX5" fmla="*/ 561703 w 1502229"/>
              <a:gd name="connsiteY5" fmla="*/ 104503 h 1724297"/>
              <a:gd name="connsiteX6" fmla="*/ 613954 w 1502229"/>
              <a:gd name="connsiteY6" fmla="*/ 0 h 1724297"/>
              <a:gd name="connsiteX7" fmla="*/ 705394 w 1502229"/>
              <a:gd name="connsiteY7" fmla="*/ 13063 h 1724297"/>
              <a:gd name="connsiteX8" fmla="*/ 757646 w 1502229"/>
              <a:gd name="connsiteY8" fmla="*/ 91440 h 1724297"/>
              <a:gd name="connsiteX9" fmla="*/ 822960 w 1502229"/>
              <a:gd name="connsiteY9" fmla="*/ 169817 h 1724297"/>
              <a:gd name="connsiteX10" fmla="*/ 914400 w 1502229"/>
              <a:gd name="connsiteY10" fmla="*/ 248194 h 1724297"/>
              <a:gd name="connsiteX11" fmla="*/ 1084217 w 1502229"/>
              <a:gd name="connsiteY11" fmla="*/ 274320 h 1724297"/>
              <a:gd name="connsiteX12" fmla="*/ 1201783 w 1502229"/>
              <a:gd name="connsiteY12" fmla="*/ 339634 h 1724297"/>
              <a:gd name="connsiteX13" fmla="*/ 1319349 w 1502229"/>
              <a:gd name="connsiteY13" fmla="*/ 404949 h 1724297"/>
              <a:gd name="connsiteX14" fmla="*/ 1502229 w 1502229"/>
              <a:gd name="connsiteY14" fmla="*/ 457200 h 1724297"/>
              <a:gd name="connsiteX15" fmla="*/ 1476103 w 1502229"/>
              <a:gd name="connsiteY15" fmla="*/ 1071154 h 1724297"/>
              <a:gd name="connsiteX16" fmla="*/ 1358537 w 1502229"/>
              <a:gd name="connsiteY16" fmla="*/ 1332411 h 1724297"/>
              <a:gd name="connsiteX17" fmla="*/ 1214846 w 1502229"/>
              <a:gd name="connsiteY17" fmla="*/ 1528354 h 1724297"/>
              <a:gd name="connsiteX18" fmla="*/ 1136469 w 1502229"/>
              <a:gd name="connsiteY18" fmla="*/ 1645920 h 1724297"/>
              <a:gd name="connsiteX19" fmla="*/ 1005840 w 1502229"/>
              <a:gd name="connsiteY19" fmla="*/ 1724297 h 1724297"/>
              <a:gd name="connsiteX20" fmla="*/ 953589 w 1502229"/>
              <a:gd name="connsiteY20" fmla="*/ 1724297 h 1724297"/>
              <a:gd name="connsiteX21" fmla="*/ 862149 w 1502229"/>
              <a:gd name="connsiteY21" fmla="*/ 1658983 h 1724297"/>
              <a:gd name="connsiteX22" fmla="*/ 783771 w 1502229"/>
              <a:gd name="connsiteY22" fmla="*/ 1515291 h 1724297"/>
              <a:gd name="connsiteX23" fmla="*/ 692331 w 1502229"/>
              <a:gd name="connsiteY23" fmla="*/ 1345474 h 1724297"/>
              <a:gd name="connsiteX24" fmla="*/ 640080 w 1502229"/>
              <a:gd name="connsiteY24" fmla="*/ 1240971 h 1724297"/>
              <a:gd name="connsiteX25" fmla="*/ 587829 w 1502229"/>
              <a:gd name="connsiteY25" fmla="*/ 1175657 h 1724297"/>
              <a:gd name="connsiteX26" fmla="*/ 548640 w 1502229"/>
              <a:gd name="connsiteY26" fmla="*/ 1136469 h 1724297"/>
              <a:gd name="connsiteX27" fmla="*/ 496389 w 1502229"/>
              <a:gd name="connsiteY27" fmla="*/ 1136469 h 1724297"/>
              <a:gd name="connsiteX28" fmla="*/ 418011 w 1502229"/>
              <a:gd name="connsiteY28" fmla="*/ 1136469 h 1724297"/>
              <a:gd name="connsiteX29" fmla="*/ 352697 w 1502229"/>
              <a:gd name="connsiteY29" fmla="*/ 1227909 h 1724297"/>
              <a:gd name="connsiteX30" fmla="*/ 300446 w 1502229"/>
              <a:gd name="connsiteY30" fmla="*/ 1280160 h 1724297"/>
              <a:gd name="connsiteX31" fmla="*/ 235131 w 1502229"/>
              <a:gd name="connsiteY31" fmla="*/ 1410789 h 1724297"/>
              <a:gd name="connsiteX32" fmla="*/ 182880 w 1502229"/>
              <a:gd name="connsiteY32" fmla="*/ 1476103 h 1724297"/>
              <a:gd name="connsiteX33" fmla="*/ 130629 w 1502229"/>
              <a:gd name="connsiteY33" fmla="*/ 1593669 h 1724297"/>
              <a:gd name="connsiteX34" fmla="*/ 65314 w 1502229"/>
              <a:gd name="connsiteY34" fmla="*/ 1698171 h 1724297"/>
              <a:gd name="connsiteX35" fmla="*/ 52251 w 1502229"/>
              <a:gd name="connsiteY35" fmla="*/ 561703 h 172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502229" h="1724297">
                <a:moveTo>
                  <a:pt x="0" y="496389"/>
                </a:moveTo>
                <a:lnTo>
                  <a:pt x="313509" y="809897"/>
                </a:lnTo>
                <a:lnTo>
                  <a:pt x="378823" y="783771"/>
                </a:lnTo>
                <a:lnTo>
                  <a:pt x="444137" y="627017"/>
                </a:lnTo>
                <a:lnTo>
                  <a:pt x="535577" y="287383"/>
                </a:lnTo>
                <a:lnTo>
                  <a:pt x="561703" y="104503"/>
                </a:lnTo>
                <a:lnTo>
                  <a:pt x="613954" y="0"/>
                </a:lnTo>
                <a:lnTo>
                  <a:pt x="705394" y="13063"/>
                </a:lnTo>
                <a:lnTo>
                  <a:pt x="757646" y="91440"/>
                </a:lnTo>
                <a:lnTo>
                  <a:pt x="822960" y="169817"/>
                </a:lnTo>
                <a:lnTo>
                  <a:pt x="914400" y="248194"/>
                </a:lnTo>
                <a:lnTo>
                  <a:pt x="1084217" y="274320"/>
                </a:lnTo>
                <a:lnTo>
                  <a:pt x="1201783" y="339634"/>
                </a:lnTo>
                <a:lnTo>
                  <a:pt x="1319349" y="404949"/>
                </a:lnTo>
                <a:lnTo>
                  <a:pt x="1502229" y="457200"/>
                </a:lnTo>
                <a:lnTo>
                  <a:pt x="1476103" y="1071154"/>
                </a:lnTo>
                <a:lnTo>
                  <a:pt x="1358537" y="1332411"/>
                </a:lnTo>
                <a:lnTo>
                  <a:pt x="1214846" y="1528354"/>
                </a:lnTo>
                <a:lnTo>
                  <a:pt x="1136469" y="1645920"/>
                </a:lnTo>
                <a:lnTo>
                  <a:pt x="1005840" y="1724297"/>
                </a:lnTo>
                <a:lnTo>
                  <a:pt x="953589" y="1724297"/>
                </a:lnTo>
                <a:lnTo>
                  <a:pt x="862149" y="1658983"/>
                </a:lnTo>
                <a:lnTo>
                  <a:pt x="783771" y="1515291"/>
                </a:lnTo>
                <a:lnTo>
                  <a:pt x="692331" y="1345474"/>
                </a:lnTo>
                <a:lnTo>
                  <a:pt x="640080" y="1240971"/>
                </a:lnTo>
                <a:lnTo>
                  <a:pt x="587829" y="1175657"/>
                </a:lnTo>
                <a:lnTo>
                  <a:pt x="548640" y="1136469"/>
                </a:lnTo>
                <a:lnTo>
                  <a:pt x="496389" y="1136469"/>
                </a:lnTo>
                <a:lnTo>
                  <a:pt x="418011" y="1136469"/>
                </a:lnTo>
                <a:lnTo>
                  <a:pt x="352697" y="1227909"/>
                </a:lnTo>
                <a:lnTo>
                  <a:pt x="300446" y="1280160"/>
                </a:lnTo>
                <a:lnTo>
                  <a:pt x="235131" y="1410789"/>
                </a:lnTo>
                <a:lnTo>
                  <a:pt x="182880" y="1476103"/>
                </a:lnTo>
                <a:lnTo>
                  <a:pt x="130629" y="1593669"/>
                </a:lnTo>
                <a:lnTo>
                  <a:pt x="65314" y="1698171"/>
                </a:lnTo>
                <a:lnTo>
                  <a:pt x="52251" y="561703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432584" y="1856860"/>
            <a:ext cx="0" cy="3548129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94909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596336" y="5373216"/>
            <a:ext cx="2736304" cy="23402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D7F-D3CE-4F4D-97F0-76067FEBD2FB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FinDes | Julio 2021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71144" y="980728"/>
            <a:ext cx="827732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1144" y="404664"/>
            <a:ext cx="8277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>
                <a:latin typeface="Arial Black" panose="020B0A04020102020204" pitchFamily="34" charset="0"/>
              </a:rPr>
              <a:t>3. Variables a considerar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611560" y="1667816"/>
            <a:ext cx="360040" cy="36004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1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11560" y="2492896"/>
            <a:ext cx="360040" cy="36004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11560" y="3284984"/>
            <a:ext cx="360040" cy="36004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3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611560" y="4077072"/>
            <a:ext cx="360040" cy="36004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11560" y="4869160"/>
            <a:ext cx="360040" cy="36004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5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1667816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Spread de Crédito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115616" y="2492896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Spread de Crédito t-1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115616" y="328498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/>
              <a:t>Slope</a:t>
            </a:r>
            <a:r>
              <a:rPr lang="es-CO" dirty="0" smtClean="0"/>
              <a:t> (pendiente) 10 – 3 años curva TESUVR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15616" y="4067780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/>
              <a:t>Credit</a:t>
            </a:r>
            <a:r>
              <a:rPr lang="es-CO" dirty="0" smtClean="0"/>
              <a:t> Default </a:t>
            </a:r>
            <a:r>
              <a:rPr lang="es-CO" dirty="0" err="1" smtClean="0"/>
              <a:t>Sawp</a:t>
            </a:r>
            <a:r>
              <a:rPr lang="es-CO" dirty="0" smtClean="0"/>
              <a:t> (CDS) Colombia (10 años)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115616" y="4869160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Retorno índice </a:t>
            </a:r>
            <a:r>
              <a:rPr lang="es-CO" dirty="0" err="1" smtClean="0"/>
              <a:t>Colcap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051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596336" y="5373216"/>
            <a:ext cx="2736304" cy="23402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D7F-D3CE-4F4D-97F0-76067FEBD2FB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FinDes | Julio 2021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71144" y="980728"/>
            <a:ext cx="827732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1144" y="404664"/>
            <a:ext cx="8277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>
                <a:latin typeface="Arial Black" panose="020B0A04020102020204" pitchFamily="34" charset="0"/>
              </a:rPr>
              <a:t>4. Hallazgos análisis inicial de datos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53776"/>
            <a:ext cx="8133304" cy="480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809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596336" y="5373216"/>
            <a:ext cx="2736304" cy="23402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D7F-D3CE-4F4D-97F0-76067FEBD2FB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FinDes | Julio 2021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71144" y="980728"/>
            <a:ext cx="827732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1144" y="404664"/>
            <a:ext cx="8277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>
                <a:latin typeface="Arial Black" panose="020B0A04020102020204" pitchFamily="34" charset="0"/>
              </a:rPr>
              <a:t>4. Hallazgos análisis inicial de datos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210545"/>
            <a:ext cx="5400600" cy="2520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751" y="3782205"/>
            <a:ext cx="5397569" cy="2726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502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596336" y="5373216"/>
            <a:ext cx="2736304" cy="23402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D7F-D3CE-4F4D-97F0-76067FEBD2FB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FinDes | Julio 2021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71144" y="980728"/>
            <a:ext cx="827732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1144" y="404664"/>
            <a:ext cx="8277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>
                <a:latin typeface="Arial Black" panose="020B0A04020102020204" pitchFamily="34" charset="0"/>
              </a:rPr>
              <a:t>4. Hallazgos análisis inicial de datos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12" y="1337320"/>
            <a:ext cx="8167584" cy="48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3519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596336" y="5373216"/>
            <a:ext cx="2736304" cy="23402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D7F-D3CE-4F4D-97F0-76067FEBD2FB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FinDes | Julio 2021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71144" y="980728"/>
            <a:ext cx="827732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1144" y="404664"/>
            <a:ext cx="8277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>
                <a:latin typeface="Arial Black" panose="020B0A04020102020204" pitchFamily="34" charset="0"/>
              </a:rPr>
              <a:t>4. Hallazgos análisis inicial de datos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04"/>
          <a:stretch/>
        </p:blipFill>
        <p:spPr bwMode="auto">
          <a:xfrm>
            <a:off x="327012" y="1788005"/>
            <a:ext cx="8640960" cy="3312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9357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3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</TotalTime>
  <Words>198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Mono</dc:creator>
  <cp:lastModifiedBy>Mono</cp:lastModifiedBy>
  <cp:revision>25</cp:revision>
  <dcterms:created xsi:type="dcterms:W3CDTF">2021-07-12T21:53:53Z</dcterms:created>
  <dcterms:modified xsi:type="dcterms:W3CDTF">2021-07-19T21:29:29Z</dcterms:modified>
</cp:coreProperties>
</file>