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8" r:id="rId6"/>
    <p:sldId id="269" r:id="rId7"/>
    <p:sldId id="270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55062-09CC-43B9-9954-EB5137A522C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184E-CCD6-482A-BA43-7A6AC5FCB5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1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8839-5CD1-45CF-A1B6-9E3042680399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91B1-EA07-453E-B589-F20437668C8D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C69-0250-4C10-B0AE-D5C3A0DAB80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1DC-08D2-4E70-B5E6-EB4D11BD73B3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0449-EEF1-4C47-9688-977CF8D0B868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919F-2DD6-4791-9234-AD45DB415DB6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4442-4318-472E-A0B2-85955AE67290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220-052F-4B7F-BB09-FCAE9C24BD92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12ED-2A7F-4A6A-83B8-3D2E4EAF5F33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B70C-507A-4A5C-850B-DE3BDAD52BF0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A21C-621C-4505-8AFE-632F43942CCE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32BA-4006-4A4D-964E-B5A6BA481610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FCI | Septiembre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E4D7F-D3CE-4F4D-97F0-76067FEBD2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32656"/>
            <a:ext cx="9252520" cy="342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164288" y="188640"/>
            <a:ext cx="0" cy="64159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4005064"/>
            <a:ext cx="700201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800" dirty="0">
                <a:latin typeface="Arial Black" panose="020B0A04020102020204" pitchFamily="34" charset="0"/>
              </a:rPr>
              <a:t>Análisis del spread crediticio en la emisión de bonos </a:t>
            </a:r>
          </a:p>
          <a:p>
            <a:pPr algn="r"/>
            <a:endParaRPr lang="es-CO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  <a:p>
            <a:pPr algn="r"/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Financiera de Crédito de Infraestructura (FCI)</a:t>
            </a:r>
          </a:p>
          <a:p>
            <a:pPr algn="r"/>
            <a:endParaRPr lang="es-CO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96336" y="1127339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  <a:endParaRPr lang="en-US" dirty="0"/>
          </a:p>
        </p:txBody>
      </p:sp>
      <p:sp>
        <p:nvSpPr>
          <p:cNvPr id="15" name="AutoShape 8" descr="Colombia culminará ocho autopistas 4G - Carreteras Pan-Americ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 descr="Colombia culminará ocho autopistas 4G - Carreteras Pan-Americ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" y="737610"/>
            <a:ext cx="6635226" cy="262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36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rial Black" panose="020B0A04020102020204" pitchFamily="34" charset="0"/>
              </a:rPr>
              <a:t>2. Objetivo del ejercicio de analítica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59975" y="1340768"/>
            <a:ext cx="7284433" cy="4103978"/>
            <a:chOff x="1443446" y="1962766"/>
            <a:chExt cx="7667411" cy="3328338"/>
          </a:xfrm>
        </p:grpSpPr>
        <p:grpSp>
          <p:nvGrpSpPr>
            <p:cNvPr id="30" name="Group 29"/>
            <p:cNvGrpSpPr/>
            <p:nvPr/>
          </p:nvGrpSpPr>
          <p:grpSpPr>
            <a:xfrm>
              <a:off x="1443446" y="1962766"/>
              <a:ext cx="7667411" cy="3328338"/>
              <a:chOff x="1443446" y="1962766"/>
              <a:chExt cx="7667411" cy="332833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443446" y="1962766"/>
                <a:ext cx="7667411" cy="3328338"/>
                <a:chOff x="1729797" y="2476926"/>
                <a:chExt cx="7667411" cy="3328338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729797" y="2492896"/>
                  <a:ext cx="7667411" cy="3312368"/>
                  <a:chOff x="1729797" y="2492896"/>
                  <a:chExt cx="7667411" cy="3312368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729797" y="2492896"/>
                    <a:ext cx="7667411" cy="3312368"/>
                    <a:chOff x="1836009" y="1772816"/>
                    <a:chExt cx="7667411" cy="3312368"/>
                  </a:xfrm>
                </p:grpSpPr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339752" y="1772816"/>
                      <a:ext cx="0" cy="3312368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836009" y="4581128"/>
                      <a:ext cx="7667411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Freeform 12"/>
                    <p:cNvSpPr/>
                    <p:nvPr/>
                  </p:nvSpPr>
                  <p:spPr>
                    <a:xfrm>
                      <a:off x="2325189" y="2690679"/>
                      <a:ext cx="5199017" cy="1149801"/>
                    </a:xfrm>
                    <a:custGeom>
                      <a:avLst/>
                      <a:gdLst>
                        <a:gd name="connsiteX0" fmla="*/ 0 w 5199017"/>
                        <a:gd name="connsiteY0" fmla="*/ 1149801 h 1149801"/>
                        <a:gd name="connsiteX1" fmla="*/ 496388 w 5199017"/>
                        <a:gd name="connsiteY1" fmla="*/ 1071424 h 1149801"/>
                        <a:gd name="connsiteX2" fmla="*/ 744582 w 5199017"/>
                        <a:gd name="connsiteY2" fmla="*/ 313778 h 1149801"/>
                        <a:gd name="connsiteX3" fmla="*/ 953588 w 5199017"/>
                        <a:gd name="connsiteY3" fmla="*/ 601161 h 1149801"/>
                        <a:gd name="connsiteX4" fmla="*/ 1423851 w 5199017"/>
                        <a:gd name="connsiteY4" fmla="*/ 927732 h 1149801"/>
                        <a:gd name="connsiteX5" fmla="*/ 1724297 w 5199017"/>
                        <a:gd name="connsiteY5" fmla="*/ 640350 h 1149801"/>
                        <a:gd name="connsiteX6" fmla="*/ 2390502 w 5199017"/>
                        <a:gd name="connsiteY6" fmla="*/ 640350 h 1149801"/>
                        <a:gd name="connsiteX7" fmla="*/ 3226525 w 5199017"/>
                        <a:gd name="connsiteY7" fmla="*/ 1110612 h 1149801"/>
                        <a:gd name="connsiteX8" fmla="*/ 3788228 w 5199017"/>
                        <a:gd name="connsiteY8" fmla="*/ 862418 h 1149801"/>
                        <a:gd name="connsiteX9" fmla="*/ 4415245 w 5199017"/>
                        <a:gd name="connsiteY9" fmla="*/ 270 h 1149801"/>
                        <a:gd name="connsiteX10" fmla="*/ 5199017 w 5199017"/>
                        <a:gd name="connsiteY10" fmla="*/ 770978 h 11498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199017" h="1149801">
                          <a:moveTo>
                            <a:pt x="0" y="1149801"/>
                          </a:moveTo>
                          <a:lnTo>
                            <a:pt x="496388" y="1071424"/>
                          </a:lnTo>
                          <a:cubicBezTo>
                            <a:pt x="620485" y="932087"/>
                            <a:pt x="668382" y="392155"/>
                            <a:pt x="744582" y="313778"/>
                          </a:cubicBezTo>
                          <a:cubicBezTo>
                            <a:pt x="820782" y="235401"/>
                            <a:pt x="840377" y="498835"/>
                            <a:pt x="953588" y="601161"/>
                          </a:cubicBezTo>
                          <a:cubicBezTo>
                            <a:pt x="1066799" y="703487"/>
                            <a:pt x="1295400" y="921201"/>
                            <a:pt x="1423851" y="927732"/>
                          </a:cubicBezTo>
                          <a:cubicBezTo>
                            <a:pt x="1552302" y="934263"/>
                            <a:pt x="1563189" y="688247"/>
                            <a:pt x="1724297" y="640350"/>
                          </a:cubicBezTo>
                          <a:cubicBezTo>
                            <a:pt x="1885405" y="592453"/>
                            <a:pt x="2140131" y="561973"/>
                            <a:pt x="2390502" y="640350"/>
                          </a:cubicBezTo>
                          <a:cubicBezTo>
                            <a:pt x="2640873" y="718727"/>
                            <a:pt x="2993571" y="1073601"/>
                            <a:pt x="3226525" y="1110612"/>
                          </a:cubicBezTo>
                          <a:cubicBezTo>
                            <a:pt x="3459479" y="1147623"/>
                            <a:pt x="3590108" y="1047475"/>
                            <a:pt x="3788228" y="862418"/>
                          </a:cubicBezTo>
                          <a:cubicBezTo>
                            <a:pt x="3986348" y="677361"/>
                            <a:pt x="4180114" y="15510"/>
                            <a:pt x="4415245" y="270"/>
                          </a:cubicBezTo>
                          <a:cubicBezTo>
                            <a:pt x="4650376" y="-14970"/>
                            <a:pt x="5066211" y="618578"/>
                            <a:pt x="5199017" y="770978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Freeform 13"/>
                    <p:cNvSpPr/>
                    <p:nvPr/>
                  </p:nvSpPr>
                  <p:spPr>
                    <a:xfrm>
                      <a:off x="2325189" y="3537650"/>
                      <a:ext cx="5251268" cy="918376"/>
                    </a:xfrm>
                    <a:custGeom>
                      <a:avLst/>
                      <a:gdLst>
                        <a:gd name="connsiteX0" fmla="*/ 0 w 5251268"/>
                        <a:gd name="connsiteY0" fmla="*/ 642464 h 918376"/>
                        <a:gd name="connsiteX1" fmla="*/ 535577 w 5251268"/>
                        <a:gd name="connsiteY1" fmla="*/ 642464 h 918376"/>
                        <a:gd name="connsiteX2" fmla="*/ 783771 w 5251268"/>
                        <a:gd name="connsiteY2" fmla="*/ 172201 h 918376"/>
                        <a:gd name="connsiteX3" fmla="*/ 901337 w 5251268"/>
                        <a:gd name="connsiteY3" fmla="*/ 302830 h 918376"/>
                        <a:gd name="connsiteX4" fmla="*/ 1397725 w 5251268"/>
                        <a:gd name="connsiteY4" fmla="*/ 799219 h 918376"/>
                        <a:gd name="connsiteX5" fmla="*/ 1658982 w 5251268"/>
                        <a:gd name="connsiteY5" fmla="*/ 603276 h 918376"/>
                        <a:gd name="connsiteX6" fmla="*/ 1985554 w 5251268"/>
                        <a:gd name="connsiteY6" fmla="*/ 629401 h 918376"/>
                        <a:gd name="connsiteX7" fmla="*/ 2690948 w 5251268"/>
                        <a:gd name="connsiteY7" fmla="*/ 446521 h 918376"/>
                        <a:gd name="connsiteX8" fmla="*/ 3200400 w 5251268"/>
                        <a:gd name="connsiteY8" fmla="*/ 485710 h 918376"/>
                        <a:gd name="connsiteX9" fmla="*/ 3422468 w 5251268"/>
                        <a:gd name="connsiteY9" fmla="*/ 551024 h 918376"/>
                        <a:gd name="connsiteX10" fmla="*/ 4127862 w 5251268"/>
                        <a:gd name="connsiteY10" fmla="*/ 2384 h 918376"/>
                        <a:gd name="connsiteX11" fmla="*/ 4598125 w 5251268"/>
                        <a:gd name="connsiteY11" fmla="*/ 799219 h 918376"/>
                        <a:gd name="connsiteX12" fmla="*/ 5251268 w 5251268"/>
                        <a:gd name="connsiteY12" fmla="*/ 877596 h 9183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5251268" h="918376">
                          <a:moveTo>
                            <a:pt x="0" y="642464"/>
                          </a:moveTo>
                          <a:cubicBezTo>
                            <a:pt x="202474" y="681652"/>
                            <a:pt x="404949" y="720841"/>
                            <a:pt x="535577" y="642464"/>
                          </a:cubicBezTo>
                          <a:cubicBezTo>
                            <a:pt x="666205" y="564087"/>
                            <a:pt x="722811" y="228807"/>
                            <a:pt x="783771" y="172201"/>
                          </a:cubicBezTo>
                          <a:cubicBezTo>
                            <a:pt x="844731" y="115595"/>
                            <a:pt x="799011" y="198327"/>
                            <a:pt x="901337" y="302830"/>
                          </a:cubicBezTo>
                          <a:cubicBezTo>
                            <a:pt x="1003663" y="407333"/>
                            <a:pt x="1271451" y="749145"/>
                            <a:pt x="1397725" y="799219"/>
                          </a:cubicBezTo>
                          <a:cubicBezTo>
                            <a:pt x="1523999" y="849293"/>
                            <a:pt x="1561011" y="631579"/>
                            <a:pt x="1658982" y="603276"/>
                          </a:cubicBezTo>
                          <a:cubicBezTo>
                            <a:pt x="1756953" y="574973"/>
                            <a:pt x="1813560" y="655527"/>
                            <a:pt x="1985554" y="629401"/>
                          </a:cubicBezTo>
                          <a:cubicBezTo>
                            <a:pt x="2157548" y="603275"/>
                            <a:pt x="2488474" y="470470"/>
                            <a:pt x="2690948" y="446521"/>
                          </a:cubicBezTo>
                          <a:cubicBezTo>
                            <a:pt x="2893422" y="422572"/>
                            <a:pt x="3078480" y="468293"/>
                            <a:pt x="3200400" y="485710"/>
                          </a:cubicBezTo>
                          <a:cubicBezTo>
                            <a:pt x="3322320" y="503127"/>
                            <a:pt x="3267891" y="631578"/>
                            <a:pt x="3422468" y="551024"/>
                          </a:cubicBezTo>
                          <a:cubicBezTo>
                            <a:pt x="3577045" y="470470"/>
                            <a:pt x="3931919" y="-38982"/>
                            <a:pt x="4127862" y="2384"/>
                          </a:cubicBezTo>
                          <a:cubicBezTo>
                            <a:pt x="4323805" y="43750"/>
                            <a:pt x="4410891" y="653350"/>
                            <a:pt x="4598125" y="799219"/>
                          </a:cubicBezTo>
                          <a:cubicBezTo>
                            <a:pt x="4785359" y="945088"/>
                            <a:pt x="5090159" y="938556"/>
                            <a:pt x="5251268" y="877596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698036" y="5378247"/>
                    <a:ext cx="79208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1100" dirty="0"/>
                      <a:t>Tiempo</a:t>
                    </a:r>
                    <a:endParaRPr lang="en-US" sz="1100" dirty="0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1762639" y="2476926"/>
                  <a:ext cx="4683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100" dirty="0"/>
                    <a:t>tasa</a:t>
                  </a:r>
                  <a:endParaRPr lang="en-US" sz="1100" dirty="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3563888" y="4360495"/>
                <a:ext cx="1298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/>
                  <a:t>Curva TESUVR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28464" y="3192224"/>
              <a:ext cx="1149911" cy="249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Curva IPC</a:t>
              </a:r>
              <a:endParaRPr lang="en-US" sz="1400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64052" y="2924466"/>
            <a:ext cx="1469705" cy="801653"/>
          </a:xfrm>
          <a:custGeom>
            <a:avLst/>
            <a:gdLst>
              <a:gd name="connsiteX0" fmla="*/ 0 w 1489166"/>
              <a:gd name="connsiteY0" fmla="*/ 514061 h 801653"/>
              <a:gd name="connsiteX1" fmla="*/ 339634 w 1489166"/>
              <a:gd name="connsiteY1" fmla="*/ 801444 h 801653"/>
              <a:gd name="connsiteX2" fmla="*/ 470263 w 1489166"/>
              <a:gd name="connsiteY2" fmla="*/ 474872 h 801653"/>
              <a:gd name="connsiteX3" fmla="*/ 613954 w 1489166"/>
              <a:gd name="connsiteY3" fmla="*/ 4609 h 801653"/>
              <a:gd name="connsiteX4" fmla="*/ 901337 w 1489166"/>
              <a:gd name="connsiteY4" fmla="*/ 239741 h 801653"/>
              <a:gd name="connsiteX5" fmla="*/ 1175657 w 1489166"/>
              <a:gd name="connsiteY5" fmla="*/ 318118 h 801653"/>
              <a:gd name="connsiteX6" fmla="*/ 1489166 w 1489166"/>
              <a:gd name="connsiteY6" fmla="*/ 474872 h 80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9166" h="801653">
                <a:moveTo>
                  <a:pt x="0" y="514061"/>
                </a:moveTo>
                <a:cubicBezTo>
                  <a:pt x="130628" y="661018"/>
                  <a:pt x="261257" y="807975"/>
                  <a:pt x="339634" y="801444"/>
                </a:cubicBezTo>
                <a:cubicBezTo>
                  <a:pt x="418011" y="794913"/>
                  <a:pt x="424543" y="607678"/>
                  <a:pt x="470263" y="474872"/>
                </a:cubicBezTo>
                <a:cubicBezTo>
                  <a:pt x="515983" y="342066"/>
                  <a:pt x="542108" y="43797"/>
                  <a:pt x="613954" y="4609"/>
                </a:cubicBezTo>
                <a:cubicBezTo>
                  <a:pt x="685800" y="-34580"/>
                  <a:pt x="807720" y="187490"/>
                  <a:pt x="901337" y="239741"/>
                </a:cubicBezTo>
                <a:cubicBezTo>
                  <a:pt x="994954" y="291992"/>
                  <a:pt x="1077686" y="278929"/>
                  <a:pt x="1175657" y="318118"/>
                </a:cubicBezTo>
                <a:cubicBezTo>
                  <a:pt x="1273629" y="357306"/>
                  <a:pt x="1381397" y="416089"/>
                  <a:pt x="1489166" y="474872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432579" y="3989414"/>
            <a:ext cx="1388115" cy="687356"/>
          </a:xfrm>
          <a:custGeom>
            <a:avLst/>
            <a:gdLst>
              <a:gd name="connsiteX0" fmla="*/ 0 w 1436914"/>
              <a:gd name="connsiteY0" fmla="*/ 613955 h 705533"/>
              <a:gd name="connsiteX1" fmla="*/ 431074 w 1436914"/>
              <a:gd name="connsiteY1" fmla="*/ 65315 h 705533"/>
              <a:gd name="connsiteX2" fmla="*/ 914400 w 1436914"/>
              <a:gd name="connsiteY2" fmla="*/ 705395 h 705533"/>
              <a:gd name="connsiteX3" fmla="*/ 1436914 w 1436914"/>
              <a:gd name="connsiteY3" fmla="*/ 0 h 70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705533">
                <a:moveTo>
                  <a:pt x="0" y="613955"/>
                </a:moveTo>
                <a:cubicBezTo>
                  <a:pt x="139337" y="332015"/>
                  <a:pt x="278674" y="50075"/>
                  <a:pt x="431074" y="65315"/>
                </a:cubicBezTo>
                <a:cubicBezTo>
                  <a:pt x="583474" y="80555"/>
                  <a:pt x="746760" y="716281"/>
                  <a:pt x="914400" y="705395"/>
                </a:cubicBezTo>
                <a:cubicBezTo>
                  <a:pt x="1082040" y="694509"/>
                  <a:pt x="1259477" y="347254"/>
                  <a:pt x="1436914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370515" y="2931322"/>
            <a:ext cx="1502229" cy="1724297"/>
          </a:xfrm>
          <a:custGeom>
            <a:avLst/>
            <a:gdLst>
              <a:gd name="connsiteX0" fmla="*/ 0 w 1502229"/>
              <a:gd name="connsiteY0" fmla="*/ 496389 h 1724297"/>
              <a:gd name="connsiteX1" fmla="*/ 313509 w 1502229"/>
              <a:gd name="connsiteY1" fmla="*/ 809897 h 1724297"/>
              <a:gd name="connsiteX2" fmla="*/ 378823 w 1502229"/>
              <a:gd name="connsiteY2" fmla="*/ 783771 h 1724297"/>
              <a:gd name="connsiteX3" fmla="*/ 444137 w 1502229"/>
              <a:gd name="connsiteY3" fmla="*/ 627017 h 1724297"/>
              <a:gd name="connsiteX4" fmla="*/ 535577 w 1502229"/>
              <a:gd name="connsiteY4" fmla="*/ 287383 h 1724297"/>
              <a:gd name="connsiteX5" fmla="*/ 561703 w 1502229"/>
              <a:gd name="connsiteY5" fmla="*/ 104503 h 1724297"/>
              <a:gd name="connsiteX6" fmla="*/ 613954 w 1502229"/>
              <a:gd name="connsiteY6" fmla="*/ 0 h 1724297"/>
              <a:gd name="connsiteX7" fmla="*/ 705394 w 1502229"/>
              <a:gd name="connsiteY7" fmla="*/ 13063 h 1724297"/>
              <a:gd name="connsiteX8" fmla="*/ 757646 w 1502229"/>
              <a:gd name="connsiteY8" fmla="*/ 91440 h 1724297"/>
              <a:gd name="connsiteX9" fmla="*/ 822960 w 1502229"/>
              <a:gd name="connsiteY9" fmla="*/ 169817 h 1724297"/>
              <a:gd name="connsiteX10" fmla="*/ 914400 w 1502229"/>
              <a:gd name="connsiteY10" fmla="*/ 248194 h 1724297"/>
              <a:gd name="connsiteX11" fmla="*/ 1084217 w 1502229"/>
              <a:gd name="connsiteY11" fmla="*/ 274320 h 1724297"/>
              <a:gd name="connsiteX12" fmla="*/ 1201783 w 1502229"/>
              <a:gd name="connsiteY12" fmla="*/ 339634 h 1724297"/>
              <a:gd name="connsiteX13" fmla="*/ 1319349 w 1502229"/>
              <a:gd name="connsiteY13" fmla="*/ 404949 h 1724297"/>
              <a:gd name="connsiteX14" fmla="*/ 1502229 w 1502229"/>
              <a:gd name="connsiteY14" fmla="*/ 457200 h 1724297"/>
              <a:gd name="connsiteX15" fmla="*/ 1476103 w 1502229"/>
              <a:gd name="connsiteY15" fmla="*/ 1071154 h 1724297"/>
              <a:gd name="connsiteX16" fmla="*/ 1358537 w 1502229"/>
              <a:gd name="connsiteY16" fmla="*/ 1332411 h 1724297"/>
              <a:gd name="connsiteX17" fmla="*/ 1214846 w 1502229"/>
              <a:gd name="connsiteY17" fmla="*/ 1528354 h 1724297"/>
              <a:gd name="connsiteX18" fmla="*/ 1136469 w 1502229"/>
              <a:gd name="connsiteY18" fmla="*/ 1645920 h 1724297"/>
              <a:gd name="connsiteX19" fmla="*/ 1005840 w 1502229"/>
              <a:gd name="connsiteY19" fmla="*/ 1724297 h 1724297"/>
              <a:gd name="connsiteX20" fmla="*/ 953589 w 1502229"/>
              <a:gd name="connsiteY20" fmla="*/ 1724297 h 1724297"/>
              <a:gd name="connsiteX21" fmla="*/ 862149 w 1502229"/>
              <a:gd name="connsiteY21" fmla="*/ 1658983 h 1724297"/>
              <a:gd name="connsiteX22" fmla="*/ 783771 w 1502229"/>
              <a:gd name="connsiteY22" fmla="*/ 1515291 h 1724297"/>
              <a:gd name="connsiteX23" fmla="*/ 692331 w 1502229"/>
              <a:gd name="connsiteY23" fmla="*/ 1345474 h 1724297"/>
              <a:gd name="connsiteX24" fmla="*/ 640080 w 1502229"/>
              <a:gd name="connsiteY24" fmla="*/ 1240971 h 1724297"/>
              <a:gd name="connsiteX25" fmla="*/ 587829 w 1502229"/>
              <a:gd name="connsiteY25" fmla="*/ 1175657 h 1724297"/>
              <a:gd name="connsiteX26" fmla="*/ 548640 w 1502229"/>
              <a:gd name="connsiteY26" fmla="*/ 1136469 h 1724297"/>
              <a:gd name="connsiteX27" fmla="*/ 496389 w 1502229"/>
              <a:gd name="connsiteY27" fmla="*/ 1136469 h 1724297"/>
              <a:gd name="connsiteX28" fmla="*/ 418011 w 1502229"/>
              <a:gd name="connsiteY28" fmla="*/ 1136469 h 1724297"/>
              <a:gd name="connsiteX29" fmla="*/ 352697 w 1502229"/>
              <a:gd name="connsiteY29" fmla="*/ 1227909 h 1724297"/>
              <a:gd name="connsiteX30" fmla="*/ 300446 w 1502229"/>
              <a:gd name="connsiteY30" fmla="*/ 1280160 h 1724297"/>
              <a:gd name="connsiteX31" fmla="*/ 235131 w 1502229"/>
              <a:gd name="connsiteY31" fmla="*/ 1410789 h 1724297"/>
              <a:gd name="connsiteX32" fmla="*/ 182880 w 1502229"/>
              <a:gd name="connsiteY32" fmla="*/ 1476103 h 1724297"/>
              <a:gd name="connsiteX33" fmla="*/ 130629 w 1502229"/>
              <a:gd name="connsiteY33" fmla="*/ 1593669 h 1724297"/>
              <a:gd name="connsiteX34" fmla="*/ 65314 w 1502229"/>
              <a:gd name="connsiteY34" fmla="*/ 1698171 h 1724297"/>
              <a:gd name="connsiteX35" fmla="*/ 52251 w 1502229"/>
              <a:gd name="connsiteY35" fmla="*/ 561703 h 172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02229" h="1724297">
                <a:moveTo>
                  <a:pt x="0" y="496389"/>
                </a:moveTo>
                <a:lnTo>
                  <a:pt x="313509" y="809897"/>
                </a:lnTo>
                <a:lnTo>
                  <a:pt x="378823" y="783771"/>
                </a:lnTo>
                <a:lnTo>
                  <a:pt x="444137" y="627017"/>
                </a:lnTo>
                <a:lnTo>
                  <a:pt x="535577" y="287383"/>
                </a:lnTo>
                <a:lnTo>
                  <a:pt x="561703" y="104503"/>
                </a:lnTo>
                <a:lnTo>
                  <a:pt x="613954" y="0"/>
                </a:lnTo>
                <a:lnTo>
                  <a:pt x="705394" y="13063"/>
                </a:lnTo>
                <a:lnTo>
                  <a:pt x="757646" y="91440"/>
                </a:lnTo>
                <a:lnTo>
                  <a:pt x="822960" y="169817"/>
                </a:lnTo>
                <a:lnTo>
                  <a:pt x="914400" y="248194"/>
                </a:lnTo>
                <a:lnTo>
                  <a:pt x="1084217" y="274320"/>
                </a:lnTo>
                <a:lnTo>
                  <a:pt x="1201783" y="339634"/>
                </a:lnTo>
                <a:lnTo>
                  <a:pt x="1319349" y="404949"/>
                </a:lnTo>
                <a:lnTo>
                  <a:pt x="1502229" y="457200"/>
                </a:lnTo>
                <a:lnTo>
                  <a:pt x="1476103" y="1071154"/>
                </a:lnTo>
                <a:lnTo>
                  <a:pt x="1358537" y="1332411"/>
                </a:lnTo>
                <a:lnTo>
                  <a:pt x="1214846" y="1528354"/>
                </a:lnTo>
                <a:lnTo>
                  <a:pt x="1136469" y="1645920"/>
                </a:lnTo>
                <a:lnTo>
                  <a:pt x="1005840" y="1724297"/>
                </a:lnTo>
                <a:lnTo>
                  <a:pt x="953589" y="1724297"/>
                </a:lnTo>
                <a:lnTo>
                  <a:pt x="862149" y="1658983"/>
                </a:lnTo>
                <a:lnTo>
                  <a:pt x="783771" y="1515291"/>
                </a:lnTo>
                <a:lnTo>
                  <a:pt x="692331" y="1345474"/>
                </a:lnTo>
                <a:lnTo>
                  <a:pt x="640080" y="1240971"/>
                </a:lnTo>
                <a:lnTo>
                  <a:pt x="587829" y="1175657"/>
                </a:lnTo>
                <a:lnTo>
                  <a:pt x="548640" y="1136469"/>
                </a:lnTo>
                <a:lnTo>
                  <a:pt x="496389" y="1136469"/>
                </a:lnTo>
                <a:lnTo>
                  <a:pt x="418011" y="1136469"/>
                </a:lnTo>
                <a:lnTo>
                  <a:pt x="352697" y="1227909"/>
                </a:lnTo>
                <a:lnTo>
                  <a:pt x="300446" y="1280160"/>
                </a:lnTo>
                <a:lnTo>
                  <a:pt x="235131" y="1410789"/>
                </a:lnTo>
                <a:lnTo>
                  <a:pt x="182880" y="1476103"/>
                </a:lnTo>
                <a:lnTo>
                  <a:pt x="130629" y="1593669"/>
                </a:lnTo>
                <a:lnTo>
                  <a:pt x="65314" y="1698171"/>
                </a:lnTo>
                <a:lnTo>
                  <a:pt x="52251" y="56170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32584" y="1856860"/>
            <a:ext cx="0" cy="354812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0">
            <a:extLst>
              <a:ext uri="{FF2B5EF4-FFF2-40B4-BE49-F238E27FC236}">
                <a16:creationId xmlns:a16="http://schemas.microsoft.com/office/drawing/2014/main" id="{86EE92A0-539E-4FFE-A37B-AA054373516F}"/>
              </a:ext>
            </a:extLst>
          </p:cNvPr>
          <p:cNvSpPr/>
          <p:nvPr/>
        </p:nvSpPr>
        <p:spPr>
          <a:xfrm>
            <a:off x="4171072" y="3693249"/>
            <a:ext cx="288032" cy="37923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19">
            <a:extLst>
              <a:ext uri="{FF2B5EF4-FFF2-40B4-BE49-F238E27FC236}">
                <a16:creationId xmlns:a16="http://schemas.microsoft.com/office/drawing/2014/main" id="{D9845E06-18C3-4288-B7E4-DBE21D522521}"/>
              </a:ext>
            </a:extLst>
          </p:cNvPr>
          <p:cNvSpPr/>
          <p:nvPr/>
        </p:nvSpPr>
        <p:spPr>
          <a:xfrm>
            <a:off x="5478839" y="2564904"/>
            <a:ext cx="288032" cy="1190215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89A7799A-98E3-4F70-9FD7-2809106E6756}"/>
              </a:ext>
            </a:extLst>
          </p:cNvPr>
          <p:cNvSpPr txBox="1"/>
          <p:nvPr/>
        </p:nvSpPr>
        <p:spPr>
          <a:xfrm>
            <a:off x="5478839" y="1981617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Spread de crédito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9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rial Black" panose="020B0A04020102020204" pitchFamily="34" charset="0"/>
              </a:rPr>
              <a:t>3. Análisis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4ADD85-5B48-4AAB-9CF5-CDE7364B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776864" cy="45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rial Black" panose="020B0A04020102020204" pitchFamily="34" charset="0"/>
              </a:rPr>
              <a:t>3. Análisis de datos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4EDCFF-CB4C-4950-A264-1DFBE6ED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63651"/>
            <a:ext cx="6377272" cy="297650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33B8AB8-7C61-492D-A4EE-15673E41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63" y="3646856"/>
            <a:ext cx="6377273" cy="32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rial Black" panose="020B0A04020102020204" pitchFamily="34" charset="0"/>
              </a:rPr>
              <a:t>4. Metodología y Evaluación del Modelo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1D27F0-173C-4E95-92B7-C68B1C356690}"/>
              </a:ext>
            </a:extLst>
          </p:cNvPr>
          <p:cNvSpPr txBox="1"/>
          <p:nvPr/>
        </p:nvSpPr>
        <p:spPr>
          <a:xfrm>
            <a:off x="971600" y="1608904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Auto-Regresive (AR)</a:t>
            </a:r>
          </a:p>
          <a:p>
            <a:pPr algn="ctr"/>
            <a:r>
              <a:rPr lang="es-CO" sz="1600" i="1" dirty="0"/>
              <a:t>Depende de su valor rezagado -p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DCC032-7499-4A41-BDE7-330EEE8CB1E1}"/>
              </a:ext>
            </a:extLst>
          </p:cNvPr>
          <p:cNvSpPr txBox="1"/>
          <p:nvPr/>
        </p:nvSpPr>
        <p:spPr>
          <a:xfrm>
            <a:off x="4392953" y="1608904"/>
            <a:ext cx="457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Moving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(MA)</a:t>
            </a:r>
            <a:r>
              <a:rPr lang="es-CO" sz="2400" i="1" dirty="0"/>
              <a:t> </a:t>
            </a:r>
          </a:p>
          <a:p>
            <a:pPr algn="ctr"/>
            <a:r>
              <a:rPr lang="es-CO" sz="1600" i="1" dirty="0"/>
              <a:t>Depende de pronóstico de error rezagado - q</a:t>
            </a:r>
            <a:endParaRPr lang="es-CO" sz="2400" i="1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B68DB161-5CFD-4186-A8DC-98FF369F9FE3}"/>
              </a:ext>
            </a:extLst>
          </p:cNvPr>
          <p:cNvSpPr/>
          <p:nvPr/>
        </p:nvSpPr>
        <p:spPr>
          <a:xfrm rot="5400000">
            <a:off x="4149391" y="428056"/>
            <a:ext cx="845216" cy="4822735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49C00-340D-4BB2-923D-BA66464DE0F0}"/>
              </a:ext>
            </a:extLst>
          </p:cNvPr>
          <p:cNvSpPr txBox="1"/>
          <p:nvPr/>
        </p:nvSpPr>
        <p:spPr>
          <a:xfrm>
            <a:off x="1987061" y="3446221"/>
            <a:ext cx="5169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ARIMA (</a:t>
            </a:r>
            <a:r>
              <a:rPr lang="es-ES" sz="2800" dirty="0" err="1"/>
              <a:t>p,d,q</a:t>
            </a:r>
            <a:r>
              <a:rPr lang="es-ES" sz="2800" dirty="0"/>
              <a:t>)</a:t>
            </a:r>
            <a:endParaRPr lang="es-CO" sz="2800" i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B6CDD72-BD45-45E6-BF11-D524EED6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4" y="4056027"/>
            <a:ext cx="8672289" cy="52321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D30F820-B81A-46D9-9FB6-40966F191275}"/>
              </a:ext>
            </a:extLst>
          </p:cNvPr>
          <p:cNvSpPr txBox="1"/>
          <p:nvPr/>
        </p:nvSpPr>
        <p:spPr>
          <a:xfrm>
            <a:off x="471144" y="4779771"/>
            <a:ext cx="8349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d: corresponde al número se veces que se diferencia la serie para conseguir que sea estacionaria.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90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rial Black" panose="020B0A04020102020204" pitchFamily="34" charset="0"/>
              </a:rPr>
              <a:t>4. Metodología y Evaluación del Modelo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AA3978-B1C8-4585-BBD3-EB816606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4" y="1988842"/>
            <a:ext cx="3755485" cy="100811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961945-F5C0-4BAF-8751-3467BA345FB0}"/>
              </a:ext>
            </a:extLst>
          </p:cNvPr>
          <p:cNvSpPr txBox="1"/>
          <p:nvPr/>
        </p:nvSpPr>
        <p:spPr>
          <a:xfrm>
            <a:off x="404669" y="13297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ARIMA (1,1,1)</a:t>
            </a:r>
            <a:endParaRPr lang="es-CO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202C45-99C2-4348-92D6-B36B72C6EEAB}"/>
              </a:ext>
            </a:extLst>
          </p:cNvPr>
          <p:cNvSpPr txBox="1"/>
          <p:nvPr/>
        </p:nvSpPr>
        <p:spPr>
          <a:xfrm>
            <a:off x="404669" y="3795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ARIMA (2,2,2)</a:t>
            </a:r>
            <a:endParaRPr lang="es-CO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88E547-E63F-4171-89FB-D4082623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3" y="4651546"/>
            <a:ext cx="3735096" cy="115371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701AAD9-7944-4005-889C-07B02FB1D32E}"/>
              </a:ext>
            </a:extLst>
          </p:cNvPr>
          <p:cNvSpPr txBox="1"/>
          <p:nvPr/>
        </p:nvSpPr>
        <p:spPr>
          <a:xfrm>
            <a:off x="404669" y="3275692"/>
            <a:ext cx="3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 de generalización: 0.493%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CF900B-E706-4ED4-B57E-5C6D9663EDC7}"/>
              </a:ext>
            </a:extLst>
          </p:cNvPr>
          <p:cNvSpPr txBox="1"/>
          <p:nvPr/>
        </p:nvSpPr>
        <p:spPr>
          <a:xfrm>
            <a:off x="404669" y="6011996"/>
            <a:ext cx="3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 de generalización: 0.495%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F5563D1-FD2E-4445-8605-BFD2DB73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51" y="2098856"/>
            <a:ext cx="4355684" cy="352185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2339586-CAD9-4A98-8C25-1C070D6A1DB7}"/>
              </a:ext>
            </a:extLst>
          </p:cNvPr>
          <p:cNvSpPr txBox="1"/>
          <p:nvPr/>
        </p:nvSpPr>
        <p:spPr>
          <a:xfrm>
            <a:off x="404669" y="3037685"/>
            <a:ext cx="3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Precisión</a:t>
            </a:r>
            <a:endParaRPr lang="es-CO" u="sng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7783B7B-5413-43F9-91CE-7B32757CC37D}"/>
              </a:ext>
            </a:extLst>
          </p:cNvPr>
          <p:cNvSpPr txBox="1"/>
          <p:nvPr/>
        </p:nvSpPr>
        <p:spPr>
          <a:xfrm>
            <a:off x="404669" y="1687023"/>
            <a:ext cx="3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Dirección</a:t>
            </a:r>
            <a:endParaRPr lang="es-CO" u="sng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AA3FDD-E559-4320-9634-F72B5E247417}"/>
              </a:ext>
            </a:extLst>
          </p:cNvPr>
          <p:cNvSpPr txBox="1"/>
          <p:nvPr/>
        </p:nvSpPr>
        <p:spPr>
          <a:xfrm>
            <a:off x="404669" y="4103774"/>
            <a:ext cx="3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Dirección</a:t>
            </a:r>
            <a:endParaRPr lang="es-CO" u="sng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2AC0160-5B8A-4884-9F28-18109D116ECA}"/>
              </a:ext>
            </a:extLst>
          </p:cNvPr>
          <p:cNvSpPr txBox="1"/>
          <p:nvPr/>
        </p:nvSpPr>
        <p:spPr>
          <a:xfrm>
            <a:off x="402506" y="5736322"/>
            <a:ext cx="3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Precisión</a:t>
            </a:r>
            <a:endParaRPr lang="es-CO" u="sng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239EE86-39A4-4494-BDD4-CEE7CF668629}"/>
              </a:ext>
            </a:extLst>
          </p:cNvPr>
          <p:cNvCxnSpPr/>
          <p:nvPr/>
        </p:nvCxnSpPr>
        <p:spPr>
          <a:xfrm>
            <a:off x="402506" y="3795600"/>
            <a:ext cx="39534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1144" y="980728"/>
            <a:ext cx="8277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144" y="404664"/>
            <a:ext cx="827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rial Black" panose="020B0A04020102020204" pitchFamily="34" charset="0"/>
              </a:rPr>
              <a:t>5. Conclusiones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A29D4CB-C093-49F8-BACB-B74A0AB56D9F}"/>
              </a:ext>
            </a:extLst>
          </p:cNvPr>
          <p:cNvSpPr/>
          <p:nvPr/>
        </p:nvSpPr>
        <p:spPr>
          <a:xfrm>
            <a:off x="683568" y="1412776"/>
            <a:ext cx="432048" cy="360037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06F42A-80F4-45F5-B847-5F2E9280FA08}"/>
              </a:ext>
            </a:extLst>
          </p:cNvPr>
          <p:cNvSpPr txBox="1"/>
          <p:nvPr/>
        </p:nvSpPr>
        <p:spPr>
          <a:xfrm>
            <a:off x="1145886" y="1397675"/>
            <a:ext cx="7540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0" i="0" u="none" strike="noStrike" baseline="0" dirty="0">
                <a:solidFill>
                  <a:srgbClr val="000000"/>
                </a:solidFill>
                <a:latin typeface="Century" panose="02040604050505020304" pitchFamily="18" charset="0"/>
              </a:rPr>
              <a:t>La predicción del spread crediticio, bajo cualquiera de los dos modelos, muestra errores de generalización altos con predicciones a 1 día. </a:t>
            </a:r>
            <a:endParaRPr lang="es-CO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9B9C527-7769-4784-B60D-152D5AC5A51C}"/>
              </a:ext>
            </a:extLst>
          </p:cNvPr>
          <p:cNvSpPr/>
          <p:nvPr/>
        </p:nvSpPr>
        <p:spPr>
          <a:xfrm>
            <a:off x="683568" y="2587648"/>
            <a:ext cx="432048" cy="360037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731116-6958-4F88-B175-B19C3F55E12D}"/>
              </a:ext>
            </a:extLst>
          </p:cNvPr>
          <p:cNvSpPr txBox="1"/>
          <p:nvPr/>
        </p:nvSpPr>
        <p:spPr>
          <a:xfrm>
            <a:off x="1145886" y="2552709"/>
            <a:ext cx="7602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entury" panose="02040604050505020304" pitchFamily="18" charset="0"/>
              </a:rPr>
              <a:t>La predicción realizada a 1 día no resulta práctica, pues se requiere por lo menos 1 mes de antelación para la emisión de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entury" panose="02040604050505020304" pitchFamily="18" charset="0"/>
              </a:rPr>
              <a:t>CDT´s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  <a:endParaRPr lang="es-C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739DFBF-6633-451D-9385-826BAC1036D8}"/>
              </a:ext>
            </a:extLst>
          </p:cNvPr>
          <p:cNvSpPr/>
          <p:nvPr/>
        </p:nvSpPr>
        <p:spPr>
          <a:xfrm>
            <a:off x="683568" y="3594536"/>
            <a:ext cx="432048" cy="360037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4C890AC-B3D3-47EF-A1C8-9C969E71D376}"/>
              </a:ext>
            </a:extLst>
          </p:cNvPr>
          <p:cNvSpPr txBox="1"/>
          <p:nvPr/>
        </p:nvSpPr>
        <p:spPr>
          <a:xfrm>
            <a:off x="1145886" y="3501008"/>
            <a:ext cx="7602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0" i="0" u="none" strike="noStrike" baseline="0" dirty="0">
                <a:solidFill>
                  <a:srgbClr val="000000"/>
                </a:solidFill>
                <a:latin typeface="Century" panose="02040604050505020304" pitchFamily="18" charset="0"/>
              </a:rPr>
              <a:t>La predicción sobre la dirección del spread crediticio, alcanza niveles cercanos al 50%, lo cual es muy bajo y se asemeja casi que a un evento de azar. 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CB697A5-D214-47C5-BEE5-6706D5468F26}"/>
              </a:ext>
            </a:extLst>
          </p:cNvPr>
          <p:cNvSpPr txBox="1"/>
          <p:nvPr/>
        </p:nvSpPr>
        <p:spPr>
          <a:xfrm>
            <a:off x="1145886" y="4771020"/>
            <a:ext cx="7540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0" i="0" u="none" strike="noStrike" baseline="0" dirty="0">
                <a:solidFill>
                  <a:srgbClr val="000000"/>
                </a:solidFill>
                <a:latin typeface="Century" panose="02040604050505020304" pitchFamily="18" charset="0"/>
              </a:rPr>
              <a:t>Para un futuro procesamiento se podría incorporar un modelo multivariado al cual se le pueden incorporar variables tales como los CDS, el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entury" panose="02040604050505020304" pitchFamily="18" charset="0"/>
              </a:rPr>
              <a:t>Colcap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entury" panose="02040604050505020304" pitchFamily="18" charset="0"/>
              </a:rPr>
              <a:t>, entre otros. </a:t>
            </a:r>
            <a:endParaRPr lang="es-CO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1242F75-EE6A-4E40-B1D7-6136B6EB61EA}"/>
              </a:ext>
            </a:extLst>
          </p:cNvPr>
          <p:cNvSpPr/>
          <p:nvPr/>
        </p:nvSpPr>
        <p:spPr>
          <a:xfrm>
            <a:off x="683568" y="4797155"/>
            <a:ext cx="432048" cy="360037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709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6336" y="5373216"/>
            <a:ext cx="2736304" cy="23402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D7F-D3CE-4F4D-97F0-76067FEBD2F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 | Septiembre 2021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87824" y="1556792"/>
            <a:ext cx="0" cy="29064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1840" y="2132856"/>
            <a:ext cx="4604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Muchas gracias.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0395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292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Century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Mono</dc:creator>
  <cp:lastModifiedBy>wsbohorquez@gmail.com</cp:lastModifiedBy>
  <cp:revision>39</cp:revision>
  <dcterms:created xsi:type="dcterms:W3CDTF">2021-07-12T21:53:53Z</dcterms:created>
  <dcterms:modified xsi:type="dcterms:W3CDTF">2021-09-08T21:52:32Z</dcterms:modified>
</cp:coreProperties>
</file>