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7" r:id="rId2"/>
    <p:sldId id="322" r:id="rId3"/>
    <p:sldId id="323" r:id="rId4"/>
    <p:sldId id="324" r:id="rId5"/>
    <p:sldId id="325" r:id="rId6"/>
    <p:sldId id="321" r:id="rId7"/>
    <p:sldId id="28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40" r:id="rId36"/>
    <p:sldId id="32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39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8" r:id="rId69"/>
    <p:sldId id="317" r:id="rId70"/>
    <p:sldId id="319" r:id="rId71"/>
    <p:sldId id="320" r:id="rId72"/>
    <p:sldId id="338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41" r:id="rId8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D035-0486-4A69-BECE-80B09EDF0D27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9118D-6349-46B1-8589-94E1D43CE6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847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9118D-6349-46B1-8589-94E1D43CE6DB}" type="slidenum">
              <a:rPr lang="el-GR" smtClean="0"/>
              <a:pPr/>
              <a:t>76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696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rgbClr val="FFFFE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F5A7E9-38A1-4F09-B128-F92A430E387F}" type="datetimeFigureOut">
              <a:rPr lang="el-GR" smtClean="0"/>
              <a:pPr/>
              <a:t>13/4/2016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l-G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994F45-3DF1-40C5-86A7-821726E9FBA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32560" y="359898"/>
            <a:ext cx="7406640" cy="14721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Machine Learning</a:t>
            </a:r>
            <a:endParaRPr kumimoji="0" lang="el-G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Paulos Charonyktakis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Maria Plakia</a:t>
            </a:r>
            <a:endParaRPr kumimoji="0" lang="el-G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</a:t>
            </a:r>
            <a:r>
              <a:rPr lang="en-US" dirty="0"/>
              <a:t>a Line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184" y="1600200"/>
            <a:ext cx="2915816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Line equation</a:t>
            </a:r>
            <a:r>
              <a:rPr lang="en-US" dirty="0"/>
              <a:t>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Classifier</a:t>
            </a:r>
            <a:r>
              <a:rPr lang="en-US" dirty="0"/>
              <a:t>: </a:t>
            </a:r>
          </a:p>
          <a:p>
            <a:r>
              <a:rPr lang="en-US" dirty="0" smtClean="0"/>
              <a:t>If </a:t>
            </a:r>
            <a:endParaRPr lang="en-US" dirty="0"/>
          </a:p>
          <a:p>
            <a:r>
              <a:rPr lang="en-US" dirty="0" smtClean="0"/>
              <a:t>Output </a:t>
            </a:r>
            <a:r>
              <a:rPr lang="en-US" dirty="0"/>
              <a:t>1 </a:t>
            </a:r>
          </a:p>
          <a:p>
            <a:r>
              <a:rPr lang="en-US" dirty="0" smtClean="0"/>
              <a:t>Else </a:t>
            </a:r>
            <a:endParaRPr lang="en-US" dirty="0"/>
          </a:p>
          <a:p>
            <a:r>
              <a:rPr lang="en-US" dirty="0" smtClean="0"/>
              <a:t>Output </a:t>
            </a:r>
            <a:r>
              <a:rPr lang="en-US" dirty="0"/>
              <a:t>-1 </a:t>
            </a:r>
          </a:p>
          <a:p>
            <a:endParaRPr lang="el-GR" dirty="0"/>
          </a:p>
        </p:txBody>
      </p:sp>
      <p:pic>
        <p:nvPicPr>
          <p:cNvPr id="4098" name="Picture 2" descr="C:\csd-uoc\Epikouries\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4676775" cy="3867150"/>
          </a:xfrm>
          <a:prstGeom prst="rect">
            <a:avLst/>
          </a:prstGeom>
          <a:noFill/>
        </p:spPr>
      </p:pic>
      <p:pic>
        <p:nvPicPr>
          <p:cNvPr id="4099" name="Picture 3" descr="C:\csd-uoc\Epikouries\line_e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276872"/>
            <a:ext cx="2400300" cy="409575"/>
          </a:xfrm>
          <a:prstGeom prst="rect">
            <a:avLst/>
          </a:prstGeom>
          <a:noFill/>
        </p:spPr>
      </p:pic>
      <p:pic>
        <p:nvPicPr>
          <p:cNvPr id="4100" name="Picture 4" descr="C:\csd-uoc\Epikouries\line_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3501008"/>
            <a:ext cx="1962150" cy="27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</a:t>
            </a:r>
            <a:r>
              <a:rPr lang="en-US" dirty="0"/>
              <a:t>with Linear Surfaces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 </a:t>
            </a:r>
            <a:r>
              <a:rPr lang="en-US" dirty="0"/>
              <a:t>becomes </a:t>
            </a:r>
          </a:p>
          <a:p>
            <a:endParaRPr lang="el-GR" dirty="0"/>
          </a:p>
        </p:txBody>
      </p:sp>
      <p:pic>
        <p:nvPicPr>
          <p:cNvPr id="5122" name="Picture 2" descr="C:\csd-uoc\Epikouries\lin_sur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4555959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Perceptron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6146" name="Picture 2" descr="C:\csd-uoc\Epikouries\perceptr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7367062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7170" name="Picture 2" descr="C:\csd-uoc\Epikouries\perceptr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88840"/>
            <a:ext cx="4352925" cy="368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8194" name="Picture 2" descr="C:\csd-uoc\Epikouries\perceptr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72816"/>
            <a:ext cx="4314825" cy="3695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</a:t>
            </a:r>
            <a:r>
              <a:rPr lang="en-US" dirty="0" err="1"/>
              <a:t>Perceptrons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/>
              <a:t>with random weights </a:t>
            </a:r>
          </a:p>
          <a:p>
            <a:r>
              <a:rPr lang="en-US" dirty="0" smtClean="0"/>
              <a:t>Update </a:t>
            </a:r>
            <a:r>
              <a:rPr lang="en-US" dirty="0"/>
              <a:t>in an intelligent way to improve them using the data </a:t>
            </a:r>
          </a:p>
          <a:p>
            <a:r>
              <a:rPr lang="en-US" dirty="0" smtClean="0"/>
              <a:t>Intuitively: </a:t>
            </a:r>
            <a:endParaRPr lang="en-US" dirty="0"/>
          </a:p>
          <a:p>
            <a:pPr lvl="1"/>
            <a:r>
              <a:rPr lang="en-US" dirty="0" smtClean="0"/>
              <a:t>Decrease </a:t>
            </a:r>
            <a:r>
              <a:rPr lang="en-US" dirty="0"/>
              <a:t>the weights that increase the sum 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the weights that decrease the sum </a:t>
            </a:r>
          </a:p>
          <a:p>
            <a:r>
              <a:rPr lang="en-US" dirty="0" smtClean="0"/>
              <a:t>Repeat </a:t>
            </a:r>
            <a:r>
              <a:rPr lang="en-US" dirty="0"/>
              <a:t>for all training instances until convergence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r>
              <a:rPr lang="en-US" dirty="0"/>
              <a:t>Training Rule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0" y="1600200"/>
            <a:ext cx="339472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η</a:t>
            </a:r>
            <a:r>
              <a:rPr lang="en-US" i="1" dirty="0"/>
              <a:t>: arbitrary learning rate (e.g. 0.5) </a:t>
            </a:r>
          </a:p>
          <a:p>
            <a:r>
              <a:rPr lang="en-US" i="1" dirty="0" smtClean="0"/>
              <a:t>t</a:t>
            </a:r>
            <a:r>
              <a:rPr lang="en-US" i="1" baseline="-25000" dirty="0" smtClean="0"/>
              <a:t>d</a:t>
            </a:r>
            <a:r>
              <a:rPr lang="en-US" i="1" dirty="0" smtClean="0"/>
              <a:t> </a:t>
            </a:r>
            <a:r>
              <a:rPr lang="en-US" i="1" dirty="0"/>
              <a:t>: (true) label of the </a:t>
            </a:r>
            <a:r>
              <a:rPr lang="en-US" i="1" dirty="0" err="1"/>
              <a:t>dth</a:t>
            </a:r>
            <a:r>
              <a:rPr lang="en-US" i="1" dirty="0"/>
              <a:t> example </a:t>
            </a:r>
          </a:p>
          <a:p>
            <a:r>
              <a:rPr lang="en-US" i="1" dirty="0" err="1" smtClean="0"/>
              <a:t>o</a:t>
            </a:r>
            <a:r>
              <a:rPr lang="en-US" i="1" baseline="-25000" dirty="0" err="1" smtClean="0"/>
              <a:t>d</a:t>
            </a:r>
            <a:r>
              <a:rPr lang="en-US" i="1" dirty="0"/>
              <a:t>: output of the </a:t>
            </a:r>
            <a:r>
              <a:rPr lang="en-US" i="1" dirty="0" err="1"/>
              <a:t>perceptron</a:t>
            </a:r>
            <a:r>
              <a:rPr lang="en-US" i="1" dirty="0"/>
              <a:t> on the </a:t>
            </a:r>
            <a:r>
              <a:rPr lang="en-US" i="1" dirty="0" err="1"/>
              <a:t>dth</a:t>
            </a:r>
            <a:r>
              <a:rPr lang="en-US" i="1" dirty="0"/>
              <a:t> example </a:t>
            </a:r>
          </a:p>
          <a:p>
            <a:r>
              <a:rPr lang="en-US" i="1" dirty="0" err="1" smtClean="0"/>
              <a:t>x</a:t>
            </a:r>
            <a:r>
              <a:rPr lang="en-US" i="1" baseline="-25000" dirty="0" err="1" smtClean="0"/>
              <a:t>i,d</a:t>
            </a:r>
            <a:r>
              <a:rPr lang="en-US" i="1" dirty="0"/>
              <a:t>: value of predictor variable </a:t>
            </a:r>
            <a:r>
              <a:rPr lang="en-US" i="1" dirty="0" err="1"/>
              <a:t>i</a:t>
            </a:r>
            <a:r>
              <a:rPr lang="en-US" i="1" dirty="0"/>
              <a:t> of example d </a:t>
            </a:r>
          </a:p>
          <a:p>
            <a:r>
              <a:rPr lang="en-US" i="1" dirty="0" smtClean="0"/>
              <a:t>t</a:t>
            </a:r>
            <a:r>
              <a:rPr lang="en-US" i="1" baseline="-25000" dirty="0" smtClean="0"/>
              <a:t>d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o</a:t>
            </a:r>
            <a:r>
              <a:rPr lang="en-US" i="1" baseline="-25000" dirty="0" err="1"/>
              <a:t>d</a:t>
            </a:r>
            <a:r>
              <a:rPr lang="en-US" i="1" dirty="0"/>
              <a:t> : No change (for correctly classified examples) </a:t>
            </a:r>
          </a:p>
          <a:p>
            <a:endParaRPr lang="el-GR" dirty="0"/>
          </a:p>
        </p:txBody>
      </p:sp>
      <p:pic>
        <p:nvPicPr>
          <p:cNvPr id="9218" name="Picture 2" descr="C:\csd-uoc\Epikouries\train_perceptr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993319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</a:t>
            </a:r>
            <a:r>
              <a:rPr lang="en-US" dirty="0"/>
              <a:t>of the </a:t>
            </a:r>
            <a:r>
              <a:rPr lang="en-US" dirty="0" err="1"/>
              <a:t>Perceptron</a:t>
            </a:r>
            <a:r>
              <a:rPr lang="en-US" dirty="0"/>
              <a:t> Training Rule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will always converge within finite number of iterations if the data are linearly separable. </a:t>
            </a:r>
          </a:p>
          <a:p>
            <a:r>
              <a:rPr lang="en-US" dirty="0" smtClean="0"/>
              <a:t>Otherwise</a:t>
            </a:r>
            <a:r>
              <a:rPr lang="en-US" dirty="0"/>
              <a:t>, it may oscillate (no convergence)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</a:t>
            </a:r>
            <a:r>
              <a:rPr lang="en-US" dirty="0"/>
              <a:t>by Gradient Descent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</a:t>
            </a:r>
            <a:r>
              <a:rPr lang="en-US" dirty="0"/>
              <a:t>but: 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converges </a:t>
            </a:r>
          </a:p>
          <a:p>
            <a:pPr lvl="1"/>
            <a:r>
              <a:rPr lang="en-US" dirty="0" smtClean="0"/>
              <a:t>Generalizes </a:t>
            </a:r>
            <a:r>
              <a:rPr lang="en-US" dirty="0"/>
              <a:t>to training networks of </a:t>
            </a:r>
            <a:r>
              <a:rPr lang="en-US" dirty="0" err="1"/>
              <a:t>perceptrons</a:t>
            </a:r>
            <a:r>
              <a:rPr lang="en-US" dirty="0"/>
              <a:t> (neural networks) and training networks for </a:t>
            </a:r>
            <a:r>
              <a:rPr lang="en-US" dirty="0" err="1"/>
              <a:t>multicategory</a:t>
            </a:r>
            <a:r>
              <a:rPr lang="en-US" dirty="0"/>
              <a:t> classification or regression </a:t>
            </a:r>
          </a:p>
          <a:p>
            <a:r>
              <a:rPr lang="en-US" dirty="0" smtClean="0"/>
              <a:t>Idea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an error function 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weights that minimize the error, i.e., find weights that zero the error gradient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</a:t>
            </a:r>
            <a:r>
              <a:rPr lang="en-US" dirty="0"/>
              <a:t>Up the Gradient Descent </a:t>
            </a:r>
            <a:endParaRPr lang="el-GR" dirty="0"/>
          </a:p>
        </p:txBody>
      </p:sp>
      <p:pic>
        <p:nvPicPr>
          <p:cNvPr id="10242" name="Picture 2" descr="C:\csd-uoc\Epikouries\gradient_des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441688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  <a:p>
            <a:pPr lvl="1"/>
            <a:r>
              <a:rPr lang="en-US" dirty="0" smtClean="0"/>
              <a:t>Decision Trees</a:t>
            </a:r>
          </a:p>
          <a:p>
            <a:r>
              <a:rPr lang="en-US" dirty="0" smtClean="0"/>
              <a:t>Application on VoIP in Wireless Networks</a:t>
            </a:r>
            <a:endParaRPr lang="el-G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Sign Function is not Differentiable </a:t>
            </a:r>
            <a:endParaRPr lang="el-GR" dirty="0"/>
          </a:p>
        </p:txBody>
      </p:sp>
      <p:pic>
        <p:nvPicPr>
          <p:cNvPr id="11266" name="Picture 2" descr="C:\csd-uoc\Epikouries\sgn_fu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379716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/>
              <a:t>Differentiable Transfer Functions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with </a:t>
            </a:r>
            <a:r>
              <a:rPr lang="en-US" dirty="0"/>
              <a:t>the </a:t>
            </a:r>
            <a:r>
              <a:rPr lang="en-US" dirty="0" smtClean="0"/>
              <a:t>sigmoid </a:t>
            </a:r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12290" name="Picture 2" descr="C:\csd-uoc\Epikouries\sig_fu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3238500" cy="1981200"/>
          </a:xfrm>
          <a:prstGeom prst="rect">
            <a:avLst/>
          </a:prstGeom>
          <a:noFill/>
        </p:spPr>
      </p:pic>
      <p:pic>
        <p:nvPicPr>
          <p:cNvPr id="12291" name="Picture 3" descr="C:\csd-uoc\Epikouries\sig_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348880"/>
            <a:ext cx="4314983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Updating </a:t>
            </a:r>
            <a:r>
              <a:rPr lang="en-US" dirty="0"/>
              <a:t>the Weights with Gradient Descent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weight update goes through all training instances </a:t>
            </a:r>
          </a:p>
          <a:p>
            <a:r>
              <a:rPr lang="en-US" dirty="0" smtClean="0"/>
              <a:t>Each </a:t>
            </a:r>
            <a:r>
              <a:rPr lang="en-US" dirty="0"/>
              <a:t>weight update more expensive but more accurate </a:t>
            </a:r>
          </a:p>
          <a:p>
            <a:r>
              <a:rPr lang="en-US" dirty="0" smtClean="0"/>
              <a:t>Always </a:t>
            </a:r>
            <a:r>
              <a:rPr lang="en-US" dirty="0"/>
              <a:t>converges to a local minimum regardless of the data </a:t>
            </a:r>
          </a:p>
          <a:p>
            <a:r>
              <a:rPr lang="en-US" dirty="0" smtClean="0"/>
              <a:t>When </a:t>
            </a:r>
            <a:r>
              <a:rPr lang="en-US" dirty="0"/>
              <a:t>using the sigmoid: output is a real number between 0 and 1 </a:t>
            </a:r>
          </a:p>
          <a:p>
            <a:r>
              <a:rPr lang="en-US" dirty="0" smtClean="0"/>
              <a:t>Thus</a:t>
            </a:r>
            <a:r>
              <a:rPr lang="en-US" dirty="0"/>
              <a:t>, labels (desired outputs) have to be represented with numbers from 0 to 1 </a:t>
            </a:r>
          </a:p>
          <a:p>
            <a:endParaRPr lang="el-GR" dirty="0"/>
          </a:p>
        </p:txBody>
      </p:sp>
      <p:pic>
        <p:nvPicPr>
          <p:cNvPr id="13314" name="Picture 2" descr="C:\csd-uoc\Epikouries\weights_gr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821487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Feed-Forward </a:t>
            </a:r>
            <a:r>
              <a:rPr lang="en-US" dirty="0"/>
              <a:t>Neural Networks </a:t>
            </a:r>
            <a:endParaRPr lang="el-GR" dirty="0"/>
          </a:p>
        </p:txBody>
      </p:sp>
      <p:pic>
        <p:nvPicPr>
          <p:cNvPr id="14338" name="Picture 2" descr="C:\csd-uoc\Epikouries\feed_forw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859181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Increased </a:t>
            </a:r>
            <a:r>
              <a:rPr lang="en-US" dirty="0"/>
              <a:t>Expressiveness Example: Exclusive OR </a:t>
            </a:r>
            <a:endParaRPr lang="el-GR" dirty="0"/>
          </a:p>
        </p:txBody>
      </p:sp>
      <p:pic>
        <p:nvPicPr>
          <p:cNvPr id="15362" name="Picture 2" descr="C:\csd-uoc\Epikouries\why_ff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629093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the Viewpoint of the Output Layer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65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hidden layer maps to a new feature space </a:t>
            </a:r>
          </a:p>
          <a:p>
            <a:r>
              <a:rPr lang="en-US" dirty="0"/>
              <a:t>•Each hidden node is a new constructed feature </a:t>
            </a:r>
          </a:p>
          <a:p>
            <a:r>
              <a:rPr lang="en-US" dirty="0"/>
              <a:t>•Original Problem may become separable (or easier) </a:t>
            </a:r>
          </a:p>
          <a:p>
            <a:endParaRPr lang="el-GR" dirty="0"/>
          </a:p>
        </p:txBody>
      </p:sp>
      <p:pic>
        <p:nvPicPr>
          <p:cNvPr id="16386" name="Picture 2" descr="C:\csd-uoc\Epikouries\viewpo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3848100" cy="4543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Train Multi-Layered Networks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</a:t>
            </a:r>
            <a:r>
              <a:rPr lang="en-US" dirty="0"/>
              <a:t>a network structure (number of hidden layers, hidden nodes, and connectivity). </a:t>
            </a:r>
          </a:p>
          <a:p>
            <a:r>
              <a:rPr lang="en-US" dirty="0" smtClean="0"/>
              <a:t>Select </a:t>
            </a:r>
            <a:r>
              <a:rPr lang="en-US" dirty="0"/>
              <a:t>transfer functions that are differentiable. </a:t>
            </a:r>
          </a:p>
          <a:p>
            <a:r>
              <a:rPr lang="en-US" dirty="0" smtClean="0"/>
              <a:t>Define </a:t>
            </a:r>
            <a:r>
              <a:rPr lang="en-US" dirty="0"/>
              <a:t>a (differentiable) error function. </a:t>
            </a:r>
          </a:p>
          <a:p>
            <a:r>
              <a:rPr lang="en-US" dirty="0" smtClean="0"/>
              <a:t>Search </a:t>
            </a:r>
            <a:r>
              <a:rPr lang="en-US" dirty="0"/>
              <a:t>for weights that minimize the error function, using gradient descent or other optimization method. </a:t>
            </a:r>
          </a:p>
          <a:p>
            <a:r>
              <a:rPr lang="en-US" dirty="0" smtClean="0"/>
              <a:t>BACKPROPAGATION </a:t>
            </a:r>
            <a:endParaRPr lang="en-US" dirty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Back-Propagating </a:t>
            </a:r>
            <a:r>
              <a:rPr lang="en-US" dirty="0"/>
              <a:t>the Error </a:t>
            </a:r>
            <a:endParaRPr lang="el-GR" dirty="0"/>
          </a:p>
        </p:txBody>
      </p:sp>
      <p:pic>
        <p:nvPicPr>
          <p:cNvPr id="17410" name="Picture 2" descr="C:\csd-uoc\Epikouries\backpr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310809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Back-Propagating </a:t>
            </a:r>
            <a:r>
              <a:rPr lang="en-US" dirty="0"/>
              <a:t>the Error </a:t>
            </a:r>
            <a:endParaRPr lang="el-GR" dirty="0"/>
          </a:p>
        </p:txBody>
      </p:sp>
      <p:pic>
        <p:nvPicPr>
          <p:cNvPr id="18434" name="Picture 2" descr="C:\csd-uoc\Epikouries\back_prop_full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6264696" cy="5072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Back-Propagation </a:t>
            </a:r>
            <a:endParaRPr lang="el-GR" dirty="0"/>
          </a:p>
        </p:txBody>
      </p:sp>
      <p:pic>
        <p:nvPicPr>
          <p:cNvPr id="19458" name="Picture 2" descr="C:\csd-uoc\Epikouries\backpro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8164973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study of algorithms and systems that improve their performance with experience (Mitchell book)</a:t>
            </a:r>
          </a:p>
          <a:p>
            <a:r>
              <a:rPr lang="en-US" sz="2800" dirty="0" smtClean="0"/>
              <a:t>Experience?</a:t>
            </a:r>
          </a:p>
          <a:p>
            <a:r>
              <a:rPr lang="en-US" sz="2800" dirty="0" smtClean="0"/>
              <a:t>Experience = data / measurements / observations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Back-Propagation </a:t>
            </a:r>
            <a:r>
              <a:rPr lang="en-US" dirty="0"/>
              <a:t>Algorithm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</a:t>
            </a:r>
            <a:r>
              <a:rPr lang="en-US" dirty="0"/>
              <a:t>the input forward through the network </a:t>
            </a:r>
          </a:p>
          <a:p>
            <a:r>
              <a:rPr lang="en-US" dirty="0" smtClean="0"/>
              <a:t>Calculate </a:t>
            </a:r>
            <a:r>
              <a:rPr lang="en-US" dirty="0"/>
              <a:t>the outputs of all nodes (hidden and output) </a:t>
            </a:r>
          </a:p>
          <a:p>
            <a:r>
              <a:rPr lang="en-US" dirty="0" smtClean="0"/>
              <a:t>Propagate </a:t>
            </a:r>
            <a:r>
              <a:rPr lang="en-US" dirty="0"/>
              <a:t>the error backward </a:t>
            </a:r>
          </a:p>
          <a:p>
            <a:r>
              <a:rPr lang="en-US" dirty="0" smtClean="0"/>
              <a:t>Update </a:t>
            </a:r>
            <a:r>
              <a:rPr lang="en-US" dirty="0"/>
              <a:t>the weights: </a:t>
            </a:r>
          </a:p>
          <a:p>
            <a:endParaRPr lang="el-GR" dirty="0"/>
          </a:p>
        </p:txBody>
      </p:sp>
      <p:pic>
        <p:nvPicPr>
          <p:cNvPr id="20482" name="Picture 2" descr="C:\csd-uoc\Epikouries\we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013176"/>
            <a:ext cx="3642950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</a:t>
            </a:r>
            <a:r>
              <a:rPr lang="en-US" dirty="0"/>
              <a:t>with </a:t>
            </a:r>
            <a:r>
              <a:rPr lang="en-US" dirty="0" smtClean="0"/>
              <a:t>Back-Propagation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Going </a:t>
            </a:r>
            <a:r>
              <a:rPr lang="en-US" dirty="0"/>
              <a:t>once through all training examples and updating the weights: one epoch </a:t>
            </a:r>
          </a:p>
          <a:p>
            <a:r>
              <a:rPr lang="en-US" dirty="0" smtClean="0"/>
              <a:t>Iterate </a:t>
            </a:r>
            <a:r>
              <a:rPr lang="en-US" dirty="0"/>
              <a:t>until a stopping criterion is satisfied </a:t>
            </a:r>
          </a:p>
          <a:p>
            <a:r>
              <a:rPr lang="en-US" dirty="0" smtClean="0"/>
              <a:t>The </a:t>
            </a:r>
            <a:r>
              <a:rPr lang="en-US" dirty="0"/>
              <a:t>hidden layers learn new features and map to new spaces </a:t>
            </a:r>
          </a:p>
          <a:p>
            <a:r>
              <a:rPr lang="en-US" dirty="0" smtClean="0"/>
              <a:t>Training </a:t>
            </a:r>
            <a:r>
              <a:rPr lang="en-US" dirty="0"/>
              <a:t>reaches a local minimum of the error surface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</a:t>
            </a:r>
            <a:r>
              <a:rPr lang="en-US" dirty="0"/>
              <a:t>with Neural Networks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number of hidden units (and weights) is large, it is easy to memorize the training set (or parts of it) and not generalize </a:t>
            </a:r>
          </a:p>
          <a:p>
            <a:r>
              <a:rPr lang="en-US" dirty="0" smtClean="0"/>
              <a:t>Typically</a:t>
            </a:r>
            <a:r>
              <a:rPr lang="en-US" dirty="0"/>
              <a:t>, the optimal number of hidden units is much smaller than the input units </a:t>
            </a:r>
          </a:p>
          <a:p>
            <a:r>
              <a:rPr lang="en-US" dirty="0" smtClean="0"/>
              <a:t>Each </a:t>
            </a:r>
            <a:r>
              <a:rPr lang="en-US" dirty="0"/>
              <a:t>hidden layer maps to a space of smaller dimension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Representational </a:t>
            </a:r>
            <a:r>
              <a:rPr lang="en-US" dirty="0"/>
              <a:t>Power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Perceptron</a:t>
            </a:r>
            <a:r>
              <a:rPr lang="en-US" dirty="0"/>
              <a:t>: Can learn only linearly separable functions </a:t>
            </a:r>
          </a:p>
          <a:p>
            <a:r>
              <a:rPr lang="en-US" dirty="0" smtClean="0"/>
              <a:t>Boolean </a:t>
            </a:r>
            <a:r>
              <a:rPr lang="en-US" dirty="0"/>
              <a:t>Functions: learnable by a NN with one hidden layer </a:t>
            </a:r>
          </a:p>
          <a:p>
            <a:r>
              <a:rPr lang="en-US" dirty="0" smtClean="0"/>
              <a:t>Continuous </a:t>
            </a:r>
            <a:r>
              <a:rPr lang="en-US" dirty="0"/>
              <a:t>Functions: learnable with a NN with one hidden layer and sigmoid units </a:t>
            </a:r>
          </a:p>
          <a:p>
            <a:r>
              <a:rPr lang="en-US" dirty="0" smtClean="0"/>
              <a:t>Arbitrary </a:t>
            </a:r>
            <a:r>
              <a:rPr lang="en-US" dirty="0"/>
              <a:t>Functions: learnable with a NN with two hidden layers and sigmoid units </a:t>
            </a:r>
          </a:p>
          <a:p>
            <a:r>
              <a:rPr lang="en-US" dirty="0" smtClean="0"/>
              <a:t>Number </a:t>
            </a:r>
            <a:r>
              <a:rPr lang="en-US" dirty="0"/>
              <a:t>of hidden units in all cases unknown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</a:t>
            </a:r>
            <a:r>
              <a:rPr lang="en-US" dirty="0"/>
              <a:t>deal with both real and discrete domains </a:t>
            </a:r>
          </a:p>
          <a:p>
            <a:r>
              <a:rPr lang="en-US" dirty="0" smtClean="0"/>
              <a:t>Can </a:t>
            </a:r>
            <a:r>
              <a:rPr lang="en-US" dirty="0"/>
              <a:t>also perform density or probability estimation </a:t>
            </a:r>
          </a:p>
          <a:p>
            <a:r>
              <a:rPr lang="en-US" dirty="0" smtClean="0"/>
              <a:t>Very </a:t>
            </a:r>
            <a:r>
              <a:rPr lang="en-US" dirty="0"/>
              <a:t>fast classification time </a:t>
            </a:r>
          </a:p>
          <a:p>
            <a:r>
              <a:rPr lang="en-US" dirty="0" smtClean="0"/>
              <a:t>Relatively </a:t>
            </a:r>
            <a:r>
              <a:rPr lang="en-US" dirty="0"/>
              <a:t>slow training time (does not easily scale to thousands of inputs) </a:t>
            </a:r>
          </a:p>
          <a:p>
            <a:r>
              <a:rPr lang="en-US" dirty="0" smtClean="0"/>
              <a:t>One </a:t>
            </a:r>
            <a:r>
              <a:rPr lang="en-US" dirty="0"/>
              <a:t>of the most successful classifiers yet </a:t>
            </a:r>
          </a:p>
          <a:p>
            <a:r>
              <a:rPr lang="en-US" dirty="0" smtClean="0"/>
              <a:t>Successful </a:t>
            </a:r>
            <a:r>
              <a:rPr lang="en-US" dirty="0"/>
              <a:t>design choices still a black art </a:t>
            </a:r>
          </a:p>
          <a:p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err="1"/>
              <a:t>overfit</a:t>
            </a:r>
            <a:r>
              <a:rPr lang="en-US" dirty="0"/>
              <a:t> or </a:t>
            </a:r>
            <a:r>
              <a:rPr lang="en-US" dirty="0" err="1"/>
              <a:t>underfit</a:t>
            </a:r>
            <a:r>
              <a:rPr lang="en-US" dirty="0"/>
              <a:t> if care is not applied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in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an ANN 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net =</a:t>
            </a:r>
            <a:r>
              <a:rPr lang="en-US" sz="2800" dirty="0" err="1" smtClean="0"/>
              <a:t>feedforwardnet</a:t>
            </a:r>
            <a:r>
              <a:rPr lang="en-US" sz="2800" dirty="0" smtClean="0"/>
              <a:t>(</a:t>
            </a:r>
            <a:r>
              <a:rPr lang="en-US" sz="2800" dirty="0" err="1" smtClean="0"/>
              <a:t>hiddenSizes,trainFcn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[NET,TR</a:t>
            </a:r>
            <a:r>
              <a:rPr lang="en-US" sz="2800" dirty="0"/>
              <a:t>] = train(NET,X,T) takes a network NET, input data </a:t>
            </a:r>
            <a:r>
              <a:rPr lang="en-US" sz="2800" dirty="0" smtClean="0"/>
              <a:t>X and </a:t>
            </a:r>
            <a:r>
              <a:rPr lang="en-US" sz="2800" dirty="0"/>
              <a:t>target data T and returns the network after training it, </a:t>
            </a:r>
            <a:r>
              <a:rPr lang="en-US" sz="2800" dirty="0" smtClean="0"/>
              <a:t>and </a:t>
            </a:r>
            <a:r>
              <a:rPr lang="en-US" sz="2800" dirty="0"/>
              <a:t>a training record TR.</a:t>
            </a:r>
            <a:endParaRPr lang="en-US" sz="2800" dirty="0" smtClean="0"/>
          </a:p>
          <a:p>
            <a:r>
              <a:rPr lang="en-US" sz="2800" dirty="0" err="1"/>
              <a:t>sim</a:t>
            </a:r>
            <a:r>
              <a:rPr lang="en-US" sz="2800" dirty="0"/>
              <a:t>(NET,X) takes a network NET and inputs X and returns the </a:t>
            </a:r>
            <a:r>
              <a:rPr lang="en-US" sz="2800" dirty="0" smtClean="0"/>
              <a:t>estimated outputs Y generated by the network.	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59835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0892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l-G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l-GR" dirty="0"/>
          </a:p>
        </p:txBody>
      </p:sp>
      <p:pic>
        <p:nvPicPr>
          <p:cNvPr id="21506" name="Picture 2" descr="C:\csd-uoc\Epikouries\bayes_ru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37" y="1556792"/>
            <a:ext cx="7874063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l-GR" dirty="0"/>
          </a:p>
        </p:txBody>
      </p:sp>
      <p:pic>
        <p:nvPicPr>
          <p:cNvPr id="22530" name="Picture 2" descr="C:\csd-uoc\Epikouries\bayes_rule_sh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6773863" cy="402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l-GR" dirty="0"/>
          </a:p>
        </p:txBody>
      </p:sp>
      <p:pic>
        <p:nvPicPr>
          <p:cNvPr id="23554" name="Picture 2" descr="C:\csd-uoc\Epikouries\bayes_rule_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7078197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Machine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have past data, you want to predict the future</a:t>
            </a:r>
          </a:p>
          <a:p>
            <a:r>
              <a:rPr lang="en-US" dirty="0" smtClean="0"/>
              <a:t>You have data, you want to make sense out of them (find useful patterns)</a:t>
            </a:r>
          </a:p>
          <a:p>
            <a:r>
              <a:rPr lang="en-US" dirty="0" smtClean="0"/>
              <a:t>You have a problem it’s hard to find an algorithm for</a:t>
            </a:r>
          </a:p>
          <a:p>
            <a:pPr lvl="1"/>
            <a:r>
              <a:rPr lang="en-US" dirty="0" smtClean="0"/>
              <a:t>Gather some input-output pairs, learn the mapping</a:t>
            </a:r>
          </a:p>
          <a:p>
            <a:r>
              <a:rPr lang="en-US" dirty="0" smtClean="0"/>
              <a:t>Measurements + intelligent behavior usually lead to some form of Machine Learning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Learning = estimating P(X|Y), P(Y)</a:t>
            </a:r>
          </a:p>
          <a:p>
            <a:r>
              <a:rPr lang="en-US" dirty="0" smtClean="0"/>
              <a:t>Classification = using </a:t>
            </a:r>
            <a:r>
              <a:rPr lang="en-US" dirty="0" err="1" smtClean="0"/>
              <a:t>Bayes</a:t>
            </a:r>
            <a:r>
              <a:rPr lang="en-US" dirty="0" smtClean="0"/>
              <a:t> rule to calculate P(Y |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new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24578" name="Picture 2" descr="C:\csd-uoc\Epikouries\trai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816424" cy="1556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assumes</a:t>
            </a:r>
          </a:p>
          <a:p>
            <a:pPr>
              <a:buNone/>
            </a:pPr>
            <a:r>
              <a:rPr lang="en-US" dirty="0" smtClean="0"/>
              <a:t>	X= &lt;X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&gt;,  Y discrete-valued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i.e., that X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are conditionally independent given Y, for all </a:t>
            </a:r>
            <a:r>
              <a:rPr lang="en-US" dirty="0" err="1" smtClean="0"/>
              <a:t>i≠j</a:t>
            </a:r>
            <a:endParaRPr lang="el-GR" dirty="0"/>
          </a:p>
        </p:txBody>
      </p:sp>
      <p:pic>
        <p:nvPicPr>
          <p:cNvPr id="25602" name="Picture 2" descr="C:\csd-uoc\Epikouries\ba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80928"/>
            <a:ext cx="4457700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X is conditionally independent of  Y given Z, if the probability distribution governing X is independent of the value of  Y,  given the value of Z</a:t>
            </a:r>
          </a:p>
          <a:p>
            <a:endParaRPr lang="en-US" dirty="0" smtClean="0"/>
          </a:p>
          <a:p>
            <a:r>
              <a:rPr lang="en-US" dirty="0" smtClean="0"/>
              <a:t>P(X| Y, Z) = P(X| Z)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uses assumption that the X</a:t>
            </a:r>
            <a:r>
              <a:rPr lang="en-US" baseline="-25000" dirty="0" smtClean="0"/>
              <a:t>i</a:t>
            </a:r>
            <a:r>
              <a:rPr lang="en-US" dirty="0" smtClean="0"/>
              <a:t> are conditionally independent,  given Y</a:t>
            </a:r>
          </a:p>
          <a:p>
            <a:pPr>
              <a:buNone/>
            </a:pPr>
            <a:r>
              <a:rPr lang="en-US" dirty="0" smtClean="0"/>
              <a:t>   then: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26626" name="Picture 2" descr="C:\csd-uoc\Epikouries\conditional_ba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5048250" cy="19716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5301208"/>
            <a:ext cx="788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many parameters need to be calculated???</a:t>
            </a:r>
            <a:endParaRPr lang="el-GR" sz="28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C:\csd-uoc\Epikouries\theta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6021288"/>
            <a:ext cx="5572125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884368" cy="4800600"/>
          </a:xfrm>
        </p:spPr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Assuming conditional independence: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So, classification rule for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new</a:t>
            </a:r>
            <a:r>
              <a:rPr lang="en-US" dirty="0" smtClean="0"/>
              <a:t> = &lt;X</a:t>
            </a:r>
            <a:r>
              <a:rPr lang="en-US" baseline="-25000" dirty="0" smtClean="0"/>
              <a:t>i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</a:t>
            </a:r>
            <a:endParaRPr lang="el-GR" baseline="-25000" dirty="0"/>
          </a:p>
        </p:txBody>
      </p:sp>
      <p:pic>
        <p:nvPicPr>
          <p:cNvPr id="27650" name="Picture 2" descr="C:\csd-uoc\Epikouries\complete_ba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7141365" cy="792088"/>
          </a:xfrm>
          <a:prstGeom prst="rect">
            <a:avLst/>
          </a:prstGeom>
          <a:noFill/>
        </p:spPr>
      </p:pic>
      <p:pic>
        <p:nvPicPr>
          <p:cNvPr id="27651" name="Picture 3" descr="C:\csd-uoc\Epikouries\conditional_complete_bay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933056"/>
            <a:ext cx="6745524" cy="792088"/>
          </a:xfrm>
          <a:prstGeom prst="rect">
            <a:avLst/>
          </a:prstGeom>
          <a:noFill/>
        </p:spPr>
      </p:pic>
      <p:pic>
        <p:nvPicPr>
          <p:cNvPr id="27652" name="Picture 4" descr="C:\csd-uoc\Epikouries\classifi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733256"/>
            <a:ext cx="5845609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Algorithm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 Naïve </a:t>
            </a:r>
            <a:r>
              <a:rPr lang="en-US" dirty="0" err="1" smtClean="0"/>
              <a:t>Bayes</a:t>
            </a:r>
            <a:r>
              <a:rPr lang="en-US" dirty="0" smtClean="0"/>
              <a:t> (examples)</a:t>
            </a:r>
          </a:p>
          <a:p>
            <a:pPr lvl="1"/>
            <a:r>
              <a:rPr lang="en-US" dirty="0" smtClean="0"/>
              <a:t>for each* value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endParaRPr lang="en-US" i="1" baseline="-25000" dirty="0" smtClean="0"/>
          </a:p>
          <a:p>
            <a:pPr lvl="1"/>
            <a:r>
              <a:rPr lang="en-US" dirty="0" smtClean="0"/>
              <a:t>Estimate </a:t>
            </a:r>
            <a:r>
              <a:rPr lang="el-GR" dirty="0" smtClean="0"/>
              <a:t>π</a:t>
            </a:r>
            <a:r>
              <a:rPr lang="en-US" baseline="-25000" dirty="0" smtClean="0"/>
              <a:t>k</a:t>
            </a:r>
            <a:r>
              <a:rPr lang="en-US" dirty="0" smtClean="0"/>
              <a:t> = P(Y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each* value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of each attribute X</a:t>
            </a:r>
            <a:r>
              <a:rPr lang="en-US" i="1" baseline="-25000" dirty="0" smtClean="0"/>
              <a:t>i</a:t>
            </a:r>
          </a:p>
          <a:p>
            <a:pPr lvl="2"/>
            <a:r>
              <a:rPr lang="en-US" dirty="0" smtClean="0"/>
              <a:t>Estimate </a:t>
            </a:r>
            <a:r>
              <a:rPr lang="el-GR" dirty="0" smtClean="0"/>
              <a:t>θ</a:t>
            </a:r>
            <a:r>
              <a:rPr lang="en-US" baseline="-25000" dirty="0" err="1" smtClean="0"/>
              <a:t>ijk</a:t>
            </a:r>
            <a:r>
              <a:rPr lang="en-US" dirty="0" smtClean="0"/>
              <a:t> = P(X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r>
              <a:rPr lang="en-US" dirty="0" smtClean="0"/>
              <a:t>| Y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Classify (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new</a:t>
            </a:r>
            <a:r>
              <a:rPr lang="en-US" i="1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* parameters must sum to 1</a:t>
            </a:r>
            <a:endParaRPr lang="el-GR" sz="1800" dirty="0"/>
          </a:p>
        </p:txBody>
      </p:sp>
      <p:pic>
        <p:nvPicPr>
          <p:cNvPr id="28674" name="Picture 2" descr="C:\csd-uoc\Epikouries\classif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941168"/>
            <a:ext cx="429577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Parameters: </a:t>
            </a:r>
            <a:r>
              <a:rPr lang="en-US" i="1" dirty="0" smtClean="0"/>
              <a:t>Y, X</a:t>
            </a:r>
            <a:r>
              <a:rPr lang="en-US" i="1" baseline="-25000" dirty="0" smtClean="0"/>
              <a:t>i</a:t>
            </a:r>
            <a:r>
              <a:rPr lang="en-US" i="1" dirty="0" smtClean="0"/>
              <a:t> discrete-valued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MAP estimates (uniform </a:t>
            </a:r>
            <a:r>
              <a:rPr lang="en-US" dirty="0" err="1" smtClean="0"/>
              <a:t>Dirichlet</a:t>
            </a:r>
            <a:r>
              <a:rPr lang="en-US" dirty="0" smtClean="0"/>
              <a:t> priors):</a:t>
            </a:r>
            <a:endParaRPr lang="el-GR" dirty="0"/>
          </a:p>
        </p:txBody>
      </p:sp>
      <p:pic>
        <p:nvPicPr>
          <p:cNvPr id="29698" name="Picture 2" descr="C:\csd-uoc\Epikouries\M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6442316" cy="1584176"/>
          </a:xfrm>
          <a:prstGeom prst="rect">
            <a:avLst/>
          </a:prstGeom>
          <a:noFill/>
        </p:spPr>
      </p:pic>
      <p:pic>
        <p:nvPicPr>
          <p:cNvPr id="29699" name="Picture 3" descr="C:\csd-uoc\Epikouries\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437112"/>
            <a:ext cx="7056612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continuous </a:t>
            </a:r>
            <a:r>
              <a:rPr lang="en-US" i="1" dirty="0" smtClean="0"/>
              <a:t>Xi 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Naïve </a:t>
            </a:r>
            <a:r>
              <a:rPr lang="en-US" dirty="0" err="1" smtClean="0"/>
              <a:t>Bayes</a:t>
            </a:r>
            <a:r>
              <a:rPr lang="en-US" dirty="0" smtClean="0"/>
              <a:t> (GNB) assume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Sometimes assume variance</a:t>
            </a:r>
          </a:p>
          <a:p>
            <a:r>
              <a:rPr lang="en-US" dirty="0" smtClean="0"/>
              <a:t>is independent of Y (i.e., </a:t>
            </a:r>
            <a:r>
              <a:rPr lang="en-US" dirty="0" err="1" smtClean="0"/>
              <a:t>σi</a:t>
            </a:r>
            <a:r>
              <a:rPr lang="en-US" dirty="0" smtClean="0"/>
              <a:t>),</a:t>
            </a:r>
          </a:p>
          <a:p>
            <a:r>
              <a:rPr lang="en-US" dirty="0" smtClean="0"/>
              <a:t>or independent of Xi (i.e., </a:t>
            </a:r>
            <a:r>
              <a:rPr lang="en-US" dirty="0" err="1" smtClean="0"/>
              <a:t>σk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both (i.e., </a:t>
            </a:r>
            <a:r>
              <a:rPr lang="el-GR" dirty="0" smtClean="0"/>
              <a:t>σ)</a:t>
            </a:r>
            <a:endParaRPr lang="el-GR" dirty="0"/>
          </a:p>
        </p:txBody>
      </p:sp>
      <p:pic>
        <p:nvPicPr>
          <p:cNvPr id="30722" name="Picture 2" descr="C:\csd-uoc\Epikouries\gn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6483387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Parameters: </a:t>
            </a:r>
            <a:r>
              <a:rPr lang="en-US" i="1" dirty="0" smtClean="0"/>
              <a:t>Y discrete, X</a:t>
            </a:r>
            <a:r>
              <a:rPr lang="en-US" i="1" baseline="-25000" dirty="0" smtClean="0"/>
              <a:t>i</a:t>
            </a:r>
            <a:r>
              <a:rPr lang="en-US" i="1" dirty="0" smtClean="0"/>
              <a:t> continuous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estimates:</a:t>
            </a:r>
            <a:endParaRPr lang="el-GR" dirty="0"/>
          </a:p>
        </p:txBody>
      </p:sp>
      <p:pic>
        <p:nvPicPr>
          <p:cNvPr id="31746" name="Picture 2" descr="C:\csd-uoc\Epikouries\mle_gn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20888"/>
            <a:ext cx="710698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in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new Naïve object:</a:t>
            </a:r>
          </a:p>
          <a:p>
            <a:pPr marL="82296" indent="0">
              <a:buNone/>
            </a:pPr>
            <a:r>
              <a:rPr lang="en-US" sz="2800" dirty="0"/>
              <a:t>	NB = </a:t>
            </a:r>
            <a:r>
              <a:rPr lang="en-US" sz="2800" dirty="0" err="1" smtClean="0"/>
              <a:t>NaiveBayes.fit</a:t>
            </a:r>
            <a:r>
              <a:rPr lang="en-US" sz="2800" dirty="0" smtClean="0"/>
              <a:t>(X, Y), </a:t>
            </a:r>
            <a:r>
              <a:rPr lang="en-US" sz="2800" dirty="0"/>
              <a:t>X is a </a:t>
            </a:r>
            <a:r>
              <a:rPr lang="en-US" sz="2800" dirty="0" smtClean="0"/>
              <a:t>	matrix </a:t>
            </a:r>
            <a:r>
              <a:rPr lang="en-US" sz="2800" dirty="0"/>
              <a:t>of </a:t>
            </a:r>
            <a:r>
              <a:rPr lang="en-US" sz="2800" dirty="0" smtClean="0"/>
              <a:t>predictor </a:t>
            </a:r>
            <a:r>
              <a:rPr lang="en-US" sz="2800" dirty="0"/>
              <a:t>values, </a:t>
            </a:r>
            <a:r>
              <a:rPr lang="en-US" sz="2800" dirty="0" smtClean="0"/>
              <a:t>Y </a:t>
            </a:r>
            <a:r>
              <a:rPr lang="en-US" sz="2800" dirty="0"/>
              <a:t>is a vector </a:t>
            </a:r>
            <a:r>
              <a:rPr lang="en-US" sz="2800" dirty="0" smtClean="0"/>
              <a:t>	of n response </a:t>
            </a:r>
            <a:r>
              <a:rPr lang="en-US" sz="2800" dirty="0"/>
              <a:t>values</a:t>
            </a:r>
          </a:p>
          <a:p>
            <a:r>
              <a:rPr lang="en-US" sz="2800" dirty="0"/>
              <a:t>post = posterior(</a:t>
            </a:r>
            <a:r>
              <a:rPr lang="en-US" sz="2800" dirty="0" err="1"/>
              <a:t>nb,test</a:t>
            </a:r>
            <a:r>
              <a:rPr lang="en-US" sz="2800" dirty="0"/>
              <a:t>) returns the posterior probability of the observations in </a:t>
            </a:r>
            <a:r>
              <a:rPr lang="en-US" sz="2800" dirty="0" smtClean="0"/>
              <a:t>test</a:t>
            </a:r>
          </a:p>
          <a:p>
            <a:r>
              <a:rPr lang="en-US" sz="2800" dirty="0" smtClean="0"/>
              <a:t>Predict a value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predictedValue</a:t>
            </a:r>
            <a:r>
              <a:rPr lang="en-US" sz="2800" dirty="0" smtClean="0"/>
              <a:t> </a:t>
            </a:r>
            <a:r>
              <a:rPr lang="en-US" sz="2800" dirty="0"/>
              <a:t>= predict(NB,TEST)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572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Learn from examples</a:t>
            </a:r>
          </a:p>
          <a:p>
            <a:r>
              <a:rPr lang="en-US" dirty="0" smtClean="0"/>
              <a:t>Would like to be able to predict an outcome of interest </a:t>
            </a:r>
            <a:r>
              <a:rPr lang="en-US" i="1" dirty="0" smtClean="0"/>
              <a:t>y for an object x</a:t>
            </a:r>
          </a:p>
          <a:p>
            <a:r>
              <a:rPr lang="en-US" dirty="0" smtClean="0"/>
              <a:t>Learn function y = </a:t>
            </a:r>
            <a:r>
              <a:rPr lang="en-US" i="1" dirty="0" smtClean="0"/>
              <a:t>f(x)</a:t>
            </a:r>
          </a:p>
          <a:p>
            <a:r>
              <a:rPr lang="en-US" dirty="0" smtClean="0"/>
              <a:t>For example, </a:t>
            </a:r>
            <a:r>
              <a:rPr lang="en-US" i="1" dirty="0" smtClean="0"/>
              <a:t>x is a VoIP call, y is an indicator of </a:t>
            </a:r>
            <a:r>
              <a:rPr lang="en-US" i="1" dirty="0" err="1" smtClean="0"/>
              <a:t>QoE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We are given data with pairs {&lt;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&gt; : </a:t>
            </a:r>
            <a:r>
              <a:rPr lang="en-US" i="1" dirty="0" err="1" smtClean="0"/>
              <a:t>i</a:t>
            </a:r>
            <a:r>
              <a:rPr lang="en-US" i="1" dirty="0" smtClean="0"/>
              <a:t>=1, ..., n}, 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the representation of an object</a:t>
            </a:r>
          </a:p>
          <a:p>
            <a:pPr lvl="1"/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the representation of a known outcome</a:t>
            </a:r>
          </a:p>
          <a:p>
            <a:r>
              <a:rPr lang="en-US" dirty="0" smtClean="0"/>
              <a:t>Learn the function y = </a:t>
            </a:r>
            <a:r>
              <a:rPr lang="en-US" i="1" dirty="0" smtClean="0"/>
              <a:t>f(x) that generalizes from the data the “best” (has minimum average error)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Decision Trees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dataset: Miles Per Gallon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642096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 to predict MPG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UCI repository</a:t>
            </a:r>
            <a:endParaRPr lang="el-GR" dirty="0"/>
          </a:p>
        </p:txBody>
      </p:sp>
      <p:pic>
        <p:nvPicPr>
          <p:cNvPr id="1026" name="Picture 2" descr="C:\csd-uoc\Epikouries\data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44824"/>
            <a:ext cx="5544616" cy="4541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Decision Stump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7" y="1700808"/>
            <a:ext cx="683417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Step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4968552" cy="256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15616" y="4653136"/>
            <a:ext cx="1080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 the</a:t>
            </a:r>
          </a:p>
          <a:p>
            <a:r>
              <a:rPr lang="en-US" dirty="0" smtClean="0"/>
              <a:t>Original</a:t>
            </a:r>
          </a:p>
          <a:p>
            <a:r>
              <a:rPr lang="en-US" dirty="0" smtClean="0"/>
              <a:t>Dataset..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1709936" cy="153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 partition it</a:t>
            </a:r>
          </a:p>
          <a:p>
            <a:r>
              <a:rPr lang="en-US" dirty="0" smtClean="0"/>
              <a:t>according</a:t>
            </a:r>
          </a:p>
          <a:p>
            <a:r>
              <a:rPr lang="en-US" dirty="0" smtClean="0"/>
              <a:t>to the value of</a:t>
            </a:r>
          </a:p>
          <a:p>
            <a:r>
              <a:rPr lang="en-US" dirty="0" smtClean="0"/>
              <a:t>the attribute</a:t>
            </a:r>
          </a:p>
          <a:p>
            <a:r>
              <a:rPr lang="en-US" dirty="0" smtClean="0"/>
              <a:t>we split on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7668344" y="836712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Records</a:t>
            </a:r>
          </a:p>
          <a:p>
            <a:r>
              <a:rPr lang="en-US" dirty="0" smtClean="0"/>
              <a:t>in which</a:t>
            </a:r>
          </a:p>
          <a:p>
            <a:r>
              <a:rPr lang="en-US" dirty="0" smtClean="0"/>
              <a:t>cylinders</a:t>
            </a:r>
          </a:p>
          <a:p>
            <a:r>
              <a:rPr lang="el-GR" dirty="0" smtClean="0"/>
              <a:t>= 4</a:t>
            </a:r>
            <a:endParaRPr lang="en-US" dirty="0" smtClean="0"/>
          </a:p>
          <a:p>
            <a:endParaRPr lang="en-US" dirty="0" smtClean="0"/>
          </a:p>
          <a:p>
            <a:endParaRPr lang="el-GR" dirty="0" smtClean="0"/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in which</a:t>
            </a:r>
          </a:p>
          <a:p>
            <a:r>
              <a:rPr lang="en-US" dirty="0" smtClean="0"/>
              <a:t>cylinders</a:t>
            </a:r>
          </a:p>
          <a:p>
            <a:r>
              <a:rPr lang="el-GR" dirty="0" smtClean="0"/>
              <a:t>= 5</a:t>
            </a:r>
            <a:endParaRPr lang="en-US" dirty="0" smtClean="0"/>
          </a:p>
          <a:p>
            <a:endParaRPr lang="el-GR" dirty="0" smtClean="0"/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in which</a:t>
            </a:r>
          </a:p>
          <a:p>
            <a:r>
              <a:rPr lang="en-US" dirty="0" smtClean="0"/>
              <a:t>cylinders</a:t>
            </a:r>
          </a:p>
          <a:p>
            <a:r>
              <a:rPr lang="el-GR" dirty="0" smtClean="0"/>
              <a:t>= 6</a:t>
            </a:r>
            <a:endParaRPr lang="en-US" dirty="0" smtClean="0"/>
          </a:p>
          <a:p>
            <a:endParaRPr lang="el-GR" dirty="0" smtClean="0"/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in which</a:t>
            </a:r>
          </a:p>
          <a:p>
            <a:r>
              <a:rPr lang="en-US" dirty="0" smtClean="0"/>
              <a:t>cylinders</a:t>
            </a:r>
          </a:p>
          <a:p>
            <a:r>
              <a:rPr lang="el-GR" dirty="0" smtClean="0"/>
              <a:t>= 8</a:t>
            </a:r>
            <a:endParaRPr lang="el-GR" dirty="0"/>
          </a:p>
        </p:txBody>
      </p:sp>
      <p:sp>
        <p:nvSpPr>
          <p:cNvPr id="8" name="Rectangle 7"/>
          <p:cNvSpPr/>
          <p:nvPr/>
        </p:nvSpPr>
        <p:spPr>
          <a:xfrm>
            <a:off x="2123728" y="4149080"/>
            <a:ext cx="1296144" cy="1584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5436096" y="4077072"/>
            <a:ext cx="1296144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436096" y="4941168"/>
            <a:ext cx="1296144" cy="1440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5436096" y="5085184"/>
            <a:ext cx="129614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436096" y="5373216"/>
            <a:ext cx="1296144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7668344" y="836712"/>
            <a:ext cx="10081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7668344" y="2492896"/>
            <a:ext cx="10081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7668344" y="3861048"/>
            <a:ext cx="10081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7668344" y="5301208"/>
            <a:ext cx="100811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44208" y="1556792"/>
            <a:ext cx="1224136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88224" y="3501008"/>
            <a:ext cx="100811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88224" y="4797152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588224" y="5589240"/>
            <a:ext cx="108012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3648" y="623731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Build Tree from these Records</a:t>
            </a:r>
            <a:endParaRPr lang="el-GR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level of tree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744015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59632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Recursively build a tree from the seven</a:t>
            </a:r>
          </a:p>
          <a:p>
            <a:r>
              <a:rPr lang="en-US" dirty="0" smtClean="0"/>
              <a:t>records in which there are four cylinders and</a:t>
            </a:r>
          </a:p>
          <a:p>
            <a:r>
              <a:rPr lang="en-US" dirty="0" smtClean="0"/>
              <a:t>the maker was based in Asia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37220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(Similar recursion in the</a:t>
            </a:r>
          </a:p>
          <a:p>
            <a:r>
              <a:rPr lang="en-US" dirty="0" smtClean="0"/>
              <a:t>other cases)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tree</a:t>
            </a:r>
            <a:endParaRPr lang="el-G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59"/>
            <a:ext cx="7056784" cy="55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 new 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Classifying a test example</a:t>
            </a:r>
          </a:p>
          <a:p>
            <a:r>
              <a:rPr lang="en-US" dirty="0" smtClean="0"/>
              <a:t>Traverse tree</a:t>
            </a:r>
          </a:p>
          <a:p>
            <a:r>
              <a:rPr lang="en-US" dirty="0" smtClean="0"/>
              <a:t>Report leaf label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decision trees is hard!!!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the simplest (smallest) decision tree is an NP-complete problem [</a:t>
            </a:r>
            <a:r>
              <a:rPr lang="en-US" dirty="0" err="1" smtClean="0"/>
              <a:t>Hyafil</a:t>
            </a:r>
            <a:r>
              <a:rPr lang="en-US" dirty="0" smtClean="0"/>
              <a:t> &amp; </a:t>
            </a:r>
            <a:r>
              <a:rPr lang="en-US" dirty="0" err="1" smtClean="0"/>
              <a:t>Rivest</a:t>
            </a:r>
            <a:r>
              <a:rPr lang="en-US" dirty="0" smtClean="0"/>
              <a:t> ’76]</a:t>
            </a:r>
          </a:p>
          <a:p>
            <a:endParaRPr lang="en-US" dirty="0" smtClean="0"/>
          </a:p>
          <a:p>
            <a:r>
              <a:rPr lang="en-US" dirty="0" smtClean="0"/>
              <a:t>Resort to a greedy heuristic:</a:t>
            </a:r>
          </a:p>
          <a:p>
            <a:pPr lvl="1"/>
            <a:r>
              <a:rPr lang="en-US" dirty="0" smtClean="0"/>
              <a:t>Start from empty decision tree</a:t>
            </a:r>
          </a:p>
          <a:p>
            <a:pPr lvl="1"/>
            <a:r>
              <a:rPr lang="en-US" dirty="0" smtClean="0"/>
              <a:t>Split on </a:t>
            </a:r>
            <a:r>
              <a:rPr lang="en-US" b="1" dirty="0" smtClean="0"/>
              <a:t>next best attribute (feature)</a:t>
            </a:r>
          </a:p>
          <a:p>
            <a:pPr lvl="1"/>
            <a:r>
              <a:rPr lang="en-US" dirty="0" err="1" smtClean="0"/>
              <a:t>Recurse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good attribute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Good split if we are more certain about       classification after split</a:t>
            </a:r>
          </a:p>
          <a:p>
            <a:pPr lvl="1"/>
            <a:r>
              <a:rPr lang="en-US" sz="2400" dirty="0" smtClean="0"/>
              <a:t>Deterministic good (all true or all false)</a:t>
            </a:r>
          </a:p>
          <a:p>
            <a:pPr lvl="1"/>
            <a:r>
              <a:rPr lang="en-US" sz="2400" dirty="0" smtClean="0"/>
              <a:t>Uniform distribution bad</a:t>
            </a:r>
            <a:endParaRPr lang="el-GR" sz="2400" dirty="0"/>
          </a:p>
        </p:txBody>
      </p:sp>
      <p:pic>
        <p:nvPicPr>
          <p:cNvPr id="6146" name="Picture 2" descr="C:\csd-uoc\Epikouries\attribu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2" y="1340768"/>
            <a:ext cx="2095375" cy="4608512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3608" y="3861048"/>
          <a:ext cx="58326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162"/>
                <a:gridCol w="1458162"/>
                <a:gridCol w="1458162"/>
                <a:gridCol w="1458162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P(Y=A) = 1/2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P(Y=B) = 1/4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P(Y=C) = 1/8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P(Y=D) = 1/8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43608" y="4725144"/>
          <a:ext cx="58326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162"/>
                <a:gridCol w="1458162"/>
                <a:gridCol w="1458162"/>
                <a:gridCol w="1458162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P(Y=A) = 1/4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P(Y=B) = 1/4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P(Y=C) = 1/4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P(Y=D) = 1/4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</a:t>
            </a:r>
            <a:r>
              <a:rPr lang="en-US" i="1" dirty="0" smtClean="0"/>
              <a:t>H(X) of a random variable Y</a:t>
            </a:r>
            <a:endParaRPr lang="el-G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338590" cy="107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87624" y="3717032"/>
            <a:ext cx="7956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More uncertainty, more entropy!</a:t>
            </a:r>
          </a:p>
          <a:p>
            <a:r>
              <a:rPr lang="en-US" sz="2000" i="1" dirty="0" smtClean="0"/>
              <a:t>Information Theory interpretation: H(Y) is the expected number of bits needed</a:t>
            </a:r>
          </a:p>
          <a:p>
            <a:r>
              <a:rPr lang="en-US" sz="2000" dirty="0" smtClean="0"/>
              <a:t>to encode a randomly drawn value of </a:t>
            </a:r>
            <a:r>
              <a:rPr lang="en-US" sz="2000" i="1" dirty="0" smtClean="0"/>
              <a:t>Y (under most efficient code)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1187624" y="3789040"/>
            <a:ext cx="7560840" cy="10081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31640" y="2492896"/>
            <a:ext cx="7406640" cy="14721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Algorithms: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Artificial Neural Networks </a:t>
            </a:r>
            <a:endParaRPr kumimoji="0" lang="el-G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attribute – decrease in uncertainty</a:t>
            </a:r>
          </a:p>
          <a:p>
            <a:pPr lvl="1"/>
            <a:r>
              <a:rPr lang="en-US" dirty="0" smtClean="0"/>
              <a:t>Entropy of Y before you split</a:t>
            </a:r>
          </a:p>
          <a:p>
            <a:pPr lvl="1"/>
            <a:r>
              <a:rPr lang="en-US" dirty="0" smtClean="0"/>
              <a:t>Entropy after split</a:t>
            </a:r>
          </a:p>
          <a:p>
            <a:pPr lvl="2"/>
            <a:r>
              <a:rPr lang="en-US" dirty="0" smtClean="0"/>
              <a:t>Weight by probability of following each branch, i.e., normalized number of records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Information gain is difference</a:t>
            </a:r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509120"/>
            <a:ext cx="8100392" cy="66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6237312"/>
            <a:ext cx="4896544" cy="38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decision trees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empty decision tree</a:t>
            </a:r>
          </a:p>
          <a:p>
            <a:r>
              <a:rPr lang="en-US" dirty="0" smtClean="0"/>
              <a:t>Split on </a:t>
            </a:r>
            <a:r>
              <a:rPr lang="en-US" b="1" dirty="0" smtClean="0"/>
              <a:t>next best attribute (feature)</a:t>
            </a:r>
          </a:p>
          <a:p>
            <a:pPr lvl="1"/>
            <a:r>
              <a:rPr lang="en-US" dirty="0" smtClean="0"/>
              <a:t>Use, for example, information gain to select attribute</a:t>
            </a:r>
          </a:p>
          <a:p>
            <a:pPr lvl="1"/>
            <a:r>
              <a:rPr lang="en-US" dirty="0" smtClean="0"/>
              <a:t>Split on</a:t>
            </a:r>
          </a:p>
          <a:p>
            <a:r>
              <a:rPr lang="en-US" dirty="0" err="1" smtClean="0"/>
              <a:t>Recurse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645024"/>
            <a:ext cx="5292080" cy="36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Decision Stump</a:t>
            </a:r>
            <a:endParaRPr lang="el-G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73920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728369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724128" y="404664"/>
            <a:ext cx="1512168" cy="18002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en-US" dirty="0" smtClean="0"/>
              <a:t>Base Case 1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5814392" y="46360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Don’t split a</a:t>
            </a:r>
          </a:p>
          <a:p>
            <a:r>
              <a:rPr lang="en-US" dirty="0" smtClean="0"/>
              <a:t>node if all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records have</a:t>
            </a:r>
          </a:p>
          <a:p>
            <a:r>
              <a:rPr lang="en-US" dirty="0" smtClean="0"/>
              <a:t>the same</a:t>
            </a:r>
          </a:p>
          <a:p>
            <a:r>
              <a:rPr lang="en-US" dirty="0" smtClean="0"/>
              <a:t>output value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498080" cy="1143000"/>
          </a:xfrm>
        </p:spPr>
        <p:txBody>
          <a:bodyPr/>
          <a:lstStyle/>
          <a:p>
            <a:r>
              <a:rPr lang="en-US" dirty="0" smtClean="0"/>
              <a:t>Base Case 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728369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329608" y="3874115"/>
            <a:ext cx="1512168" cy="18002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3419872" y="39330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Don’t split a</a:t>
            </a:r>
          </a:p>
          <a:p>
            <a:r>
              <a:rPr lang="en-US" dirty="0" smtClean="0"/>
              <a:t>node if all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records have</a:t>
            </a:r>
          </a:p>
          <a:p>
            <a:r>
              <a:rPr lang="en-US" dirty="0" smtClean="0"/>
              <a:t>the same</a:t>
            </a:r>
          </a:p>
          <a:p>
            <a:r>
              <a:rPr lang="en-US" dirty="0" smtClean="0"/>
              <a:t>output value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 One: If all records in current data subset have the same output then </a:t>
            </a:r>
            <a:r>
              <a:rPr lang="en-US" b="1" dirty="0" smtClean="0"/>
              <a:t>don’t </a:t>
            </a:r>
            <a:r>
              <a:rPr lang="en-US" b="1" dirty="0" err="1" smtClean="0"/>
              <a:t>recurse</a:t>
            </a:r>
            <a:endParaRPr lang="en-US" b="1" dirty="0" smtClean="0"/>
          </a:p>
          <a:p>
            <a:pPr marL="82296" indent="0">
              <a:buNone/>
            </a:pPr>
            <a:endParaRPr lang="en-US" b="1" dirty="0" smtClean="0"/>
          </a:p>
          <a:p>
            <a:r>
              <a:rPr lang="en-US" dirty="0" smtClean="0"/>
              <a:t>Base Case Two: If all records have exactly the same set of input attributes then </a:t>
            </a:r>
            <a:r>
              <a:rPr lang="en-US" b="1" dirty="0" smtClean="0"/>
              <a:t>don’t </a:t>
            </a:r>
            <a:r>
              <a:rPr lang="en-US" b="1" dirty="0" err="1" smtClean="0"/>
              <a:t>recurse</a:t>
            </a: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Decision Tree Building</a:t>
            </a:r>
            <a:br>
              <a:rPr lang="en-US" dirty="0" smtClean="0"/>
            </a:br>
            <a:r>
              <a:rPr lang="en-US" dirty="0" smtClean="0"/>
              <a:t>Summarized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BuildTree</a:t>
            </a:r>
            <a:r>
              <a:rPr lang="en-US" dirty="0" smtClean="0"/>
              <a:t>(</a:t>
            </a:r>
            <a:r>
              <a:rPr lang="en-US" i="1" dirty="0" err="1" smtClean="0"/>
              <a:t>DataSet,Output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If all output values are the same in </a:t>
            </a:r>
            <a:r>
              <a:rPr lang="en-US" i="1" dirty="0" err="1" smtClean="0"/>
              <a:t>DataSet</a:t>
            </a:r>
            <a:r>
              <a:rPr lang="en-US" i="1" dirty="0" smtClean="0"/>
              <a:t>, return a leaf node that says </a:t>
            </a:r>
            <a:r>
              <a:rPr lang="en-US" dirty="0" smtClean="0"/>
              <a:t>“predict this unique output”</a:t>
            </a:r>
          </a:p>
          <a:p>
            <a:r>
              <a:rPr lang="en-US" dirty="0" smtClean="0"/>
              <a:t>If all input values are the same, return a leaf node that says “predict the majority output”</a:t>
            </a:r>
          </a:p>
          <a:p>
            <a:r>
              <a:rPr lang="en-US" dirty="0" smtClean="0"/>
              <a:t>Else find attribute </a:t>
            </a:r>
            <a:r>
              <a:rPr lang="en-US" i="1" dirty="0" smtClean="0"/>
              <a:t>X with highest Info Gain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X has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 distinct values (i.e. X has </a:t>
            </a:r>
            <a:r>
              <a:rPr lang="en-US" i="1" dirty="0" err="1" smtClean="0"/>
              <a:t>arity</a:t>
            </a:r>
            <a:r>
              <a:rPr lang="en-US" i="1" dirty="0" smtClean="0"/>
              <a:t>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).</a:t>
            </a:r>
          </a:p>
          <a:p>
            <a:pPr lvl="1"/>
            <a:r>
              <a:rPr lang="en-US" dirty="0" smtClean="0"/>
              <a:t>Create and return a non-leaf node with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 children.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i’th</a:t>
            </a:r>
            <a:r>
              <a:rPr lang="en-US" i="1" dirty="0" smtClean="0"/>
              <a:t> child should be built by calling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BuildTree</a:t>
            </a:r>
            <a:r>
              <a:rPr lang="en-US" dirty="0" smtClean="0"/>
              <a:t>(</a:t>
            </a:r>
            <a:r>
              <a:rPr lang="en-US" i="1" dirty="0" err="1" smtClean="0"/>
              <a:t>DSi,Output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dirty="0" smtClean="0"/>
              <a:t>			Where </a:t>
            </a:r>
            <a:r>
              <a:rPr lang="en-US" i="1" dirty="0" err="1" smtClean="0"/>
              <a:t>DSi</a:t>
            </a:r>
            <a:r>
              <a:rPr lang="en-US" i="1" dirty="0" smtClean="0"/>
              <a:t> built consists of all those records 			in </a:t>
            </a:r>
            <a:r>
              <a:rPr lang="en-US" i="1" dirty="0" err="1" smtClean="0"/>
              <a:t>DataSet</a:t>
            </a:r>
            <a:r>
              <a:rPr lang="en-US" i="1" dirty="0" smtClean="0"/>
              <a:t> for which X = </a:t>
            </a:r>
            <a:r>
              <a:rPr lang="en-US" i="1" dirty="0" err="1" smtClean="0"/>
              <a:t>ith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			distinct value of X.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will </a:t>
            </a:r>
            <a:r>
              <a:rPr lang="en-US" dirty="0" err="1" smtClean="0"/>
              <a:t>overfit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decision trees are have no learning biased</a:t>
            </a:r>
          </a:p>
          <a:p>
            <a:pPr lvl="1"/>
            <a:r>
              <a:rPr lang="en-US" dirty="0" smtClean="0"/>
              <a:t>Training set error is always zero!</a:t>
            </a:r>
          </a:p>
          <a:p>
            <a:pPr lvl="2"/>
            <a:r>
              <a:rPr lang="en-US" dirty="0" smtClean="0"/>
              <a:t>(If there is no label noise)</a:t>
            </a:r>
          </a:p>
          <a:p>
            <a:pPr lvl="1"/>
            <a:r>
              <a:rPr lang="en-US" dirty="0" smtClean="0"/>
              <a:t>Lots of variance</a:t>
            </a:r>
          </a:p>
          <a:p>
            <a:pPr lvl="1"/>
            <a:r>
              <a:rPr lang="en-US" dirty="0" smtClean="0"/>
              <a:t>Will definitely </a:t>
            </a:r>
            <a:r>
              <a:rPr lang="en-US" dirty="0" err="1" smtClean="0"/>
              <a:t>overfit</a:t>
            </a:r>
            <a:r>
              <a:rPr lang="en-US" dirty="0" smtClean="0"/>
              <a:t>!!!</a:t>
            </a:r>
          </a:p>
          <a:p>
            <a:pPr lvl="1"/>
            <a:r>
              <a:rPr lang="en-US" dirty="0" smtClean="0"/>
              <a:t>Must bias towards simpler trees</a:t>
            </a:r>
          </a:p>
          <a:p>
            <a:r>
              <a:rPr lang="en-US" dirty="0" smtClean="0"/>
              <a:t>Many strategies for picking simpler trees:</a:t>
            </a:r>
          </a:p>
          <a:p>
            <a:pPr lvl="1"/>
            <a:r>
              <a:rPr lang="en-US" dirty="0" smtClean="0"/>
              <a:t>Fixed depth</a:t>
            </a:r>
          </a:p>
          <a:p>
            <a:pPr lvl="1"/>
            <a:r>
              <a:rPr lang="en-US" dirty="0" smtClean="0"/>
              <a:t>Fixed number of leaves</a:t>
            </a:r>
          </a:p>
          <a:p>
            <a:pPr lvl="1"/>
            <a:r>
              <a:rPr lang="en-US" dirty="0" smtClean="0"/>
              <a:t>Or something smarter…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7924056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131840" y="1052736"/>
            <a:ext cx="1512168" cy="675456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3203848" y="1052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Consider this</a:t>
            </a:r>
          </a:p>
          <a:p>
            <a:r>
              <a:rPr lang="en-US" dirty="0" smtClean="0"/>
              <a:t> split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7498080" cy="1143000"/>
          </a:xfrm>
        </p:spPr>
        <p:txBody>
          <a:bodyPr/>
          <a:lstStyle/>
          <a:p>
            <a:r>
              <a:rPr lang="en-US" dirty="0" smtClean="0"/>
              <a:t>A chi-square test</a:t>
            </a:r>
            <a:endParaRPr lang="el-G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764704"/>
            <a:ext cx="7499350" cy="218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31640" y="3140968"/>
            <a:ext cx="7812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Suppose that mpg was completely uncorrelated with maker.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What is the chance we’d have seen data of at least this apparent level of association anyway?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92D050"/>
                </a:solidFill>
              </a:rPr>
              <a:t>By using a particular kind of chi-square test, the answer is 7.2%</a:t>
            </a:r>
            <a:endParaRPr lang="el-GR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</a:t>
            </a:r>
            <a:r>
              <a:rPr lang="en-US" dirty="0"/>
              <a:t>Classification Example </a:t>
            </a:r>
            <a:endParaRPr lang="el-GR" dirty="0"/>
          </a:p>
        </p:txBody>
      </p:sp>
      <p:pic>
        <p:nvPicPr>
          <p:cNvPr id="1026" name="Picture 2" descr="C:\csd-uoc\Epikouries\binary_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36572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Chi-squared to avoid </a:t>
            </a:r>
            <a:r>
              <a:rPr lang="en-US" dirty="0" err="1" smtClean="0"/>
              <a:t>overfitting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Build the full decision tree as before</a:t>
            </a:r>
          </a:p>
          <a:p>
            <a:r>
              <a:rPr lang="en-US" dirty="0" smtClean="0"/>
              <a:t>But when you can grow it no more, start to prune:</a:t>
            </a:r>
          </a:p>
          <a:p>
            <a:pPr lvl="1"/>
            <a:r>
              <a:rPr lang="en-US" dirty="0" smtClean="0"/>
              <a:t>Beginning at the bottom of the tree, delete splits in which </a:t>
            </a:r>
            <a:r>
              <a:rPr lang="en-US" i="1" dirty="0" err="1" smtClean="0"/>
              <a:t>pchance</a:t>
            </a:r>
            <a:r>
              <a:rPr lang="en-US" i="1" dirty="0" smtClean="0"/>
              <a:t> &gt; </a:t>
            </a:r>
            <a:r>
              <a:rPr lang="en-US" i="1" dirty="0" err="1" smtClean="0"/>
              <a:t>MaxPchance</a:t>
            </a:r>
            <a:endParaRPr lang="en-US" i="1" dirty="0" smtClean="0"/>
          </a:p>
          <a:p>
            <a:pPr lvl="1"/>
            <a:r>
              <a:rPr lang="en-US" dirty="0" smtClean="0"/>
              <a:t>Continue working you way up until there are no more </a:t>
            </a:r>
            <a:r>
              <a:rPr lang="en-US" dirty="0" err="1" smtClean="0"/>
              <a:t>prunable</a:t>
            </a:r>
            <a:r>
              <a:rPr lang="en-US" dirty="0" smtClean="0"/>
              <a:t>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you need to know about</a:t>
            </a:r>
            <a:br>
              <a:rPr lang="en-US" dirty="0" smtClean="0"/>
            </a:br>
            <a:r>
              <a:rPr lang="en-US" dirty="0" smtClean="0"/>
              <a:t>decision trees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Decision trees are one of the most popular data mining tools</a:t>
            </a:r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Computationally cheap (to solve heuristically)</a:t>
            </a:r>
          </a:p>
          <a:p>
            <a:r>
              <a:rPr lang="en-US" dirty="0" smtClean="0"/>
              <a:t>Information gain to select attributes (ID3, C4.5,…)</a:t>
            </a:r>
          </a:p>
          <a:p>
            <a:r>
              <a:rPr lang="en-US" dirty="0" smtClean="0"/>
              <a:t>Presented for classification, can be used for regression and density estimation too</a:t>
            </a:r>
          </a:p>
          <a:p>
            <a:r>
              <a:rPr lang="en-US" dirty="0" smtClean="0"/>
              <a:t>Decision trees will </a:t>
            </a:r>
            <a:r>
              <a:rPr lang="en-US" dirty="0" err="1" smtClean="0"/>
              <a:t>overfit</a:t>
            </a:r>
            <a:r>
              <a:rPr lang="en-US" dirty="0" smtClean="0"/>
              <a:t>!!!</a:t>
            </a:r>
          </a:p>
          <a:p>
            <a:pPr lvl="1"/>
            <a:r>
              <a:rPr lang="en-US" dirty="0" smtClean="0"/>
              <a:t>Zero bias classifier ! Lots of variance</a:t>
            </a:r>
          </a:p>
          <a:p>
            <a:pPr lvl="1"/>
            <a:r>
              <a:rPr lang="en-US" dirty="0" smtClean="0"/>
              <a:t>Must use tricks to find “simple trees”, e.g.,</a:t>
            </a:r>
          </a:p>
          <a:p>
            <a:pPr lvl="2"/>
            <a:r>
              <a:rPr lang="en-US" dirty="0" smtClean="0"/>
              <a:t>Fixed depth/Early stopping</a:t>
            </a:r>
          </a:p>
          <a:p>
            <a:pPr lvl="2"/>
            <a:r>
              <a:rPr lang="en-US" dirty="0" smtClean="0"/>
              <a:t>Pruning</a:t>
            </a:r>
          </a:p>
          <a:p>
            <a:pPr lvl="2"/>
            <a:r>
              <a:rPr lang="en-US" dirty="0" smtClean="0"/>
              <a:t>Hypothesis testing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in </a:t>
            </a:r>
            <a:r>
              <a:rPr lang="en-US" dirty="0" err="1" smtClean="0"/>
              <a:t>Matlab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classregtree</a:t>
            </a:r>
            <a:r>
              <a:rPr lang="en-US" sz="2800" dirty="0" smtClean="0"/>
              <a:t> class</a:t>
            </a:r>
          </a:p>
          <a:p>
            <a:r>
              <a:rPr lang="en-US" sz="2800" dirty="0" smtClean="0"/>
              <a:t>Create a new tree:</a:t>
            </a:r>
          </a:p>
          <a:p>
            <a:pPr marL="82296" indent="0">
              <a:buNone/>
            </a:pPr>
            <a:r>
              <a:rPr lang="en-US" sz="2800" dirty="0" smtClean="0"/>
              <a:t>	t=</a:t>
            </a:r>
            <a:r>
              <a:rPr lang="en-US" sz="2800" dirty="0" err="1" smtClean="0"/>
              <a:t>classregtree</a:t>
            </a:r>
            <a:r>
              <a:rPr lang="en-US" sz="2800" dirty="0" smtClean="0"/>
              <a:t>(X,Y), X is a matrix of 	predictor </a:t>
            </a:r>
            <a:r>
              <a:rPr lang="en-US" sz="2800" dirty="0"/>
              <a:t>values, y is a vector of n </a:t>
            </a:r>
            <a:r>
              <a:rPr lang="en-US" sz="2800" dirty="0" smtClean="0"/>
              <a:t>	response values</a:t>
            </a:r>
          </a:p>
          <a:p>
            <a:r>
              <a:rPr lang="en-US" sz="2800" dirty="0" smtClean="0"/>
              <a:t>Prune the tree: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tt</a:t>
            </a:r>
            <a:r>
              <a:rPr lang="en-US" sz="2800" dirty="0" smtClean="0"/>
              <a:t> = prune(t, alpha, </a:t>
            </a:r>
            <a:r>
              <a:rPr lang="en-US" sz="2800" dirty="0" err="1" smtClean="0"/>
              <a:t>pChance</a:t>
            </a:r>
            <a:r>
              <a:rPr lang="en-US" sz="2800" dirty="0" smtClean="0"/>
              <a:t>) alpha 	defines the level of the pruning</a:t>
            </a:r>
          </a:p>
          <a:p>
            <a:r>
              <a:rPr lang="en-US" sz="2800" dirty="0" smtClean="0"/>
              <a:t>Predict a value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y= </a:t>
            </a:r>
            <a:r>
              <a:rPr lang="en-US" sz="2800" dirty="0" err="1" smtClean="0"/>
              <a:t>eval</a:t>
            </a:r>
            <a:r>
              <a:rPr lang="en-US" sz="2800" dirty="0" smtClean="0"/>
              <a:t>(</a:t>
            </a:r>
            <a:r>
              <a:rPr lang="en-US" sz="2800" dirty="0" err="1" smtClean="0"/>
              <a:t>tt</a:t>
            </a:r>
            <a:r>
              <a:rPr lang="en-US" sz="2800" dirty="0" smtClean="0"/>
              <a:t>, X)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778340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on VoIP in Wireless Networks</a:t>
            </a: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Motivation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Wide use of wireless services for communication</a:t>
            </a:r>
          </a:p>
          <a:p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Objective network-based metrics (e.g., delay, packet loss)</a:t>
            </a:r>
          </a:p>
          <a:p>
            <a:r>
              <a:rPr lang="en-US" dirty="0" smtClean="0"/>
              <a:t>Quality of Experience (</a:t>
            </a:r>
            <a:r>
              <a:rPr lang="en-US" dirty="0" err="1" smtClean="0"/>
              <a:t>QoE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Objective and subjective performance metric (e.g., E-model, PESQ)</a:t>
            </a:r>
          </a:p>
          <a:p>
            <a:pPr lvl="1"/>
            <a:r>
              <a:rPr lang="en-US" dirty="0" smtClean="0"/>
              <a:t>Objective factors: network, application related</a:t>
            </a:r>
          </a:p>
          <a:p>
            <a:pPr lvl="1"/>
            <a:r>
              <a:rPr lang="en-US" dirty="0" smtClean="0"/>
              <a:t>Subjective factors: users expectation (MOS) </a:t>
            </a:r>
            <a:endParaRPr lang="el-GR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are not likely to provide </a:t>
            </a:r>
            <a:r>
              <a:rPr lang="en-US" dirty="0" err="1" smtClean="0"/>
              <a:t>QoE</a:t>
            </a:r>
            <a:r>
              <a:rPr lang="en-US" dirty="0" smtClean="0"/>
              <a:t> feedback</a:t>
            </a:r>
          </a:p>
          <a:p>
            <a:pPr lvl="1"/>
            <a:r>
              <a:rPr lang="en-US" dirty="0" smtClean="0"/>
              <a:t>unless bad </a:t>
            </a:r>
            <a:r>
              <a:rPr lang="en-US" dirty="0" err="1" smtClean="0"/>
              <a:t>QoE</a:t>
            </a:r>
            <a:r>
              <a:rPr lang="en-US" dirty="0" smtClean="0"/>
              <a:t> is witnessed</a:t>
            </a:r>
          </a:p>
          <a:p>
            <a:r>
              <a:rPr lang="en-US" dirty="0" smtClean="0"/>
              <a:t>Estimation of </a:t>
            </a:r>
            <a:r>
              <a:rPr lang="en-US" dirty="0" err="1" smtClean="0"/>
              <a:t>QoE</a:t>
            </a:r>
            <a:endParaRPr lang="en-US" dirty="0" smtClean="0"/>
          </a:p>
          <a:p>
            <a:pPr lvl="1"/>
            <a:r>
              <a:rPr lang="en-US" dirty="0" smtClean="0"/>
              <a:t>difficult because of the many contributing factors using Opinion Models</a:t>
            </a:r>
          </a:p>
          <a:p>
            <a:r>
              <a:rPr lang="en-US" dirty="0" smtClean="0"/>
              <a:t>Use of machine learning algorithms for the estimation of the </a:t>
            </a:r>
            <a:r>
              <a:rPr lang="en-US" dirty="0" err="1" smtClean="0"/>
              <a:t>QoE</a:t>
            </a:r>
            <a:endParaRPr lang="en-US" dirty="0" smtClean="0"/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QoS</a:t>
            </a:r>
            <a:r>
              <a:rPr lang="en-US" dirty="0" smtClean="0"/>
              <a:t> metrics</a:t>
            </a:r>
            <a:endParaRPr lang="el-G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Cross Validation training of</a:t>
            </a:r>
          </a:p>
          <a:p>
            <a:pPr lvl="1"/>
            <a:r>
              <a:rPr lang="en-US" dirty="0" smtClean="0"/>
              <a:t>ANN Models</a:t>
            </a:r>
          </a:p>
          <a:p>
            <a:pPr lvl="1"/>
            <a:r>
              <a:rPr lang="en-US" dirty="0" smtClean="0"/>
              <a:t>GNB Models</a:t>
            </a:r>
          </a:p>
          <a:p>
            <a:pPr lvl="1"/>
            <a:r>
              <a:rPr lang="en-US" dirty="0" smtClean="0"/>
              <a:t>Decision Trees models</a:t>
            </a:r>
          </a:p>
          <a:p>
            <a:r>
              <a:rPr lang="en-US" dirty="0" smtClean="0"/>
              <a:t>Preprocessing of data: normalization 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Cross-Validation</a:t>
            </a:r>
            <a:endParaRPr lang="el-GR" dirty="0"/>
          </a:p>
        </p:txBody>
      </p:sp>
      <p:pic>
        <p:nvPicPr>
          <p:cNvPr id="4" name="Content Placeholder 3" descr="nested_C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91602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366" indent="-514350"/>
            <a:r>
              <a:rPr lang="en-US" sz="3600" dirty="0" smtClean="0"/>
              <a:t>25 users</a:t>
            </a:r>
          </a:p>
          <a:p>
            <a:pPr marL="642366" indent="-514350"/>
            <a:r>
              <a:rPr lang="en-US" sz="3600" dirty="0" smtClean="0"/>
              <a:t>18 samples (segments of VoIP calls)</a:t>
            </a:r>
          </a:p>
          <a:p>
            <a:pPr marL="642366" indent="-514350"/>
            <a:r>
              <a:rPr lang="en-US" sz="3600" dirty="0" smtClean="0"/>
              <a:t>Each user evaluated all the segments with </a:t>
            </a:r>
            <a:r>
              <a:rPr lang="en-US" sz="3600" dirty="0" err="1" smtClean="0"/>
              <a:t>QoE</a:t>
            </a:r>
            <a:r>
              <a:rPr lang="en-US" sz="3600" dirty="0" smtClean="0"/>
              <a:t> score</a:t>
            </a:r>
          </a:p>
          <a:p>
            <a:pPr marL="642366" indent="-514350"/>
            <a:r>
              <a:rPr lang="en-US" sz="3600" dirty="0" smtClean="0"/>
              <a:t>10 attributes as predictors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Predictors</a:t>
            </a:r>
          </a:p>
          <a:p>
            <a:pPr lvl="1"/>
            <a:r>
              <a:rPr lang="en-US" b="1" dirty="0" smtClean="0"/>
              <a:t>average delay, packet loss, average jitter, burst ratio, average burst </a:t>
            </a:r>
            <a:r>
              <a:rPr lang="en-US" b="1" dirty="0" err="1" smtClean="0"/>
              <a:t>interarrival</a:t>
            </a:r>
            <a:r>
              <a:rPr lang="en-US" b="1" dirty="0" smtClean="0"/>
              <a:t>, average burst size, burst size variance, delay variance, jitter variance, burst </a:t>
            </a:r>
            <a:r>
              <a:rPr lang="en-US" b="1" dirty="0" err="1" smtClean="0"/>
              <a:t>interarrival</a:t>
            </a:r>
            <a:r>
              <a:rPr lang="en-US" b="1" dirty="0" smtClean="0"/>
              <a:t> variance</a:t>
            </a:r>
          </a:p>
          <a:p>
            <a:r>
              <a:rPr lang="en-US" dirty="0" err="1" smtClean="0"/>
              <a:t>QoE</a:t>
            </a:r>
            <a:r>
              <a:rPr lang="en-US" dirty="0" smtClean="0"/>
              <a:t> score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</a:t>
            </a:r>
            <a:r>
              <a:rPr lang="en-US" dirty="0"/>
              <a:t>Decision </a:t>
            </a:r>
            <a:r>
              <a:rPr lang="en-US" dirty="0" smtClean="0"/>
              <a:t>Areas </a:t>
            </a:r>
            <a:endParaRPr lang="el-GR" dirty="0"/>
          </a:p>
        </p:txBody>
      </p:sp>
      <p:pic>
        <p:nvPicPr>
          <p:cNvPr id="2050" name="Picture 2" descr="C:\csd-uoc\Epikouries\decisi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4248472" cy="2649880"/>
          </a:xfrm>
          <a:prstGeom prst="rect">
            <a:avLst/>
          </a:prstGeom>
          <a:noFill/>
        </p:spPr>
      </p:pic>
      <p:pic>
        <p:nvPicPr>
          <p:cNvPr id="2051" name="Picture 3" descr="C:\csd-uoc\Epikouries\decisio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92696"/>
            <a:ext cx="4111570" cy="2716783"/>
          </a:xfrm>
          <a:prstGeom prst="rect">
            <a:avLst/>
          </a:prstGeom>
          <a:noFill/>
        </p:spPr>
      </p:pic>
      <p:pic>
        <p:nvPicPr>
          <p:cNvPr id="2052" name="Picture 4" descr="C:\csd-uoc\Epikouries\decision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429000"/>
            <a:ext cx="4877395" cy="3232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ANN we tested different values of </a:t>
            </a:r>
            <a:r>
              <a:rPr lang="en-US" sz="2800" dirty="0"/>
              <a:t>nodes at the </a:t>
            </a:r>
            <a:r>
              <a:rPr lang="en-US" sz="2800" dirty="0" smtClean="0"/>
              <a:t>first and the </a:t>
            </a:r>
            <a:r>
              <a:rPr lang="en-US" sz="2800" dirty="0"/>
              <a:t>second </a:t>
            </a:r>
            <a:r>
              <a:rPr lang="en-US" sz="2800" dirty="0" smtClean="0"/>
              <a:t>hidden layer, with and </a:t>
            </a:r>
            <a:r>
              <a:rPr lang="en-US" sz="2800" dirty="0"/>
              <a:t>no </a:t>
            </a:r>
            <a:r>
              <a:rPr lang="en-US" sz="2800" dirty="0" smtClean="0"/>
              <a:t>normalization of the data</a:t>
            </a:r>
          </a:p>
          <a:p>
            <a:r>
              <a:rPr lang="en-US" sz="2800" dirty="0" smtClean="0"/>
              <a:t>In this table we can see some statistics from the error which appears from the difference between the estimated </a:t>
            </a:r>
            <a:r>
              <a:rPr lang="en-US" sz="2800" dirty="0" err="1" smtClean="0"/>
              <a:t>QoE</a:t>
            </a:r>
            <a:r>
              <a:rPr lang="en-US" sz="2800" dirty="0" smtClean="0"/>
              <a:t> and the real </a:t>
            </a:r>
            <a:r>
              <a:rPr lang="en-US" sz="2800" dirty="0" err="1" smtClean="0"/>
              <a:t>QoE</a:t>
            </a:r>
            <a:endParaRPr lang="el-GR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6110"/>
              </p:ext>
            </p:extLst>
          </p:nvPr>
        </p:nvGraphicFramePr>
        <p:xfrm>
          <a:off x="2195736" y="42930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error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1.0525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l-G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8023"/>
              </p:ext>
            </p:extLst>
          </p:nvPr>
        </p:nvGraphicFramePr>
        <p:xfrm>
          <a:off x="2195736" y="42930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GNB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error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0.6181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1.0525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train the GNB models we use the data with normalization or not.</a:t>
            </a:r>
          </a:p>
          <a:p>
            <a:r>
              <a:rPr lang="en-US" dirty="0" smtClean="0"/>
              <a:t>Statistics from the error of this model:</a:t>
            </a:r>
            <a:endParaRPr lang="el-GR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Decision Trees we used different values of alpha (a) parameter which defines the pruning level of the tree. </a:t>
            </a:r>
          </a:p>
          <a:p>
            <a:r>
              <a:rPr lang="en-US" dirty="0" smtClean="0"/>
              <a:t>Statistics:</a:t>
            </a:r>
          </a:p>
          <a:p>
            <a:pPr marL="82296" indent="0">
              <a:buNone/>
            </a:pPr>
            <a:endParaRPr lang="el-G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8262"/>
              </p:ext>
            </p:extLst>
          </p:nvPr>
        </p:nvGraphicFramePr>
        <p:xfrm>
          <a:off x="2195736" y="42930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0.5475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error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0.3636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0.5395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7632848" cy="5256585"/>
          </a:xfrm>
        </p:spPr>
      </p:pic>
    </p:spTree>
    <p:extLst>
      <p:ext uri="{BB962C8B-B14F-4D97-AF65-F5344CB8AC3E}">
        <p14:creationId xmlns:p14="http://schemas.microsoft.com/office/powerpoint/2010/main" val="29064270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Sources:</a:t>
            </a:r>
          </a:p>
          <a:p>
            <a:r>
              <a:rPr lang="en-US" dirty="0" smtClean="0"/>
              <a:t>Lectures from Machine Learning course CS577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</a:t>
            </a:r>
            <a:r>
              <a:rPr lang="en-US" dirty="0"/>
              <a:t>Classification Example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637112"/>
          </a:xfrm>
        </p:spPr>
        <p:txBody>
          <a:bodyPr>
            <a:normAutofit fontScale="85000" lnSpcReduction="20000"/>
          </a:bodyPr>
          <a:lstStyle/>
          <a:p>
            <a:endParaRPr lang="el-GR" dirty="0"/>
          </a:p>
          <a:p>
            <a:r>
              <a:rPr lang="en-US" dirty="0"/>
              <a:t>The simplest non-trivial decision function is the straight line (in general </a:t>
            </a:r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/>
              <a:t>) </a:t>
            </a:r>
          </a:p>
          <a:p>
            <a:r>
              <a:rPr lang="en-US" dirty="0"/>
              <a:t>One decision surface </a:t>
            </a:r>
          </a:p>
          <a:p>
            <a:r>
              <a:rPr lang="en-US" dirty="0"/>
              <a:t>Decision surface partitions space into two subspaces </a:t>
            </a:r>
            <a:endParaRPr lang="el-GR" dirty="0"/>
          </a:p>
        </p:txBody>
      </p:sp>
      <p:pic>
        <p:nvPicPr>
          <p:cNvPr id="3074" name="Picture 2" descr="C:\csd-uoc\Epikouries\decis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5076825" cy="387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915</TotalTime>
  <Words>2234</Words>
  <Application>Microsoft Office PowerPoint</Application>
  <PresentationFormat>On-screen Show (4:3)</PresentationFormat>
  <Paragraphs>433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Corbel</vt:lpstr>
      <vt:lpstr>Gill Sans MT</vt:lpstr>
      <vt:lpstr>Verdana</vt:lpstr>
      <vt:lpstr>Wingdings 2</vt:lpstr>
      <vt:lpstr>Solstice</vt:lpstr>
      <vt:lpstr>PowerPoint Presentation</vt:lpstr>
      <vt:lpstr>Roadmap</vt:lpstr>
      <vt:lpstr>Machine Learning</vt:lpstr>
      <vt:lpstr>Where to Use Machine Learning</vt:lpstr>
      <vt:lpstr>Supervised Learning</vt:lpstr>
      <vt:lpstr>PowerPoint Presentation</vt:lpstr>
      <vt:lpstr>Binary Classification Example </vt:lpstr>
      <vt:lpstr>Possible Decision Areas </vt:lpstr>
      <vt:lpstr>Binary Classification Example </vt:lpstr>
      <vt:lpstr>Specifying a Line </vt:lpstr>
      <vt:lpstr>Classifying with Linear Surfaces </vt:lpstr>
      <vt:lpstr>The Perceptron </vt:lpstr>
      <vt:lpstr>The Perceptron </vt:lpstr>
      <vt:lpstr>The Perceptron </vt:lpstr>
      <vt:lpstr>Training Perceptrons </vt:lpstr>
      <vt:lpstr>Perceptron Training Rule </vt:lpstr>
      <vt:lpstr>Analysis of the Perceptron Training Rule </vt:lpstr>
      <vt:lpstr>Training by Gradient Descent </vt:lpstr>
      <vt:lpstr>Setting Up the Gradient Descent </vt:lpstr>
      <vt:lpstr>The Sign Function is not Differentiable </vt:lpstr>
      <vt:lpstr>Use Differentiable Transfer Functions </vt:lpstr>
      <vt:lpstr>Updating the Weights with Gradient Descent </vt:lpstr>
      <vt:lpstr>Feed-Forward Neural Networks </vt:lpstr>
      <vt:lpstr>Increased Expressiveness Example: Exclusive OR </vt:lpstr>
      <vt:lpstr>From the Viewpoint of the Output Layer </vt:lpstr>
      <vt:lpstr>How to Train Multi-Layered Networks </vt:lpstr>
      <vt:lpstr>Back-Propagating the Error </vt:lpstr>
      <vt:lpstr>Back-Propagating the Error </vt:lpstr>
      <vt:lpstr>Back-Propagation </vt:lpstr>
      <vt:lpstr>Back-Propagation Algorithm </vt:lpstr>
      <vt:lpstr>Training with Back-Propagation </vt:lpstr>
      <vt:lpstr>Overfitting with Neural Networks </vt:lpstr>
      <vt:lpstr>Representational Power </vt:lpstr>
      <vt:lpstr>Conclusions </vt:lpstr>
      <vt:lpstr>ANN in Matlab</vt:lpstr>
      <vt:lpstr>Algorithms: Naïve Bayes Classifier</vt:lpstr>
      <vt:lpstr>Bayes Rule</vt:lpstr>
      <vt:lpstr>Bayes Rule</vt:lpstr>
      <vt:lpstr>Bayes Rule</vt:lpstr>
      <vt:lpstr>Bayes Classifier</vt:lpstr>
      <vt:lpstr>Naïve Bayes</vt:lpstr>
      <vt:lpstr>Conditional Independence</vt:lpstr>
      <vt:lpstr>Naïve Bayes</vt:lpstr>
      <vt:lpstr>Naïve Bayes classification</vt:lpstr>
      <vt:lpstr>Naïve Bayes Algorithm</vt:lpstr>
      <vt:lpstr>Estimating Parameters: Y, Xi discrete-valued</vt:lpstr>
      <vt:lpstr>What if we have continuous Xi ?</vt:lpstr>
      <vt:lpstr>Estimating Parameters: Y discrete, Xi continuous</vt:lpstr>
      <vt:lpstr>Naïve Bayes in Matlab</vt:lpstr>
      <vt:lpstr>Algorithms: Decision Trees</vt:lpstr>
      <vt:lpstr>A small dataset: Miles Per Gallon</vt:lpstr>
      <vt:lpstr>A Decision Stump</vt:lpstr>
      <vt:lpstr>Recursion Step</vt:lpstr>
      <vt:lpstr>Second level of tree</vt:lpstr>
      <vt:lpstr>The final tree</vt:lpstr>
      <vt:lpstr>Classification of a new example</vt:lpstr>
      <vt:lpstr>Learning decision trees is hard!!!</vt:lpstr>
      <vt:lpstr>Choosing a good attribute</vt:lpstr>
      <vt:lpstr>Entropy</vt:lpstr>
      <vt:lpstr>Information gain</vt:lpstr>
      <vt:lpstr>Learning decision trees</vt:lpstr>
      <vt:lpstr>A Decision Stump</vt:lpstr>
      <vt:lpstr>Base Case 1</vt:lpstr>
      <vt:lpstr>Base Case 2</vt:lpstr>
      <vt:lpstr>Base Cases</vt:lpstr>
      <vt:lpstr>Basic Decision Tree Building Summarized</vt:lpstr>
      <vt:lpstr>Decision trees will overfit</vt:lpstr>
      <vt:lpstr>PowerPoint Presentation</vt:lpstr>
      <vt:lpstr>A chi-square test</vt:lpstr>
      <vt:lpstr>Using Chi-squared to avoid overfitting</vt:lpstr>
      <vt:lpstr>What you need to know about decision trees</vt:lpstr>
      <vt:lpstr>Decision trees in Matlab</vt:lpstr>
      <vt:lpstr>Application on VoIP in Wireless Networks </vt:lpstr>
      <vt:lpstr>Motivation</vt:lpstr>
      <vt:lpstr>Problem Definition</vt:lpstr>
      <vt:lpstr>Proposed Method</vt:lpstr>
      <vt:lpstr>Nested Cross-Validation</vt:lpstr>
      <vt:lpstr>Dataset</vt:lpstr>
      <vt:lpstr>Dataset</vt:lpstr>
      <vt:lpstr>Experiments and Results</vt:lpstr>
      <vt:lpstr>Experiments and Results</vt:lpstr>
      <vt:lpstr>Experiments and Results</vt:lpstr>
      <vt:lpstr>PowerPoint Presentation</vt:lpstr>
      <vt:lpstr>Material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Corporate Edition</dc:creator>
  <cp:lastModifiedBy>Christopher, Lauren Ann</cp:lastModifiedBy>
  <cp:revision>79</cp:revision>
  <dcterms:created xsi:type="dcterms:W3CDTF">2014-04-23T12:28:29Z</dcterms:created>
  <dcterms:modified xsi:type="dcterms:W3CDTF">2016-04-13T21:23:51Z</dcterms:modified>
</cp:coreProperties>
</file>