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Inria Sans"/>
      <p:regular r:id="rId16"/>
      <p:bold r:id="rId17"/>
      <p:italic r:id="rId18"/>
      <p:boldItalic r:id="rId19"/>
    </p:embeddedFont>
    <p:embeddedFont>
      <p:font typeface="Saira SemiCondensed Medium"/>
      <p:regular r:id="rId20"/>
      <p:bold r:id="rId21"/>
    </p:embeddedFont>
    <p:embeddedFont>
      <p:font typeface="Titillium Web"/>
      <p:regular r:id="rId22"/>
      <p:bold r:id="rId23"/>
      <p:italic r:id="rId24"/>
      <p:boldItalic r:id="rId25"/>
    </p:embeddedFont>
    <p:embeddedFont>
      <p:font typeface="Saira Semi Condensed"/>
      <p:regular r:id="rId26"/>
      <p:bold r:id="rId27"/>
    </p:embeddedFont>
    <p:embeddedFont>
      <p:font typeface="Inria Sans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879827-91FC-44B4-B9BC-29A6FA6BD9B7}">
  <a:tblStyle styleId="{C5879827-91FC-44B4-B9BC-29A6FA6BD9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iraSemiCondensedMedium-regular.fntdata"/><Relationship Id="rId22" Type="http://schemas.openxmlformats.org/officeDocument/2006/relationships/font" Target="fonts/TitilliumWeb-regular.fntdata"/><Relationship Id="rId21" Type="http://schemas.openxmlformats.org/officeDocument/2006/relationships/font" Target="fonts/SairaSemiCondensedMedium-bold.fntdata"/><Relationship Id="rId24" Type="http://schemas.openxmlformats.org/officeDocument/2006/relationships/font" Target="fonts/TitilliumWeb-italic.fntdata"/><Relationship Id="rId23" Type="http://schemas.openxmlformats.org/officeDocument/2006/relationships/font" Target="fonts/TitilliumWe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airaSemiCondensed-regular.fntdata"/><Relationship Id="rId25" Type="http://schemas.openxmlformats.org/officeDocument/2006/relationships/font" Target="fonts/TitilliumWeb-boldItalic.fntdata"/><Relationship Id="rId28" Type="http://schemas.openxmlformats.org/officeDocument/2006/relationships/font" Target="fonts/InriaSansLight-regular.fntdata"/><Relationship Id="rId27" Type="http://schemas.openxmlformats.org/officeDocument/2006/relationships/font" Target="fonts/SairaSemi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riaSa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riaSansLight-boldItalic.fntdata"/><Relationship Id="rId30" Type="http://schemas.openxmlformats.org/officeDocument/2006/relationships/font" Target="fonts/InriaSans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nriaSans-bold.fntdata"/><Relationship Id="rId16" Type="http://schemas.openxmlformats.org/officeDocument/2006/relationships/font" Target="fonts/InriaSans-regular.fntdata"/><Relationship Id="rId19" Type="http://schemas.openxmlformats.org/officeDocument/2006/relationships/font" Target="fonts/InriaSans-boldItalic.fntdata"/><Relationship Id="rId18" Type="http://schemas.openxmlformats.org/officeDocument/2006/relationships/font" Target="fonts/Inria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85883115e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c85883115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024ea20b8_3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4024ea20b8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024ea20b8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024ea20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4024ea20b8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4024ea20b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4024ea20b8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4024ea20b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rect b="b" l="l" r="r" t="t"/>
              <a:pathLst>
                <a:path extrusionOk="0" h="17087" w="12799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rect b="b" l="l" r="r" t="t"/>
              <a:pathLst>
                <a:path extrusionOk="0" h="5802" w="752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rect b="b" l="l" r="r" t="t"/>
              <a:pathLst>
                <a:path extrusionOk="0" h="48482" w="32375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rect b="b" l="l" r="r" t="t"/>
              <a:pathLst>
                <a:path extrusionOk="0" h="3902" w="5188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rect b="b" l="l" r="r" t="t"/>
              <a:pathLst>
                <a:path extrusionOk="0" h="3902" w="5223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rect b="b" l="l" r="r" t="t"/>
              <a:pathLst>
                <a:path extrusionOk="0" h="5780" w="9875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rect b="b" l="l" r="r" t="t"/>
              <a:pathLst>
                <a:path extrusionOk="0" h="5825" w="17007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rect b="b" l="l" r="r" t="t"/>
              <a:pathLst>
                <a:path extrusionOk="0" h="12354" w="8055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rect b="b" l="l" r="r" t="t"/>
              <a:pathLst>
                <a:path extrusionOk="0" h="5916" w="3289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rect b="b" l="l" r="r" t="t"/>
              <a:pathLst>
                <a:path extrusionOk="0" h="49142" w="63579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mplete grid">
  <p:cSld name="BLANK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rect b="b" l="l" r="r" t="t"/>
            <a:pathLst>
              <a:path extrusionOk="0" h="49142" w="87364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rect b="b" l="l" r="r" t="t"/>
              <a:pathLst>
                <a:path extrusionOk="0" h="9169" w="21455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rect b="b" l="l" r="r" t="t"/>
              <a:pathLst>
                <a:path extrusionOk="0" h="25413" w="30862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rect b="b" l="l" r="r" t="t"/>
              <a:pathLst>
                <a:path extrusionOk="0" h="13264" w="12321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rect b="b" l="l" r="r" t="t"/>
              <a:pathLst>
                <a:path extrusionOk="0" h="13207" w="17064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rect b="b" l="l" r="r" t="t"/>
              <a:pathLst>
                <a:path extrusionOk="0" h="9089" w="8589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rect b="b" l="l" r="r" t="t"/>
              <a:pathLst>
                <a:path extrusionOk="0" h="29509" w="21433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rect b="b" l="l" r="r" t="t"/>
              <a:pathLst>
                <a:path extrusionOk="0" h="5848" w="5188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rect b="b" l="l" r="r" t="t"/>
            <a:pathLst>
              <a:path extrusionOk="0" h="683" w="785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rect b="b" l="l" r="r" t="t"/>
            <a:pathLst>
              <a:path extrusionOk="0" h="888" w="1116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rect b="b" l="l" r="r" t="t"/>
            <a:pathLst>
              <a:path extrusionOk="0" h="9112" w="9522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rect b="b" l="l" r="r" t="t"/>
            <a:pathLst>
              <a:path extrusionOk="0" h="160" w="12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rect b="b" l="l" r="r" t="t"/>
            <a:pathLst>
              <a:path extrusionOk="0" h="9989" w="6132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rect b="b" l="l" r="r" t="t"/>
            <a:pathLst>
              <a:path extrusionOk="0" h="49142" w="47891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rect b="b" l="l" r="r" t="t"/>
            <a:pathLst>
              <a:path extrusionOk="0" h="5814" w="520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rect b="b" l="l" r="r" t="t"/>
            <a:pathLst>
              <a:path extrusionOk="0" h="31943" w="27189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indent="-431800" lvl="1" marL="914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indent="-431800" lvl="2" marL="1371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indent="-431800" lvl="3" marL="18288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" name="Google Shape;104;p6"/>
          <p:cNvSpPr txBox="1"/>
          <p:nvPr>
            <p:ph idx="2" type="body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" name="Google Shape;125;p7"/>
          <p:cNvSpPr txBox="1"/>
          <p:nvPr>
            <p:ph idx="2" type="body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6" name="Google Shape;126;p7"/>
          <p:cNvSpPr txBox="1"/>
          <p:nvPr>
            <p:ph idx="3" type="body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7" name="Google Shape;127;p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6" name="Google Shape;146;p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68" name="Google Shape;168;p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Saira Semi Condensed"/>
                <a:ea typeface="Saira Semi Condensed"/>
                <a:cs typeface="Saira Semi Condensed"/>
                <a:sym typeface="Saira Semi Condensed"/>
              </a:rPr>
              <a:t>Q’Cursos</a:t>
            </a:r>
            <a:endParaRPr b="1" sz="45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Gerenciamento Institucional</a:t>
            </a:r>
            <a:endParaRPr sz="450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740846" y="2312128"/>
            <a:ext cx="511515" cy="519246"/>
            <a:chOff x="1923675" y="1633650"/>
            <a:chExt cx="436000" cy="435975"/>
          </a:xfrm>
        </p:grpSpPr>
        <p:sp>
          <p:nvSpPr>
            <p:cNvPr id="200" name="Google Shape;200;p1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0" name="Google Shape;400;p21"/>
          <p:cNvGraphicFramePr/>
          <p:nvPr/>
        </p:nvGraphicFramePr>
        <p:xfrm>
          <a:off x="168063" y="89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{C5879827-91FC-44B4-B9BC-29A6FA6BD9B7}</a:tableStyleId>
              </a:tblPr>
              <a:tblGrid>
                <a:gridCol w="933075"/>
                <a:gridCol w="557600"/>
                <a:gridCol w="557600"/>
                <a:gridCol w="557600"/>
                <a:gridCol w="557600"/>
                <a:gridCol w="557600"/>
                <a:gridCol w="557600"/>
                <a:gridCol w="557600"/>
                <a:gridCol w="557600"/>
                <a:gridCol w="557600"/>
                <a:gridCol w="557600"/>
                <a:gridCol w="557600"/>
                <a:gridCol w="557600"/>
                <a:gridCol w="464300"/>
              </a:tblGrid>
              <a:tr h="46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Primeira Semana</a:t>
                      </a:r>
                      <a:endParaRPr b="1"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Segunda Semana</a:t>
                      </a:r>
                      <a:endParaRPr b="1"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Terceira Semana</a:t>
                      </a:r>
                      <a:endParaRPr b="1"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Quarta Semana</a:t>
                      </a:r>
                      <a:endParaRPr b="1"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6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15</a:t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18</a:t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19</a:t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20</a:t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21</a:t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22</a:t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28</a:t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29</a:t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Planejamento</a:t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-2794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Inria Sans"/>
                        <a:buChar char="●"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Banco - T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abelas e procedures básicas</a:t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-2794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Inria Sans"/>
                        <a:buChar char="●"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Validações e regras de negócio</a:t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-2794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Inria Sans"/>
                        <a:buChar char="●"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API - Rotas básicas</a:t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-2794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Inria Sans"/>
                        <a:buChar char="●"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API -  Código de erro (HTTP Status)</a:t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-2794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Inria Sans"/>
                        <a:buChar char="●"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Front-End - Páginas inicias</a:t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-2794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Inria Sans"/>
                        <a:buChar char="●"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6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Front-End -  Professor e estudante</a:t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-2794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Inria Sans"/>
                        <a:buChar char="●"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6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Refatoração, Embelezamento e funções extras</a:t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Inria Sans"/>
                        <a:buChar char="●"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1" name="Google Shape;401;p2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" name="Google Shape;402;p21"/>
          <p:cNvGrpSpPr/>
          <p:nvPr/>
        </p:nvGrpSpPr>
        <p:grpSpPr>
          <a:xfrm>
            <a:off x="8681716" y="4670099"/>
            <a:ext cx="268208" cy="236711"/>
            <a:chOff x="1510757" y="3225422"/>
            <a:chExt cx="720214" cy="637347"/>
          </a:xfrm>
        </p:grpSpPr>
        <p:sp>
          <p:nvSpPr>
            <p:cNvPr id="403" name="Google Shape;403;p21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" name="Google Shape;410;p2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</a:t>
            </a:r>
            <a:endParaRPr/>
          </a:p>
        </p:txBody>
      </p:sp>
      <p:sp>
        <p:nvSpPr>
          <p:cNvPr id="211" name="Google Shape;211;p13"/>
          <p:cNvSpPr txBox="1"/>
          <p:nvPr>
            <p:ph idx="1" type="body"/>
          </p:nvPr>
        </p:nvSpPr>
        <p:spPr>
          <a:xfrm>
            <a:off x="1207850" y="1582550"/>
            <a:ext cx="6438300" cy="32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Back-end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Henrique Lirio - Banco de dados;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William Padilha -  API.</a:t>
            </a:r>
            <a:endParaRPr b="1" sz="16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Front-end 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João Mota;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Leonardo Pottmayer.</a:t>
            </a:r>
            <a:endParaRPr b="1"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12" name="Google Shape;212;p1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13"/>
          <p:cNvGrpSpPr/>
          <p:nvPr/>
        </p:nvGrpSpPr>
        <p:grpSpPr>
          <a:xfrm>
            <a:off x="8681716" y="4670099"/>
            <a:ext cx="268208" cy="236711"/>
            <a:chOff x="1510757" y="3225422"/>
            <a:chExt cx="720214" cy="637347"/>
          </a:xfrm>
        </p:grpSpPr>
        <p:sp>
          <p:nvSpPr>
            <p:cNvPr id="214" name="Google Shape;214;p13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13"/>
          <p:cNvGrpSpPr/>
          <p:nvPr/>
        </p:nvGrpSpPr>
        <p:grpSpPr>
          <a:xfrm>
            <a:off x="858124" y="928899"/>
            <a:ext cx="139138" cy="204502"/>
            <a:chOff x="6718575" y="2318625"/>
            <a:chExt cx="256950" cy="407375"/>
          </a:xfrm>
        </p:grpSpPr>
        <p:sp>
          <p:nvSpPr>
            <p:cNvPr id="222" name="Google Shape;222;p1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Escolha do tema</a:t>
            </a:r>
            <a:endParaRPr/>
          </a:p>
        </p:txBody>
      </p:sp>
      <p:sp>
        <p:nvSpPr>
          <p:cNvPr id="235" name="Google Shape;235;p14"/>
          <p:cNvSpPr txBox="1"/>
          <p:nvPr>
            <p:ph idx="2" type="body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Estes seriam concorrentes indiretamente. Apesar das instituições terem sistema de gerenciamento privado.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Nosso projeto foi planejado para lidar com diversas </a:t>
            </a:r>
            <a:r>
              <a:rPr lang="en" sz="1200"/>
              <a:t>instituições</a:t>
            </a:r>
            <a:r>
              <a:rPr lang="en" sz="1200"/>
              <a:t> de maneira parecida com o Estudante Online, assim nosso foco seria melhorar funcionalidades já existentes para oferecer.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O diferencial seria um sistema acessível e que conseguisse lidar com tantas requisições ao mesmo tempo, a fim de evitar sistemas fora do </a:t>
            </a:r>
            <a:r>
              <a:rPr lang="en" sz="1200"/>
              <a:t>ar, incapacitando</a:t>
            </a:r>
            <a:r>
              <a:rPr lang="en" sz="1200"/>
              <a:t> a coleta de informações tanto para a instituição como para o estudante.</a:t>
            </a:r>
            <a:endParaRPr sz="1200"/>
          </a:p>
        </p:txBody>
      </p:sp>
      <p:sp>
        <p:nvSpPr>
          <p:cNvPr id="236" name="Google Shape;236;p14"/>
          <p:cNvSpPr txBox="1"/>
          <p:nvPr>
            <p:ph idx="1" type="body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 escolha do tema se deu a partir </a:t>
            </a:r>
            <a:r>
              <a:rPr b="1" lang="en" sz="1200"/>
              <a:t>de uma</a:t>
            </a:r>
            <a:r>
              <a:rPr lang="en" sz="1200"/>
              <a:t> ideia já existente e trabalhar em cima de seus erros e falhas que podem ser melhoradas.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Tivemos como base sistemas de gerenciamento escolar, como por exemplo: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Estudante Online;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Espaço do Estudante.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Sistemas já </a:t>
            </a:r>
            <a:r>
              <a:rPr lang="en" sz="1200"/>
              <a:t>existentes</a:t>
            </a:r>
            <a:r>
              <a:rPr lang="en" sz="1200"/>
              <a:t> de instituições de ensino mas que podem ser melhorados em seus aspectos e funcionalidades.</a:t>
            </a:r>
            <a:endParaRPr sz="1200"/>
          </a:p>
        </p:txBody>
      </p:sp>
      <p:sp>
        <p:nvSpPr>
          <p:cNvPr id="237" name="Google Shape;237;p1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14"/>
          <p:cNvGrpSpPr/>
          <p:nvPr/>
        </p:nvGrpSpPr>
        <p:grpSpPr>
          <a:xfrm>
            <a:off x="8681716" y="4670099"/>
            <a:ext cx="268208" cy="236711"/>
            <a:chOff x="1510757" y="3225422"/>
            <a:chExt cx="720214" cy="637347"/>
          </a:xfrm>
        </p:grpSpPr>
        <p:sp>
          <p:nvSpPr>
            <p:cNvPr id="239" name="Google Shape;239;p14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14"/>
          <p:cNvGrpSpPr/>
          <p:nvPr/>
        </p:nvGrpSpPr>
        <p:grpSpPr>
          <a:xfrm>
            <a:off x="858124" y="928899"/>
            <a:ext cx="139138" cy="204502"/>
            <a:chOff x="6718575" y="2318625"/>
            <a:chExt cx="256950" cy="407375"/>
          </a:xfrm>
        </p:grpSpPr>
        <p:sp>
          <p:nvSpPr>
            <p:cNvPr id="247" name="Google Shape;247;p1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Regras de Negócio </a:t>
            </a:r>
            <a:endParaRPr/>
          </a:p>
        </p:txBody>
      </p:sp>
      <p:sp>
        <p:nvSpPr>
          <p:cNvPr id="260" name="Google Shape;260;p15"/>
          <p:cNvSpPr txBox="1"/>
          <p:nvPr>
            <p:ph idx="1" type="body"/>
          </p:nvPr>
        </p:nvSpPr>
        <p:spPr>
          <a:xfrm>
            <a:off x="858125" y="1430150"/>
            <a:ext cx="65211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 Banco</a:t>
            </a:r>
            <a:r>
              <a:rPr lang="en" sz="1200"/>
              <a:t> de dados garante que não haverá duplicidade de dados, como professores com </a:t>
            </a:r>
            <a:r>
              <a:rPr lang="en" sz="1200"/>
              <a:t>múltiplo</a:t>
            </a:r>
            <a:r>
              <a:rPr lang="en" sz="1200"/>
              <a:t> cadastro em uma mesma instituição. Assim como garante que não haverá </a:t>
            </a:r>
            <a:r>
              <a:rPr lang="en" sz="1200"/>
              <a:t>Avaliações </a:t>
            </a:r>
            <a:r>
              <a:rPr lang="en" sz="1200"/>
              <a:t>e nem presenças duplas.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 estudante não pode ser inserido em mais de uma turma que possua o mesmo curso. Podendo assim trocar de turma caso esta seja do mesmo curso.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Avaliações e presenças são repassadas para a nova turma do </a:t>
            </a:r>
            <a:r>
              <a:rPr lang="en" sz="1200"/>
              <a:t>estudante</a:t>
            </a:r>
            <a:r>
              <a:rPr lang="en" sz="1200"/>
              <a:t>, </a:t>
            </a:r>
            <a:r>
              <a:rPr lang="en" sz="1200"/>
              <a:t>a fim</a:t>
            </a:r>
            <a:r>
              <a:rPr lang="en" sz="1200"/>
              <a:t> de evitar atrasos e </a:t>
            </a:r>
            <a:r>
              <a:rPr lang="en" sz="1200"/>
              <a:t>prejudicá-lo.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Avaliações e presenças não podem ser criadas caso a turma não possua estudantes registrados nela. Evitando criar dados que de maneira desnecessária.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Turmas não podem ser excluídas se possuírem estudantes vinculados.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Cursos não podem ser excluídos se possuírem turmas vinculadas.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Tipos de avaliações não podem ser excluídos se possuírem avaliações vinculadas.</a:t>
            </a:r>
            <a:endParaRPr sz="1200"/>
          </a:p>
        </p:txBody>
      </p:sp>
      <p:sp>
        <p:nvSpPr>
          <p:cNvPr id="261" name="Google Shape;261;p1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15"/>
          <p:cNvGrpSpPr/>
          <p:nvPr/>
        </p:nvGrpSpPr>
        <p:grpSpPr>
          <a:xfrm>
            <a:off x="858124" y="928899"/>
            <a:ext cx="139138" cy="204502"/>
            <a:chOff x="6718575" y="2318625"/>
            <a:chExt cx="256950" cy="407375"/>
          </a:xfrm>
        </p:grpSpPr>
        <p:sp>
          <p:nvSpPr>
            <p:cNvPr id="263" name="Google Shape;263;p1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5"/>
          <p:cNvGrpSpPr/>
          <p:nvPr/>
        </p:nvGrpSpPr>
        <p:grpSpPr>
          <a:xfrm>
            <a:off x="8681716" y="4670099"/>
            <a:ext cx="268208" cy="236711"/>
            <a:chOff x="1510757" y="3225422"/>
            <a:chExt cx="720214" cy="637347"/>
          </a:xfrm>
        </p:grpSpPr>
        <p:sp>
          <p:nvSpPr>
            <p:cNvPr id="272" name="Google Shape;272;p15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Regras de Negócio </a:t>
            </a:r>
            <a:endParaRPr/>
          </a:p>
        </p:txBody>
      </p:sp>
      <p:sp>
        <p:nvSpPr>
          <p:cNvPr id="284" name="Google Shape;284;p16"/>
          <p:cNvSpPr txBox="1"/>
          <p:nvPr>
            <p:ph idx="1" type="body"/>
          </p:nvPr>
        </p:nvSpPr>
        <p:spPr>
          <a:xfrm>
            <a:off x="858125" y="1430150"/>
            <a:ext cx="65211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 banco também retorna uma mensagem como alerta  e HTTP Status do que aconteceu de errado no cadastro, como por exemplo: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9144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Duplicidade de dados.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Avaliações já existentes, ou informação faltante ou </a:t>
            </a:r>
            <a:r>
              <a:rPr lang="en" sz="1200"/>
              <a:t>errônea, especificando o que faltou.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Professores já </a:t>
            </a:r>
            <a:r>
              <a:rPr lang="en" sz="1200"/>
              <a:t>cadastrados.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Erros como turma </a:t>
            </a:r>
            <a:r>
              <a:rPr lang="en" sz="1200"/>
              <a:t>inválida,</a:t>
            </a:r>
            <a:r>
              <a:rPr lang="en" sz="1200"/>
              <a:t> estudantes, etc.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Assim que registrado uma aula, todos os estudantes  recebem presença, sendo assim preciso alterar e realizar a chamada.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Assim que registrado uma avaliação , todos os estudantes recebem uma avaliação com nota 0, sendo assim preciso alterar para a nota correspondente.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5" name="Google Shape;285;p1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Google Shape;286;p16"/>
          <p:cNvGrpSpPr/>
          <p:nvPr/>
        </p:nvGrpSpPr>
        <p:grpSpPr>
          <a:xfrm>
            <a:off x="858124" y="928899"/>
            <a:ext cx="139138" cy="204502"/>
            <a:chOff x="6718575" y="2318625"/>
            <a:chExt cx="256950" cy="407375"/>
          </a:xfrm>
        </p:grpSpPr>
        <p:sp>
          <p:nvSpPr>
            <p:cNvPr id="287" name="Google Shape;287;p1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16"/>
          <p:cNvGrpSpPr/>
          <p:nvPr/>
        </p:nvGrpSpPr>
        <p:grpSpPr>
          <a:xfrm>
            <a:off x="8681716" y="4670099"/>
            <a:ext cx="268208" cy="236711"/>
            <a:chOff x="1510757" y="3225422"/>
            <a:chExt cx="720214" cy="637347"/>
          </a:xfrm>
        </p:grpSpPr>
        <p:sp>
          <p:nvSpPr>
            <p:cNvPr id="296" name="Google Shape;296;p16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099331" scaled="0"/>
        </a:gra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207850" y="855500"/>
            <a:ext cx="73059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Relação de Tabelas no Banco de Dados</a:t>
            </a:r>
            <a:endParaRPr/>
          </a:p>
        </p:txBody>
      </p:sp>
      <p:sp>
        <p:nvSpPr>
          <p:cNvPr id="308" name="Google Shape;308;p1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9" name="Google Shape;309;p17"/>
          <p:cNvGrpSpPr/>
          <p:nvPr/>
        </p:nvGrpSpPr>
        <p:grpSpPr>
          <a:xfrm>
            <a:off x="8681716" y="4670099"/>
            <a:ext cx="268208" cy="236711"/>
            <a:chOff x="1510757" y="3225422"/>
            <a:chExt cx="720214" cy="637347"/>
          </a:xfrm>
        </p:grpSpPr>
        <p:sp>
          <p:nvSpPr>
            <p:cNvPr id="310" name="Google Shape;310;p17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17"/>
          <p:cNvGrpSpPr/>
          <p:nvPr/>
        </p:nvGrpSpPr>
        <p:grpSpPr>
          <a:xfrm>
            <a:off x="858124" y="928899"/>
            <a:ext cx="139138" cy="204502"/>
            <a:chOff x="6718575" y="2318625"/>
            <a:chExt cx="256950" cy="407375"/>
          </a:xfrm>
        </p:grpSpPr>
        <p:sp>
          <p:nvSpPr>
            <p:cNvPr id="318" name="Google Shape;318;p1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6" name="Google Shape;326;p17"/>
          <p:cNvPicPr preferRelativeResize="0"/>
          <p:nvPr/>
        </p:nvPicPr>
        <p:blipFill rotWithShape="1">
          <a:blip r:embed="rId3">
            <a:alphaModFix/>
          </a:blip>
          <a:srcRect b="0" l="990" r="-989" t="0"/>
          <a:stretch/>
        </p:blipFill>
        <p:spPr>
          <a:xfrm>
            <a:off x="121250" y="1206800"/>
            <a:ext cx="8983524" cy="388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 utilizadas</a:t>
            </a:r>
            <a:endParaRPr/>
          </a:p>
        </p:txBody>
      </p:sp>
      <p:sp>
        <p:nvSpPr>
          <p:cNvPr id="332" name="Google Shape;332;p18"/>
          <p:cNvSpPr txBox="1"/>
          <p:nvPr>
            <p:ph idx="1" type="body"/>
          </p:nvPr>
        </p:nvSpPr>
        <p:spPr>
          <a:xfrm>
            <a:off x="1207850" y="1582550"/>
            <a:ext cx="3758700" cy="32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Banco de dados Oracle</a:t>
            </a:r>
            <a:endParaRPr b="1"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C# &amp; ASP.NET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Dapper e SqlBuilder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API Animal Avatar Generator</a:t>
            </a:r>
            <a:endParaRPr b="1"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Html e CSS</a:t>
            </a:r>
            <a:endParaRPr b="1" sz="1600"/>
          </a:p>
        </p:txBody>
      </p:sp>
      <p:sp>
        <p:nvSpPr>
          <p:cNvPr id="333" name="Google Shape;333;p18"/>
          <p:cNvSpPr txBox="1"/>
          <p:nvPr>
            <p:ph idx="3" type="body"/>
          </p:nvPr>
        </p:nvSpPr>
        <p:spPr>
          <a:xfrm>
            <a:off x="4563350" y="1582550"/>
            <a:ext cx="3340800" cy="265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JavaScript e Bootstrap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Axios 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Moment.js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Vue.js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JsPDF &amp; Vite</a:t>
            </a:r>
            <a:endParaRPr sz="1600"/>
          </a:p>
        </p:txBody>
      </p:sp>
      <p:sp>
        <p:nvSpPr>
          <p:cNvPr id="334" name="Google Shape;334;p1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18"/>
          <p:cNvGrpSpPr/>
          <p:nvPr/>
        </p:nvGrpSpPr>
        <p:grpSpPr>
          <a:xfrm>
            <a:off x="8681716" y="4670099"/>
            <a:ext cx="268208" cy="236711"/>
            <a:chOff x="1510757" y="3225422"/>
            <a:chExt cx="720214" cy="637347"/>
          </a:xfrm>
        </p:grpSpPr>
        <p:sp>
          <p:nvSpPr>
            <p:cNvPr id="336" name="Google Shape;336;p1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3" name="Google Shape;343;p18"/>
          <p:cNvGrpSpPr/>
          <p:nvPr/>
        </p:nvGrpSpPr>
        <p:grpSpPr>
          <a:xfrm>
            <a:off x="858124" y="928899"/>
            <a:ext cx="139138" cy="204502"/>
            <a:chOff x="6718575" y="2318625"/>
            <a:chExt cx="256950" cy="407375"/>
          </a:xfrm>
        </p:grpSpPr>
        <p:sp>
          <p:nvSpPr>
            <p:cNvPr id="344" name="Google Shape;344;p1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7" name="Google Shape;357;p19"/>
          <p:cNvGrpSpPr/>
          <p:nvPr/>
        </p:nvGrpSpPr>
        <p:grpSpPr>
          <a:xfrm>
            <a:off x="2702555" y="1241049"/>
            <a:ext cx="5937338" cy="3429065"/>
            <a:chOff x="1177450" y="241631"/>
            <a:chExt cx="6173152" cy="3616776"/>
          </a:xfrm>
        </p:grpSpPr>
        <p:sp>
          <p:nvSpPr>
            <p:cNvPr id="358" name="Google Shape;358;p19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19"/>
          <p:cNvSpPr txBox="1"/>
          <p:nvPr>
            <p:ph idx="4294967295" type="body"/>
          </p:nvPr>
        </p:nvSpPr>
        <p:spPr>
          <a:xfrm>
            <a:off x="1207850" y="373575"/>
            <a:ext cx="59802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Projeto WEB</a:t>
            </a:r>
            <a:endParaRPr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Interface.</a:t>
            </a:r>
            <a:endParaRPr sz="2000"/>
          </a:p>
          <a:p>
            <a:pPr indent="45720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63" name="Google Shape;3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775" y="1374150"/>
            <a:ext cx="4674201" cy="2969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19"/>
          <p:cNvGrpSpPr/>
          <p:nvPr/>
        </p:nvGrpSpPr>
        <p:grpSpPr>
          <a:xfrm>
            <a:off x="8681716" y="4670099"/>
            <a:ext cx="268208" cy="236711"/>
            <a:chOff x="1510757" y="3225422"/>
            <a:chExt cx="720214" cy="637347"/>
          </a:xfrm>
        </p:grpSpPr>
        <p:sp>
          <p:nvSpPr>
            <p:cNvPr id="365" name="Google Shape;365;p1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para melhorar</a:t>
            </a:r>
            <a:endParaRPr/>
          </a:p>
        </p:txBody>
      </p:sp>
      <p:sp>
        <p:nvSpPr>
          <p:cNvPr id="377" name="Google Shape;377;p20"/>
          <p:cNvSpPr txBox="1"/>
          <p:nvPr>
            <p:ph idx="1" type="body"/>
          </p:nvPr>
        </p:nvSpPr>
        <p:spPr>
          <a:xfrm>
            <a:off x="858125" y="1430150"/>
            <a:ext cx="65211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Adicionar status da matrícula do aluno¹;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Regra de média e frequência para aprovação por instituição²;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Tipos de avaliação por </a:t>
            </a:r>
            <a:r>
              <a:rPr lang="en" sz="1200"/>
              <a:t>instituição³.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¹Assim o estudante poderia utilizar o sistema com sua matrícula desativada a fim de verificar notas de anos passados podendo usar como histórico escolar, além de se utilizar o status para emitir ou não atestado de matrícula.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²Regra</a:t>
            </a:r>
            <a:r>
              <a:rPr lang="en" sz="1200"/>
              <a:t> para cada instituição, assim cada uma delas poderiam utilizar de acordo com os seus padrões de negócio.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³Assim cada instituição poderá cadastrar tipos de avaliações </a:t>
            </a:r>
            <a:r>
              <a:rPr lang="en" sz="1200"/>
              <a:t>próprias, por exemplo algo mais prático </a:t>
            </a:r>
            <a:r>
              <a:rPr lang="en" sz="1200"/>
              <a:t>como seminários, etc.</a:t>
            </a:r>
            <a:endParaRPr sz="1200"/>
          </a:p>
        </p:txBody>
      </p:sp>
      <p:sp>
        <p:nvSpPr>
          <p:cNvPr id="378" name="Google Shape;378;p2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" name="Google Shape;379;p20"/>
          <p:cNvGrpSpPr/>
          <p:nvPr/>
        </p:nvGrpSpPr>
        <p:grpSpPr>
          <a:xfrm>
            <a:off x="858124" y="928899"/>
            <a:ext cx="139138" cy="204502"/>
            <a:chOff x="6718575" y="2318625"/>
            <a:chExt cx="256950" cy="407375"/>
          </a:xfrm>
        </p:grpSpPr>
        <p:sp>
          <p:nvSpPr>
            <p:cNvPr id="380" name="Google Shape;380;p2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20"/>
          <p:cNvGrpSpPr/>
          <p:nvPr/>
        </p:nvGrpSpPr>
        <p:grpSpPr>
          <a:xfrm>
            <a:off x="8681716" y="4670099"/>
            <a:ext cx="268208" cy="236711"/>
            <a:chOff x="1510757" y="3225422"/>
            <a:chExt cx="720214" cy="637347"/>
          </a:xfrm>
        </p:grpSpPr>
        <p:sp>
          <p:nvSpPr>
            <p:cNvPr id="389" name="Google Shape;389;p2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