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1" r:id="rId4"/>
    <p:sldId id="257" r:id="rId5"/>
    <p:sldId id="259" r:id="rId6"/>
    <p:sldId id="260" r:id="rId7"/>
    <p:sldId id="266" r:id="rId8"/>
    <p:sldId id="265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0" autoAdjust="0"/>
    <p:restoredTop sz="96571" autoAdjust="0"/>
  </p:normalViewPr>
  <p:slideViewPr>
    <p:cSldViewPr snapToGrid="0">
      <p:cViewPr varScale="1">
        <p:scale>
          <a:sx n="115" d="100"/>
          <a:sy n="115" d="100"/>
        </p:scale>
        <p:origin x="-208" y="-1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C922D-C286-4219-AF6C-B55F9D7DC110}" type="datetimeFigureOut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4C8C-B5D2-4184-B12B-D289D41104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85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C922D-C286-4219-AF6C-B55F9D7DC110}" type="datetimeFigureOut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4C8C-B5D2-4184-B12B-D289D4110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6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C922D-C286-4219-AF6C-B55F9D7DC110}" type="datetimeFigureOut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4C8C-B5D2-4184-B12B-D289D4110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8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C922D-C286-4219-AF6C-B55F9D7DC110}" type="datetimeFigureOut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4C8C-B5D2-4184-B12B-D289D4110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7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C922D-C286-4219-AF6C-B55F9D7DC110}" type="datetimeFigureOut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4C8C-B5D2-4184-B12B-D289D41104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36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C922D-C286-4219-AF6C-B55F9D7DC110}" type="datetimeFigureOut">
              <a:rPr lang="en-US" smtClean="0"/>
              <a:t>4/5/15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4C8C-B5D2-4184-B12B-D289D4110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C922D-C286-4219-AF6C-B55F9D7DC110}" type="datetimeFigureOut">
              <a:rPr lang="en-US" smtClean="0"/>
              <a:t>4/5/15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4C8C-B5D2-4184-B12B-D289D4110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4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C922D-C286-4219-AF6C-B55F9D7DC110}" type="datetimeFigureOut">
              <a:rPr lang="en-US" smtClean="0"/>
              <a:t>4/5/15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4C8C-B5D2-4184-B12B-D289D4110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8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C922D-C286-4219-AF6C-B55F9D7DC110}" type="datetimeFigureOut">
              <a:rPr lang="en-US" smtClean="0"/>
              <a:t>4/5/15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4C8C-B5D2-4184-B12B-D289D4110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6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9C922D-C286-4219-AF6C-B55F9D7DC110}" type="datetimeFigureOut">
              <a:rPr lang="en-US" smtClean="0"/>
              <a:t>4/5/15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554C8C-B5D2-4184-B12B-D289D4110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C922D-C286-4219-AF6C-B55F9D7DC110}" type="datetimeFigureOut">
              <a:rPr lang="en-US" smtClean="0"/>
              <a:t>4/5/15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4C8C-B5D2-4184-B12B-D289D4110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9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9C922D-C286-4219-AF6C-B55F9D7DC110}" type="datetimeFigureOut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554C8C-B5D2-4184-B12B-D289D411044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38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otalterminal.binaryage.com/" TargetMode="External"/><Relationship Id="rId4" Type="http://schemas.openxmlformats.org/officeDocument/2006/relationships/hyperlink" Target="http://sourceforge.net/projects/winqconsole/" TargetMode="External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pps.ubuntu.com/cat/applications/precise/guak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atlassian.com/git/tutorials/setting-up-a-repository" TargetMode="External"/><Relationship Id="rId3" Type="http://schemas.openxmlformats.org/officeDocument/2006/relationships/hyperlink" Target="https://try.github.io/levels/1/challenges/1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000webhost.com/" TargetMode="External"/><Relationship Id="rId3" Type="http://schemas.openxmlformats.org/officeDocument/2006/relationships/hyperlink" Target="http://cs179.site88.net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mport.io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imonolab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179</a:t>
            </a:r>
          </a:p>
          <a:p>
            <a:r>
              <a:rPr lang="en-US" dirty="0" smtClean="0"/>
              <a:t>Rishav Mukherji ‘15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9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Github</a:t>
            </a:r>
            <a:r>
              <a:rPr lang="en-US" dirty="0" smtClean="0"/>
              <a:t> for Mobile</a:t>
            </a:r>
            <a:endParaRPr lang="en-US" dirty="0"/>
          </a:p>
        </p:txBody>
      </p:sp>
      <p:pic>
        <p:nvPicPr>
          <p:cNvPr id="5" name="Picture 4" descr="Screenshot 2015-04-05 23.16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06" y="2087200"/>
            <a:ext cx="5593628" cy="2794009"/>
          </a:xfrm>
          <a:prstGeom prst="rect">
            <a:avLst/>
          </a:prstGeom>
        </p:spPr>
      </p:pic>
      <p:pic>
        <p:nvPicPr>
          <p:cNvPr id="6" name="Picture 5" descr="Screenshot 2015-04-05 23.17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331" y="2020956"/>
            <a:ext cx="6181239" cy="301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70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06783"/>
            <a:ext cx="10058400" cy="1030577"/>
          </a:xfrm>
        </p:spPr>
        <p:txBody>
          <a:bodyPr/>
          <a:lstStyle/>
          <a:p>
            <a:pPr algn="ctr"/>
            <a:r>
              <a:rPr lang="en-US" dirty="0" smtClean="0"/>
              <a:t>Drop-down Terminals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>
                <a:hlinkClick r:id="rId2"/>
              </a:rPr>
              <a:t> </a:t>
            </a:r>
            <a:r>
              <a:rPr lang="en-US" dirty="0" smtClean="0">
                <a:hlinkClick r:id="rId2"/>
              </a:rPr>
              <a:t>Guake Terminal for Ubuntu </a:t>
            </a:r>
            <a:r>
              <a:rPr lang="en-US" dirty="0" smtClean="0"/>
              <a:t>(similar for other Linux distributions)</a:t>
            </a:r>
          </a:p>
          <a:p>
            <a:pPr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>
                <a:hlinkClick r:id="rId3"/>
              </a:rPr>
              <a:t>Total terminal for Mac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>
                <a:hlinkClick r:id="rId4"/>
              </a:rPr>
              <a:t> </a:t>
            </a:r>
            <a:r>
              <a:rPr lang="en-US" dirty="0" smtClean="0">
                <a:hlinkClick r:id="rId4"/>
              </a:rPr>
              <a:t>Windows Quake Style Console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5825" y="2629727"/>
            <a:ext cx="5387009" cy="336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33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been covered 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  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  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 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  AJAX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  Local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    MVC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8879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jQuery Mobile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Some other cool tools for prototyping/coding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Team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29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Mobile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Coding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736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2338" y="351083"/>
            <a:ext cx="10058400" cy="771525"/>
          </a:xfrm>
        </p:spPr>
        <p:txBody>
          <a:bodyPr/>
          <a:lstStyle/>
          <a:p>
            <a:r>
              <a:rPr lang="en-US" dirty="0" smtClean="0"/>
              <a:t>GIT and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2337" y="1283799"/>
            <a:ext cx="11019693" cy="509905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 err="1" smtClean="0"/>
              <a:t>init</a:t>
            </a:r>
            <a:r>
              <a:rPr lang="en-US" b="1" dirty="0" smtClean="0"/>
              <a:t> </a:t>
            </a:r>
            <a:r>
              <a:rPr lang="en-US" dirty="0" smtClean="0"/>
              <a:t>– transform the current directory into a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 err="1" smtClean="0"/>
              <a:t>init</a:t>
            </a:r>
            <a:r>
              <a:rPr lang="en-US" b="1" dirty="0" smtClean="0"/>
              <a:t> &lt;directory&gt; </a:t>
            </a:r>
            <a:r>
              <a:rPr lang="en-US" dirty="0" smtClean="0"/>
              <a:t>- create new </a:t>
            </a:r>
            <a:r>
              <a:rPr lang="en-US" dirty="0" err="1" smtClean="0"/>
              <a:t>git</a:t>
            </a:r>
            <a:r>
              <a:rPr lang="en-US" dirty="0" smtClean="0"/>
              <a:t> directory within current folder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 smtClean="0"/>
              <a:t>git</a:t>
            </a:r>
            <a:r>
              <a:rPr lang="en-US" b="1" dirty="0" smtClean="0"/>
              <a:t> clone &lt;repo&gt; </a:t>
            </a:r>
            <a:r>
              <a:rPr lang="en-US" dirty="0" smtClean="0"/>
              <a:t>- clones the repository located at &lt;repo&gt; onto the local machine’s current folder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 err="1" smtClean="0"/>
              <a:t>config</a:t>
            </a:r>
            <a:r>
              <a:rPr lang="en-US" b="1" dirty="0" smtClean="0"/>
              <a:t> --global user.name &lt;name&gt; </a:t>
            </a:r>
            <a:r>
              <a:rPr lang="en-US" dirty="0" smtClean="0"/>
              <a:t>- configure global user name for </a:t>
            </a:r>
            <a:r>
              <a:rPr lang="en-US" dirty="0" err="1" smtClean="0"/>
              <a:t>git</a:t>
            </a:r>
            <a:r>
              <a:rPr lang="en-US" dirty="0" smtClean="0"/>
              <a:t> initializations</a:t>
            </a: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 err="1" smtClean="0"/>
              <a:t>config</a:t>
            </a:r>
            <a:r>
              <a:rPr lang="en-US" b="1" dirty="0"/>
              <a:t> </a:t>
            </a:r>
            <a:r>
              <a:rPr lang="en-US" b="1" dirty="0" smtClean="0"/>
              <a:t>--global </a:t>
            </a:r>
            <a:r>
              <a:rPr lang="en-US" b="1" dirty="0" err="1" smtClean="0"/>
              <a:t>user.email</a:t>
            </a:r>
            <a:r>
              <a:rPr lang="en-US" b="1" dirty="0" smtClean="0"/>
              <a:t> &lt;email&gt; </a:t>
            </a:r>
            <a:r>
              <a:rPr lang="en-US" dirty="0" smtClean="0"/>
              <a:t>- configure global user email for </a:t>
            </a:r>
            <a:r>
              <a:rPr lang="en-US" dirty="0" err="1" smtClean="0"/>
              <a:t>git</a:t>
            </a:r>
            <a:r>
              <a:rPr lang="en-US" dirty="0" smtClean="0"/>
              <a:t> initializations</a:t>
            </a: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 smtClean="0"/>
              <a:t>git</a:t>
            </a:r>
            <a:r>
              <a:rPr lang="en-US" b="1" dirty="0" smtClean="0"/>
              <a:t> status </a:t>
            </a:r>
            <a:r>
              <a:rPr lang="en-US" dirty="0" smtClean="0"/>
              <a:t>– lists which files are tracked, untracked, committed, uncommitted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 smtClean="0"/>
              <a:t>git</a:t>
            </a:r>
            <a:r>
              <a:rPr lang="en-US" b="1" dirty="0" smtClean="0"/>
              <a:t> checkout &lt;branch&gt; </a:t>
            </a:r>
            <a:r>
              <a:rPr lang="en-US" b="1" i="1" dirty="0" smtClean="0"/>
              <a:t>or </a:t>
            </a:r>
            <a:r>
              <a:rPr lang="en-US" b="1" dirty="0" err="1" smtClean="0"/>
              <a:t>git</a:t>
            </a:r>
            <a:r>
              <a:rPr lang="en-US" b="1" dirty="0" smtClean="0"/>
              <a:t> checkout &lt;commit&gt; </a:t>
            </a:r>
            <a:r>
              <a:rPr lang="en-US" b="1" i="1" dirty="0" smtClean="0"/>
              <a:t>or</a:t>
            </a:r>
            <a:r>
              <a:rPr lang="en-US" b="1" dirty="0" smtClean="0"/>
              <a:t> </a:t>
            </a:r>
            <a:r>
              <a:rPr lang="en-US" b="1" dirty="0" err="1" smtClean="0"/>
              <a:t>git</a:t>
            </a:r>
            <a:r>
              <a:rPr lang="en-US" b="1" dirty="0" smtClean="0"/>
              <a:t> checkout &lt;commit&gt;&lt;file&gt;</a:t>
            </a:r>
            <a:r>
              <a:rPr lang="en-US" dirty="0" smtClean="0"/>
              <a:t> - checkout some </a:t>
            </a:r>
            <a:r>
              <a:rPr lang="en-US" dirty="0" err="1" smtClean="0"/>
              <a:t>git</a:t>
            </a:r>
            <a:r>
              <a:rPr lang="en-US" dirty="0" smtClean="0"/>
              <a:t> branch or all files from a certain commit or a certain file from a certain commit</a:t>
            </a: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 smtClean="0"/>
              <a:t>git</a:t>
            </a:r>
            <a:r>
              <a:rPr lang="en-US" b="1" dirty="0" smtClean="0"/>
              <a:t> add &lt;filename&gt; </a:t>
            </a:r>
            <a:r>
              <a:rPr lang="en-US" b="1" i="1" dirty="0" smtClean="0"/>
              <a:t>or</a:t>
            </a:r>
            <a:r>
              <a:rPr lang="en-US" b="1" dirty="0" smtClean="0"/>
              <a:t> </a:t>
            </a:r>
            <a:r>
              <a:rPr lang="en-US" b="1" dirty="0" err="1" smtClean="0"/>
              <a:t>git</a:t>
            </a:r>
            <a:r>
              <a:rPr lang="en-US" b="1" dirty="0" smtClean="0"/>
              <a:t> add --all </a:t>
            </a:r>
            <a:r>
              <a:rPr lang="en-US" dirty="0" smtClean="0"/>
              <a:t> - add files to track</a:t>
            </a: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 smtClean="0"/>
              <a:t>git</a:t>
            </a:r>
            <a:r>
              <a:rPr lang="en-US" b="1" dirty="0" smtClean="0"/>
              <a:t> commit -am “&lt;message&gt; </a:t>
            </a:r>
            <a:r>
              <a:rPr lang="en-US" dirty="0" smtClean="0"/>
              <a:t> - commit all files with some commit message</a:t>
            </a: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 smtClean="0"/>
              <a:t>git</a:t>
            </a:r>
            <a:r>
              <a:rPr lang="en-US" b="1" dirty="0" smtClean="0"/>
              <a:t> push &lt;remote&gt; &lt;branch&gt; </a:t>
            </a:r>
            <a:r>
              <a:rPr lang="en-US" dirty="0" smtClean="0"/>
              <a:t> - push specified branch to specified remote branch</a:t>
            </a: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 smtClean="0"/>
              <a:t>git</a:t>
            </a:r>
            <a:r>
              <a:rPr lang="en-US" b="1" dirty="0" smtClean="0"/>
              <a:t> log </a:t>
            </a:r>
            <a:r>
              <a:rPr lang="en-US" dirty="0" smtClean="0"/>
              <a:t>– log of all commits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06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2338" y="351083"/>
            <a:ext cx="10058400" cy="77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GIT and Version Control (continued…)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2337" y="1283799"/>
            <a:ext cx="11019693" cy="50990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err="1" smtClean="0"/>
              <a:t>git</a:t>
            </a:r>
            <a:r>
              <a:rPr lang="en-US" b="1" dirty="0" smtClean="0"/>
              <a:t> remote add origin &lt;remote </a:t>
            </a:r>
            <a:r>
              <a:rPr lang="en-US" b="1" dirty="0" err="1" smtClean="0"/>
              <a:t>url</a:t>
            </a:r>
            <a:r>
              <a:rPr lang="en-US" b="1" dirty="0" smtClean="0"/>
              <a:t> name&gt; </a:t>
            </a:r>
            <a:r>
              <a:rPr lang="en-US" dirty="0" smtClean="0"/>
              <a:t> - adds remote </a:t>
            </a:r>
            <a:r>
              <a:rPr lang="en-US" dirty="0" err="1" smtClean="0"/>
              <a:t>url</a:t>
            </a:r>
            <a:r>
              <a:rPr lang="en-US" dirty="0" smtClean="0"/>
              <a:t> where to push the </a:t>
            </a:r>
            <a:r>
              <a:rPr lang="en-US" dirty="0" err="1" smtClean="0"/>
              <a:t>git</a:t>
            </a:r>
            <a:r>
              <a:rPr lang="en-US" dirty="0" smtClean="0"/>
              <a:t> repo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err="1" smtClean="0"/>
              <a:t>git</a:t>
            </a:r>
            <a:r>
              <a:rPr lang="en-US" b="1" dirty="0" smtClean="0"/>
              <a:t> clean –n </a:t>
            </a:r>
            <a:r>
              <a:rPr lang="en-US" dirty="0" smtClean="0"/>
              <a:t>– performed “dry run” of </a:t>
            </a:r>
            <a:r>
              <a:rPr lang="en-US" dirty="0" err="1" smtClean="0"/>
              <a:t>git</a:t>
            </a:r>
            <a:r>
              <a:rPr lang="en-US" dirty="0" smtClean="0"/>
              <a:t> clean and shows which files are untracked and will be removed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err="1" smtClean="0"/>
              <a:t>git</a:t>
            </a:r>
            <a:r>
              <a:rPr lang="en-US" b="1" dirty="0" smtClean="0"/>
              <a:t> clean </a:t>
            </a:r>
            <a:r>
              <a:rPr lang="en-US" dirty="0" smtClean="0"/>
              <a:t>– remove untracked files from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 err="1" smtClean="0"/>
              <a:t>git</a:t>
            </a:r>
            <a:r>
              <a:rPr lang="en-US" b="1" dirty="0" smtClean="0"/>
              <a:t> pull &lt;remote&gt; </a:t>
            </a:r>
            <a:r>
              <a:rPr lang="en-US" dirty="0" smtClean="0"/>
              <a:t> - pull remote branch to merge latest changes (remember to commit previous work before doing this)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git</a:t>
            </a:r>
            <a:r>
              <a:rPr lang="en-US" b="1" dirty="0"/>
              <a:t> branch &lt;new branch name&gt; </a:t>
            </a:r>
            <a:r>
              <a:rPr lang="en-US" dirty="0"/>
              <a:t> - create a new branch for current project (does not checkout the new branch)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 smtClean="0"/>
              <a:t>git</a:t>
            </a:r>
            <a:r>
              <a:rPr lang="en-US" b="1" dirty="0" smtClean="0"/>
              <a:t> merge &lt;branch&gt; </a:t>
            </a:r>
            <a:r>
              <a:rPr lang="en-US" dirty="0" smtClean="0"/>
              <a:t>- merge specified branch into current branch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Good </a:t>
            </a:r>
            <a:r>
              <a:rPr lang="en-US" dirty="0" err="1" smtClean="0"/>
              <a:t>Git</a:t>
            </a:r>
            <a:r>
              <a:rPr lang="en-US" dirty="0" smtClean="0"/>
              <a:t> tutorials and help available here: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hlinkClick r:id="rId2"/>
              </a:rPr>
              <a:t>https://</a:t>
            </a:r>
            <a:r>
              <a:rPr lang="en-US" b="1" dirty="0" smtClean="0">
                <a:hlinkClick r:id="rId2"/>
              </a:rPr>
              <a:t>www.atlassian.com/git/tutorials/setting-up-a-repository</a:t>
            </a:r>
            <a:endParaRPr lang="en-US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hlinkClick r:id="rId3"/>
              </a:rPr>
              <a:t>https://</a:t>
            </a:r>
            <a:r>
              <a:rPr lang="en-US" b="1" dirty="0" smtClean="0">
                <a:hlinkClick r:id="rId3"/>
              </a:rPr>
              <a:t>try.github.io/levels/1/challenges/1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06944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Free Web Hosting for Final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atspace.cc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http://www.000webhost.com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Or anything that provides free web-hosting and fulfills your requirements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Contact the staff if there isn’t a free solution you can find</a:t>
            </a:r>
          </a:p>
          <a:p>
            <a:pPr lvl="1"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Today’s </a:t>
            </a:r>
            <a:r>
              <a:rPr lang="en-US" dirty="0" err="1" smtClean="0"/>
              <a:t>jQuery</a:t>
            </a:r>
            <a:r>
              <a:rPr lang="en-US" dirty="0" smtClean="0"/>
              <a:t> demo can be found at the hosting solution I </a:t>
            </a:r>
            <a:r>
              <a:rPr lang="en-US" dirty="0"/>
              <a:t>was testing on: </a:t>
            </a:r>
            <a:r>
              <a:rPr lang="en-US" dirty="0">
                <a:hlinkClick r:id="rId3"/>
              </a:rPr>
              <a:t>http://cs179.site88.net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257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SCP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WinSCP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/>
              <a:t> </a:t>
            </a:r>
            <a:r>
              <a:rPr lang="en-US" dirty="0" err="1" smtClean="0"/>
              <a:t>FileZilla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392" y="2119726"/>
            <a:ext cx="4726609" cy="393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03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Web Scraping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Kimono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>
                <a:hlinkClick r:id="rId3"/>
              </a:rPr>
              <a:t>import.io</a:t>
            </a:r>
            <a:endParaRPr lang="en-US" dirty="0" smtClean="0"/>
          </a:p>
        </p:txBody>
      </p:sp>
      <p:pic>
        <p:nvPicPr>
          <p:cNvPr id="4" name="Picture 3" descr="Screenshot 2015-04-05 23.27.5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640" y="2816085"/>
            <a:ext cx="3828925" cy="206663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5" name="Picture 4" descr="Screenshot 2015-04-05 23.28.2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545" y="2760872"/>
            <a:ext cx="4168801" cy="229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66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3008</TotalTime>
  <Words>509</Words>
  <Application>Microsoft Macintosh PowerPoint</Application>
  <PresentationFormat>Custom</PresentationFormat>
  <Paragraphs>60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Retrospect</vt:lpstr>
      <vt:lpstr>Programming Resources</vt:lpstr>
      <vt:lpstr>What’s been covered so far…</vt:lpstr>
      <vt:lpstr>Agenda</vt:lpstr>
      <vt:lpstr>jQuery Mobile</vt:lpstr>
      <vt:lpstr>GIT and Version Control</vt:lpstr>
      <vt:lpstr>PowerPoint Presentation</vt:lpstr>
      <vt:lpstr>Free Web Hosting for Final Projects</vt:lpstr>
      <vt:lpstr>SCP Clients</vt:lpstr>
      <vt:lpstr>Web Scraping</vt:lpstr>
      <vt:lpstr>Github for Mobile</vt:lpstr>
      <vt:lpstr>Drop-down Terminals</vt:lpstr>
    </vt:vector>
  </TitlesOfParts>
  <Company>Harvard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Tutorials</dc:title>
  <dc:creator>Rishav Mukherji</dc:creator>
  <cp:lastModifiedBy>Rishav Mukherji</cp:lastModifiedBy>
  <cp:revision>14</cp:revision>
  <dcterms:created xsi:type="dcterms:W3CDTF">2015-04-04T00:46:57Z</dcterms:created>
  <dcterms:modified xsi:type="dcterms:W3CDTF">2015-04-06T04:01:31Z</dcterms:modified>
</cp:coreProperties>
</file>