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vml" ContentType="application/vnd.openxmlformats-officedocument.vmlDrawing"/>
  <Default Extension="png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1009" r:id="rId2"/>
    <p:sldId id="1010" r:id="rId3"/>
    <p:sldId id="1011" r:id="rId4"/>
    <p:sldId id="1012" r:id="rId5"/>
    <p:sldId id="1013" r:id="rId6"/>
    <p:sldId id="1014" r:id="rId7"/>
    <p:sldId id="1007" r:id="rId8"/>
  </p:sldIdLst>
  <p:sldSz cx="10691813" cy="7559675"/>
  <p:notesSz cx="7315200" cy="9601200"/>
  <p:custDataLst>
    <p:tags r:id="rId11"/>
  </p:custDataLst>
  <p:defaultTextStyle>
    <a:defPPr>
      <a:defRPr lang="en-US"/>
    </a:defPPr>
    <a:lvl1pPr algn="l" defTabSz="1041400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520700" indent="-63500" algn="l" defTabSz="1041400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1041400" indent="-127000" algn="l" defTabSz="1041400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563688" indent="-192088" algn="l" defTabSz="1041400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2084388" indent="-255588" algn="l" defTabSz="1041400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1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1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1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1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31">
          <p15:clr>
            <a:srgbClr val="A4A3A4"/>
          </p15:clr>
        </p15:guide>
        <p15:guide id="2" orient="horz" pos="1180">
          <p15:clr>
            <a:srgbClr val="A4A3A4"/>
          </p15:clr>
        </p15:guide>
        <p15:guide id="3" orient="horz" pos="317">
          <p15:clr>
            <a:srgbClr val="A4A3A4"/>
          </p15:clr>
        </p15:guide>
        <p15:guide id="4" orient="horz" pos="4536" userDrawn="1">
          <p15:clr>
            <a:srgbClr val="A4A3A4"/>
          </p15:clr>
        </p15:guide>
        <p15:guide id="5" pos="283" userDrawn="1">
          <p15:clr>
            <a:srgbClr val="A4A3A4"/>
          </p15:clr>
        </p15:guide>
        <p15:guide id="6" pos="6497" userDrawn="1">
          <p15:clr>
            <a:srgbClr val="A4A3A4"/>
          </p15:clr>
        </p15:guide>
        <p15:guide id="7" pos="3367">
          <p15:clr>
            <a:srgbClr val="A4A3A4"/>
          </p15:clr>
        </p15:guide>
        <p15:guide id="8" pos="782" userDrawn="1">
          <p15:clr>
            <a:srgbClr val="A4A3A4"/>
          </p15:clr>
        </p15:guide>
        <p15:guide id="9" pos="3253">
          <p15:clr>
            <a:srgbClr val="A4A3A4"/>
          </p15:clr>
        </p15:guide>
        <p15:guide id="10" pos="3467" userDrawn="1">
          <p15:clr>
            <a:srgbClr val="A4A3A4"/>
          </p15:clr>
        </p15:guide>
        <p15:guide id="11" orient="horz" pos="945">
          <p15:clr>
            <a:srgbClr val="A4A3A4"/>
          </p15:clr>
        </p15:guide>
        <p15:guide id="12" orient="horz" pos="1629">
          <p15:clr>
            <a:srgbClr val="A4A3A4"/>
          </p15:clr>
        </p15:guide>
        <p15:guide id="13" pos="2696">
          <p15:clr>
            <a:srgbClr val="A4A3A4"/>
          </p15:clr>
        </p15:guide>
        <p15:guide id="14" pos="4050">
          <p15:clr>
            <a:srgbClr val="A4A3A4"/>
          </p15:clr>
        </p15:guide>
        <p15:guide id="15" pos="499">
          <p15:clr>
            <a:srgbClr val="A4A3A4"/>
          </p15:clr>
        </p15:guide>
        <p15:guide id="16" pos="6236">
          <p15:clr>
            <a:srgbClr val="A4A3A4"/>
          </p15:clr>
        </p15:guide>
        <p15:guide id="17" pos="32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76"/>
    <a:srgbClr val="DCDCDC"/>
    <a:srgbClr val="B4B4B4"/>
    <a:srgbClr val="226EA8"/>
    <a:srgbClr val="575757"/>
    <a:srgbClr val="E5F8FF"/>
    <a:srgbClr val="FF4F09"/>
    <a:srgbClr val="313131"/>
    <a:srgbClr val="72C7E7"/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3" autoAdjust="0"/>
    <p:restoredTop sz="95273" autoAdjust="0"/>
  </p:normalViewPr>
  <p:slideViewPr>
    <p:cSldViewPr snapToGrid="0" showGuides="1">
      <p:cViewPr>
        <p:scale>
          <a:sx n="120" d="100"/>
          <a:sy n="120" d="100"/>
        </p:scale>
        <p:origin x="144" y="160"/>
      </p:cViewPr>
      <p:guideLst>
        <p:guide orient="horz" pos="531"/>
        <p:guide orient="horz" pos="1180"/>
        <p:guide orient="horz" pos="317"/>
        <p:guide orient="horz" pos="4536"/>
        <p:guide pos="283"/>
        <p:guide pos="6497"/>
        <p:guide pos="3367"/>
        <p:guide pos="782"/>
        <p:guide pos="3253"/>
        <p:guide pos="3467"/>
        <p:guide orient="horz" pos="945"/>
        <p:guide orient="horz" pos="1629"/>
        <p:guide pos="2696"/>
        <p:guide pos="4050"/>
        <p:guide pos="499"/>
        <p:guide pos="6236"/>
        <p:guide pos="326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3972"/>
    </p:cViewPr>
  </p:sorterViewPr>
  <p:notesViewPr>
    <p:cSldViewPr snapToGrid="0">
      <p:cViewPr varScale="1">
        <p:scale>
          <a:sx n="91" d="100"/>
          <a:sy n="91" d="100"/>
        </p:scale>
        <p:origin x="1904" y="184"/>
      </p:cViewPr>
      <p:guideLst>
        <p:guide orient="horz" pos="3024"/>
        <p:guide pos="23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53BC3-BAC1-4A59-A921-0968691BC890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81C89-8694-4229-A7C1-D471958F4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9464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</p:spPr>
        <p:txBody>
          <a:bodyPr vert="horz" lIns="99054" tIns="49527" rIns="99054" bIns="49527" rtlCol="0"/>
          <a:lstStyle>
            <a:lvl1pPr algn="l" defTabSz="1042643" fontAlgn="auto" latinLnBrk="0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8" y="0"/>
            <a:ext cx="3170138" cy="479539"/>
          </a:xfrm>
          <a:prstGeom prst="rect">
            <a:avLst/>
          </a:prstGeom>
        </p:spPr>
        <p:txBody>
          <a:bodyPr vert="horz" lIns="99054" tIns="49527" rIns="99054" bIns="49527" rtlCol="0"/>
          <a:lstStyle>
            <a:lvl1pPr algn="r" defTabSz="1042643" fontAlgn="auto" latinLnBrk="0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5DF9D714-B7F9-4808-BCF7-26F6BB3073B5}" type="datetimeFigureOut">
              <a:rPr lang="en-US"/>
              <a:pPr>
                <a:defRPr/>
              </a:pPr>
              <a:t>4/9/18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1250" y="719138"/>
            <a:ext cx="50927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4" tIns="49527" rIns="99054" bIns="49527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5" y="4560086"/>
            <a:ext cx="5852814" cy="4320317"/>
          </a:xfrm>
          <a:prstGeom prst="rect">
            <a:avLst/>
          </a:prstGeom>
        </p:spPr>
        <p:txBody>
          <a:bodyPr vert="horz" lIns="99054" tIns="49527" rIns="99054" bIns="4952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20174"/>
            <a:ext cx="3170138" cy="479539"/>
          </a:xfrm>
          <a:prstGeom prst="rect">
            <a:avLst/>
          </a:prstGeom>
        </p:spPr>
        <p:txBody>
          <a:bodyPr vert="horz" lIns="99054" tIns="49527" rIns="99054" bIns="49527" rtlCol="0" anchor="b"/>
          <a:lstStyle>
            <a:lvl1pPr algn="l" defTabSz="1042643" fontAlgn="auto" latinLnBrk="0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8" y="9120174"/>
            <a:ext cx="3170138" cy="479539"/>
          </a:xfrm>
          <a:prstGeom prst="rect">
            <a:avLst/>
          </a:prstGeom>
        </p:spPr>
        <p:txBody>
          <a:bodyPr vert="horz" lIns="99054" tIns="49527" rIns="99054" bIns="49527" rtlCol="0" anchor="b"/>
          <a:lstStyle>
            <a:lvl1pPr algn="r" defTabSz="1042643" fontAlgn="auto" latinLnBrk="0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F762ACCA-9AED-44DC-9BEF-BADFB42F14A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6652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104140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0700" algn="l" defTabSz="104140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1400" algn="l" defTabSz="104140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3688" algn="l" defTabSz="104140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4388" algn="l" defTabSz="104140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6449" algn="l" defTabSz="1042580" rtl="0" eaLnBrk="1" latinLnBrk="0" hangingPunct="1">
      <a:defRPr sz="1447" kern="1200">
        <a:solidFill>
          <a:schemeClr val="tx1"/>
        </a:solidFill>
        <a:latin typeface="+mn-lt"/>
        <a:ea typeface="+mn-ea"/>
        <a:cs typeface="+mn-cs"/>
      </a:defRPr>
    </a:lvl6pPr>
    <a:lvl7pPr marL="3127739" algn="l" defTabSz="1042580" rtl="0" eaLnBrk="1" latinLnBrk="0" hangingPunct="1">
      <a:defRPr sz="1447" kern="1200">
        <a:solidFill>
          <a:schemeClr val="tx1"/>
        </a:solidFill>
        <a:latin typeface="+mn-lt"/>
        <a:ea typeface="+mn-ea"/>
        <a:cs typeface="+mn-cs"/>
      </a:defRPr>
    </a:lvl7pPr>
    <a:lvl8pPr marL="3649028" algn="l" defTabSz="1042580" rtl="0" eaLnBrk="1" latinLnBrk="0" hangingPunct="1">
      <a:defRPr sz="1447" kern="1200">
        <a:solidFill>
          <a:schemeClr val="tx1"/>
        </a:solidFill>
        <a:latin typeface="+mn-lt"/>
        <a:ea typeface="+mn-ea"/>
        <a:cs typeface="+mn-cs"/>
      </a:defRPr>
    </a:lvl8pPr>
    <a:lvl9pPr marL="4170318" algn="l" defTabSz="1042580" rtl="0" eaLnBrk="1" latinLnBrk="0" hangingPunct="1">
      <a:defRPr sz="144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ko-KR" dirty="0"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071801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3.vml"/><Relationship Id="rId2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4.vml"/><Relationship Id="rId2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개체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5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4585" y="2015913"/>
            <a:ext cx="6264000" cy="912717"/>
          </a:xfrm>
        </p:spPr>
        <p:txBody>
          <a:bodyPr anchor="b">
            <a:noAutofit/>
          </a:bodyPr>
          <a:lstStyle>
            <a:lvl1pPr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585" y="4724805"/>
            <a:ext cx="6264000" cy="1653690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accent5"/>
                </a:solidFill>
              </a:defRPr>
            </a:lvl1pPr>
            <a:lvl2pPr marL="547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4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1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88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35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82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29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7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34585" y="2935672"/>
            <a:ext cx="6264000" cy="1789134"/>
          </a:xfrm>
        </p:spPr>
        <p:txBody>
          <a:bodyPr>
            <a:noAutofit/>
          </a:bodyPr>
          <a:lstStyle>
            <a:lvl1pPr marL="0" indent="0">
              <a:buNone/>
              <a:defRPr sz="3000">
                <a:solidFill>
                  <a:schemeClr val="accent2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33387" y="7278391"/>
            <a:ext cx="3452813" cy="277813"/>
          </a:xfrm>
          <a:prstGeom prst="rect">
            <a:avLst/>
          </a:prstGeom>
        </p:spPr>
        <p:txBody>
          <a:bodyPr/>
          <a:lstStyle>
            <a:lvl1pPr algn="l">
              <a:defRPr sz="800"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 altLang="ko-KR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48356" y="378873"/>
            <a:ext cx="4569127" cy="322580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eaLnBrk="0" latinLnBrk="0" hangingPunct="0">
              <a:lnSpc>
                <a:spcPts val="1939"/>
              </a:lnSpc>
              <a:spcBef>
                <a:spcPts val="228"/>
              </a:spcBef>
              <a:buClr>
                <a:schemeClr val="tx2"/>
              </a:buClr>
            </a:pPr>
            <a:r>
              <a:rPr lang="en-US" altLang="ko-KR" sz="2250" b="1" dirty="0">
                <a:solidFill>
                  <a:schemeClr val="tx1"/>
                </a:solidFill>
                <a:latin typeface="+mn-lt"/>
                <a:ea typeface="+mn-ea"/>
              </a:rPr>
              <a:t>KAIST</a:t>
            </a:r>
            <a:r>
              <a:rPr lang="en-US" altLang="ko-KR" sz="2250" b="1" baseline="0" dirty="0">
                <a:solidFill>
                  <a:schemeClr val="tx1"/>
                </a:solidFill>
                <a:latin typeface="+mn-lt"/>
                <a:ea typeface="+mn-ea"/>
              </a:rPr>
              <a:t> Student Investment Fund</a:t>
            </a:r>
            <a:endParaRPr lang="ko-KR" altLang="en-US" sz="225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0034152" y="7178376"/>
            <a:ext cx="572371" cy="27781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9D7CCE8-8F7B-417C-92B1-225A3370B1A1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721517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S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개체 1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2615238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4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47674" y="377841"/>
            <a:ext cx="9872664" cy="702388"/>
          </a:xfrm>
        </p:spPr>
        <p:txBody>
          <a:bodyPr>
            <a:noAutofit/>
          </a:bodyPr>
          <a:lstStyle>
            <a:lvl1pPr marL="0" indent="0" latinLnBrk="0">
              <a:lnSpc>
                <a:spcPct val="110000"/>
              </a:lnSpc>
              <a:spcBef>
                <a:spcPts val="0"/>
              </a:spcBef>
              <a:buNone/>
              <a:defRPr sz="2000" b="1">
                <a:solidFill>
                  <a:schemeClr val="tx2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4pPr>
            <a:lvl5pPr marL="0" indent="0">
              <a:lnSpc>
                <a:spcPct val="11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0034152" y="7178376"/>
            <a:ext cx="572371" cy="27781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9D7CCE8-8F7B-417C-92B1-225A3370B1A1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63541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8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0034152" y="7178376"/>
            <a:ext cx="572371" cy="27781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9D7CCE8-8F7B-417C-92B1-225A3370B1A1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제목 10"/>
          <p:cNvSpPr>
            <a:spLocks noGrp="1"/>
          </p:cNvSpPr>
          <p:nvPr>
            <p:ph type="title"/>
          </p:nvPr>
        </p:nvSpPr>
        <p:spPr>
          <a:xfrm>
            <a:off x="447674" y="492929"/>
            <a:ext cx="9872664" cy="343650"/>
          </a:xfrm>
        </p:spPr>
        <p:txBody>
          <a:bodyPr/>
          <a:lstStyle>
            <a:lvl1pPr latinLnBrk="0">
              <a:defRPr sz="1600" b="1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내용 개체 틀 12"/>
          <p:cNvSpPr>
            <a:spLocks noGrp="1"/>
          </p:cNvSpPr>
          <p:nvPr>
            <p:ph sz="quarter" idx="13"/>
          </p:nvPr>
        </p:nvSpPr>
        <p:spPr>
          <a:xfrm>
            <a:off x="447674" y="228141"/>
            <a:ext cx="9872664" cy="252412"/>
          </a:xfrm>
        </p:spPr>
        <p:txBody>
          <a:bodyPr/>
          <a:lstStyle>
            <a:lvl1pPr marL="0" indent="0" latinLnBrk="0">
              <a:buFontTx/>
              <a:buNone/>
              <a:defRPr sz="1200">
                <a:solidFill>
                  <a:schemeClr val="accent2"/>
                </a:solidFill>
              </a:defRPr>
            </a:lvl1pPr>
            <a:lvl2pPr marL="328612" indent="0">
              <a:buFontTx/>
              <a:buNone/>
              <a:defRPr/>
            </a:lvl2pPr>
            <a:lvl3pPr marL="328612" indent="0">
              <a:buFontTx/>
              <a:buNone/>
              <a:defRPr/>
            </a:lvl3pPr>
            <a:lvl4pPr marL="319088" indent="0">
              <a:buFontTx/>
              <a:buNone/>
              <a:defRPr/>
            </a:lvl4pPr>
            <a:lvl5pPr marL="328612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0259703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vmlDrawing" Target="../drawings/vmlDrawing1.vml"/><Relationship Id="rId6" Type="http://schemas.openxmlformats.org/officeDocument/2006/relationships/tags" Target="../tags/tag2.xml"/><Relationship Id="rId7" Type="http://schemas.openxmlformats.org/officeDocument/2006/relationships/oleObject" Target="../embeddings/oleObject1.bin"/><Relationship Id="rId8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998080966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824" name="think-cell Slide" r:id="rId7" imgW="360" imgH="360" progId="TCLayout.ActiveDocument.1">
                  <p:embed/>
                </p:oleObj>
              </mc:Choice>
              <mc:Fallback>
                <p:oleObj name="think-cell Slide" r:id="rId7" imgW="360" imgH="360" progId="TCLayout.ActiveDocument.1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33388" y="366713"/>
            <a:ext cx="9886950" cy="162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33388" y="2016125"/>
            <a:ext cx="988695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57" r:id="rId2"/>
    <p:sldLayoutId id="2147483742" r:id="rId3"/>
  </p:sldLayoutIdLst>
  <p:transition>
    <p:fade/>
  </p:transition>
  <p:hf hdr="0" ftr="0" dt="0"/>
  <p:txStyles>
    <p:titleStyle>
      <a:lvl1pPr algn="l" defTabSz="1093788" rtl="0" eaLnBrk="1" fontAlgn="base" latinLnBrk="1" hangingPunct="1">
        <a:spcBef>
          <a:spcPct val="0"/>
        </a:spcBef>
        <a:spcAft>
          <a:spcPct val="0"/>
        </a:spcAft>
        <a:defRPr sz="30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1093788" rtl="0" eaLnBrk="1" fontAlgn="base" latinLnBrk="1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pitchFamily="34" charset="0"/>
          <a:ea typeface="가는각진제목체" pitchFamily="18" charset="-127"/>
        </a:defRPr>
      </a:lvl2pPr>
      <a:lvl3pPr algn="l" defTabSz="1093788" rtl="0" eaLnBrk="1" fontAlgn="base" latinLnBrk="1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pitchFamily="34" charset="0"/>
          <a:ea typeface="가는각진제목체" pitchFamily="18" charset="-127"/>
        </a:defRPr>
      </a:lvl3pPr>
      <a:lvl4pPr algn="l" defTabSz="1093788" rtl="0" eaLnBrk="1" fontAlgn="base" latinLnBrk="1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pitchFamily="34" charset="0"/>
          <a:ea typeface="가는각진제목체" pitchFamily="18" charset="-127"/>
        </a:defRPr>
      </a:lvl4pPr>
      <a:lvl5pPr algn="l" defTabSz="1093788" rtl="0" eaLnBrk="1" fontAlgn="base" latinLnBrk="1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pitchFamily="34" charset="0"/>
          <a:ea typeface="가는각진제목체" pitchFamily="18" charset="-127"/>
        </a:defRPr>
      </a:lvl5pPr>
      <a:lvl6pPr marL="457200" algn="l" defTabSz="1093788" rtl="0" eaLnBrk="1" fontAlgn="base" latinLnBrk="1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pitchFamily="34" charset="0"/>
          <a:ea typeface="가는각진제목체" pitchFamily="18" charset="-127"/>
        </a:defRPr>
      </a:lvl6pPr>
      <a:lvl7pPr marL="914400" algn="l" defTabSz="1093788" rtl="0" eaLnBrk="1" fontAlgn="base" latinLnBrk="1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pitchFamily="34" charset="0"/>
          <a:ea typeface="가는각진제목체" pitchFamily="18" charset="-127"/>
        </a:defRPr>
      </a:lvl7pPr>
      <a:lvl8pPr marL="1371600" algn="l" defTabSz="1093788" rtl="0" eaLnBrk="1" fontAlgn="base" latinLnBrk="1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pitchFamily="34" charset="0"/>
          <a:ea typeface="가는각진제목체" pitchFamily="18" charset="-127"/>
        </a:defRPr>
      </a:lvl8pPr>
      <a:lvl9pPr marL="1828800" algn="l" defTabSz="1093788" rtl="0" eaLnBrk="1" fontAlgn="base" latinLnBrk="1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pitchFamily="34" charset="0"/>
          <a:ea typeface="가는각진제목체" pitchFamily="18" charset="-127"/>
        </a:defRPr>
      </a:lvl9pPr>
    </p:titleStyle>
    <p:bodyStyle>
      <a:lvl1pPr marL="328613" indent="-328613" algn="l" defTabSz="1093788" rtl="0" eaLnBrk="1" fontAlgn="base" latinLnBrk="1" hangingPunct="1">
        <a:spcBef>
          <a:spcPts val="1438"/>
        </a:spcBef>
        <a:spcAft>
          <a:spcPct val="0"/>
        </a:spcAft>
        <a:buFont typeface="Arial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1pPr>
      <a:lvl2pPr marL="527050" indent="-198438" algn="l" defTabSz="1093788" rtl="0" eaLnBrk="1" fontAlgn="base" latinLnBrk="1" hangingPunct="1">
        <a:spcBef>
          <a:spcPts val="1438"/>
        </a:spcBef>
        <a:spcAft>
          <a:spcPct val="0"/>
        </a:spcAft>
        <a:buFont typeface="Arial" pitchFamily="34" charset="0"/>
        <a:buChar char="−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527050" indent="-198438" algn="l" defTabSz="1093788" rtl="0" eaLnBrk="1" fontAlgn="base" latinLnBrk="1" hangingPunct="1">
        <a:spcBef>
          <a:spcPts val="1438"/>
        </a:spcBef>
        <a:spcAft>
          <a:spcPct val="0"/>
        </a:spcAft>
        <a:buFont typeface="Arial" pitchFamily="34" charset="0"/>
        <a:buChar char="−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534988" indent="-215900" algn="l" defTabSz="1093788" rtl="0" eaLnBrk="1" fontAlgn="base" latinLnBrk="1" hangingPunct="1">
        <a:spcBef>
          <a:spcPts val="1438"/>
        </a:spcBef>
        <a:spcAft>
          <a:spcPct val="0"/>
        </a:spcAft>
        <a:buFont typeface="Arial" pitchFamily="34" charset="0"/>
        <a:buChar char="−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527050" indent="-198438" algn="l" defTabSz="1093788" rtl="0" eaLnBrk="1" fontAlgn="base" latinLnBrk="1" hangingPunct="1">
        <a:spcBef>
          <a:spcPts val="1438"/>
        </a:spcBef>
        <a:spcAft>
          <a:spcPct val="0"/>
        </a:spcAft>
        <a:buFont typeface="Arial" pitchFamily="34" charset="0"/>
        <a:buChar char="−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3009231" indent="-273566" algn="l" defTabSz="1094266" rtl="0" eaLnBrk="1" latinLnBrk="1" hangingPunct="1">
        <a:spcBef>
          <a:spcPct val="20000"/>
        </a:spcBef>
        <a:buFont typeface="Arial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6pPr>
      <a:lvl7pPr marL="3556364" indent="-273566" algn="l" defTabSz="1094266" rtl="0" eaLnBrk="1" latinLnBrk="1" hangingPunct="1">
        <a:spcBef>
          <a:spcPct val="20000"/>
        </a:spcBef>
        <a:buFont typeface="Arial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7pPr>
      <a:lvl8pPr marL="4103497" indent="-273566" algn="l" defTabSz="1094266" rtl="0" eaLnBrk="1" latinLnBrk="1" hangingPunct="1">
        <a:spcBef>
          <a:spcPct val="20000"/>
        </a:spcBef>
        <a:buFont typeface="Arial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8pPr>
      <a:lvl9pPr marL="4650630" indent="-273566" algn="l" defTabSz="1094266" rtl="0" eaLnBrk="1" latinLnBrk="1" hangingPunct="1">
        <a:spcBef>
          <a:spcPct val="20000"/>
        </a:spcBef>
        <a:buFont typeface="Arial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4266" rtl="0" eaLnBrk="1" latinLnBrk="1" hangingPunct="1">
        <a:defRPr sz="2222" kern="1200">
          <a:solidFill>
            <a:schemeClr val="tx1"/>
          </a:solidFill>
          <a:latin typeface="+mn-lt"/>
          <a:ea typeface="+mn-ea"/>
          <a:cs typeface="+mn-cs"/>
        </a:defRPr>
      </a:lvl1pPr>
      <a:lvl2pPr marL="547134" algn="l" defTabSz="1094266" rtl="0" eaLnBrk="1" latinLnBrk="1" hangingPunct="1">
        <a:defRPr sz="2222" kern="1200">
          <a:solidFill>
            <a:schemeClr val="tx1"/>
          </a:solidFill>
          <a:latin typeface="+mn-lt"/>
          <a:ea typeface="+mn-ea"/>
          <a:cs typeface="+mn-cs"/>
        </a:defRPr>
      </a:lvl2pPr>
      <a:lvl3pPr marL="1094266" algn="l" defTabSz="1094266" rtl="0" eaLnBrk="1" latinLnBrk="1" hangingPunct="1">
        <a:defRPr sz="2222" kern="1200">
          <a:solidFill>
            <a:schemeClr val="tx1"/>
          </a:solidFill>
          <a:latin typeface="+mn-lt"/>
          <a:ea typeface="+mn-ea"/>
          <a:cs typeface="+mn-cs"/>
        </a:defRPr>
      </a:lvl3pPr>
      <a:lvl4pPr marL="1641400" algn="l" defTabSz="1094266" rtl="0" eaLnBrk="1" latinLnBrk="1" hangingPunct="1">
        <a:defRPr sz="2222" kern="1200">
          <a:solidFill>
            <a:schemeClr val="tx1"/>
          </a:solidFill>
          <a:latin typeface="+mn-lt"/>
          <a:ea typeface="+mn-ea"/>
          <a:cs typeface="+mn-cs"/>
        </a:defRPr>
      </a:lvl4pPr>
      <a:lvl5pPr marL="2188532" algn="l" defTabSz="1094266" rtl="0" eaLnBrk="1" latinLnBrk="1" hangingPunct="1">
        <a:defRPr sz="2222" kern="1200">
          <a:solidFill>
            <a:schemeClr val="tx1"/>
          </a:solidFill>
          <a:latin typeface="+mn-lt"/>
          <a:ea typeface="+mn-ea"/>
          <a:cs typeface="+mn-cs"/>
        </a:defRPr>
      </a:lvl5pPr>
      <a:lvl6pPr marL="2735666" algn="l" defTabSz="1094266" rtl="0" eaLnBrk="1" latinLnBrk="1" hangingPunct="1">
        <a:defRPr sz="2222" kern="1200">
          <a:solidFill>
            <a:schemeClr val="tx1"/>
          </a:solidFill>
          <a:latin typeface="+mn-lt"/>
          <a:ea typeface="+mn-ea"/>
          <a:cs typeface="+mn-cs"/>
        </a:defRPr>
      </a:lvl6pPr>
      <a:lvl7pPr marL="3282798" algn="l" defTabSz="1094266" rtl="0" eaLnBrk="1" latinLnBrk="1" hangingPunct="1">
        <a:defRPr sz="2222" kern="1200">
          <a:solidFill>
            <a:schemeClr val="tx1"/>
          </a:solidFill>
          <a:latin typeface="+mn-lt"/>
          <a:ea typeface="+mn-ea"/>
          <a:cs typeface="+mn-cs"/>
        </a:defRPr>
      </a:lvl7pPr>
      <a:lvl8pPr marL="3829929" algn="l" defTabSz="1094266" rtl="0" eaLnBrk="1" latinLnBrk="1" hangingPunct="1">
        <a:defRPr sz="2222" kern="1200">
          <a:solidFill>
            <a:schemeClr val="tx1"/>
          </a:solidFill>
          <a:latin typeface="+mn-lt"/>
          <a:ea typeface="+mn-ea"/>
          <a:cs typeface="+mn-cs"/>
        </a:defRPr>
      </a:lvl8pPr>
      <a:lvl9pPr marL="4377063" algn="l" defTabSz="1094266" rtl="0" eaLnBrk="1" latinLnBrk="1" hangingPunct="1">
        <a:defRPr sz="22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Relationship Id="rId5" Type="http://schemas.openxmlformats.org/officeDocument/2006/relationships/oleObject" Target="../embeddings/oleObject5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5.vml"/><Relationship Id="rId2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47674" y="377841"/>
            <a:ext cx="9872664" cy="395882"/>
          </a:xfrm>
        </p:spPr>
        <p:txBody>
          <a:bodyPr/>
          <a:lstStyle/>
          <a:p>
            <a:r>
              <a:rPr kumimoji="1" lang="en-US" altLang="ko-KR" sz="2400" dirty="0"/>
              <a:t>Question </a:t>
            </a:r>
            <a:r>
              <a:rPr kumimoji="1" lang="en-US" altLang="ko-KR" sz="2400" dirty="0" smtClean="0"/>
              <a:t>3: What happens the skew gets more negative?</a:t>
            </a:r>
            <a:endParaRPr kumimoji="1"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9D7CCE8-8F7B-417C-92B1-225A3370B1A1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545827" y="1793490"/>
            <a:ext cx="76001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sz="2800" b="1" dirty="0">
                <a:solidFill>
                  <a:schemeClr val="tx2"/>
                </a:solidFill>
                <a:cs typeface="Arial" pitchFamily="34" charset="0"/>
              </a:rPr>
              <a:t>SKEW = Composite Spread </a:t>
            </a:r>
            <a:r>
              <a:rPr lang="mr-IN" sz="2800" b="1" dirty="0">
                <a:solidFill>
                  <a:schemeClr val="tx2"/>
                </a:solidFill>
                <a:cs typeface="Arial" pitchFamily="34" charset="0"/>
              </a:rPr>
              <a:t>–</a:t>
            </a:r>
            <a:r>
              <a:rPr lang="en-US" sz="2800" b="1" dirty="0">
                <a:solidFill>
                  <a:schemeClr val="tx2"/>
                </a:solidFill>
                <a:cs typeface="Arial" pitchFamily="34" charset="0"/>
              </a:rPr>
              <a:t> Model Spread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093108" y="3793561"/>
            <a:ext cx="8505596" cy="1400875"/>
            <a:chOff x="1093108" y="3559639"/>
            <a:chExt cx="8505596" cy="1400875"/>
          </a:xfrm>
        </p:grpSpPr>
        <p:grpSp>
          <p:nvGrpSpPr>
            <p:cNvPr id="17" name="Group 16"/>
            <p:cNvGrpSpPr/>
            <p:nvPr/>
          </p:nvGrpSpPr>
          <p:grpSpPr>
            <a:xfrm>
              <a:off x="1101350" y="3559639"/>
              <a:ext cx="8489112" cy="461665"/>
              <a:chOff x="1545040" y="3559639"/>
              <a:chExt cx="8489112" cy="46166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45040" y="3559639"/>
                <a:ext cx="290335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cs typeface="Arial" pitchFamily="34" charset="0"/>
                  </a:rPr>
                  <a:t>Composite Spread</a:t>
                </a:r>
                <a:endParaRPr lang="en-US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 flipV="1">
                <a:off x="4542207" y="3790471"/>
                <a:ext cx="1963034" cy="1"/>
              </a:xfrm>
              <a:prstGeom prst="line">
                <a:avLst/>
              </a:prstGeom>
              <a:ln w="15875">
                <a:solidFill>
                  <a:schemeClr val="tx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6599049" y="3559639"/>
                <a:ext cx="343510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cs typeface="Arial" pitchFamily="34" charset="0"/>
                  </a:rPr>
                  <a:t>Marked to Market</a:t>
                </a:r>
                <a:endParaRPr lang="en-US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093108" y="4498849"/>
              <a:ext cx="8505596" cy="461665"/>
              <a:chOff x="1545039" y="3559639"/>
              <a:chExt cx="8505596" cy="461665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545039" y="3559639"/>
                <a:ext cx="290335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cs typeface="Arial" pitchFamily="34" charset="0"/>
                  </a:rPr>
                  <a:t>Model Spread</a:t>
                </a:r>
                <a:endParaRPr lang="en-US" dirty="0"/>
              </a:p>
            </p:txBody>
          </p:sp>
          <p:cxnSp>
            <p:nvCxnSpPr>
              <p:cNvPr id="29" name="Straight Connector 28"/>
              <p:cNvCxnSpPr/>
              <p:nvPr/>
            </p:nvCxnSpPr>
            <p:spPr bwMode="auto">
              <a:xfrm flipV="1">
                <a:off x="4542207" y="3790471"/>
                <a:ext cx="1963034" cy="1"/>
              </a:xfrm>
              <a:prstGeom prst="line">
                <a:avLst/>
              </a:prstGeom>
              <a:ln w="15875">
                <a:solidFill>
                  <a:schemeClr val="tx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6599049" y="3559639"/>
                <a:ext cx="34515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cs typeface="Arial" pitchFamily="34" charset="0"/>
                  </a:rPr>
                  <a:t>NOT Marked to Market</a:t>
                </a:r>
                <a:endParaRPr lang="en-US" dirty="0"/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0" y="2596408"/>
            <a:ext cx="106918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2776"/>
                </a:solidFill>
              </a:rPr>
              <a:t>More negative skew: Larger difference between composite spread and model spread</a:t>
            </a:r>
            <a:endParaRPr lang="en-US" sz="1600" b="1" dirty="0">
              <a:solidFill>
                <a:srgbClr val="0027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937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47674" y="377841"/>
            <a:ext cx="9872664" cy="395882"/>
          </a:xfrm>
        </p:spPr>
        <p:txBody>
          <a:bodyPr/>
          <a:lstStyle/>
          <a:p>
            <a:r>
              <a:rPr kumimoji="1" lang="en-US" altLang="ko-KR" sz="2400" dirty="0"/>
              <a:t>Question 3: Two Cases for Negative Skew</a:t>
            </a:r>
            <a:endParaRPr kumimoji="1"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9D7CCE8-8F7B-417C-92B1-225A3370B1A1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47673" y="1841902"/>
                <a:ext cx="6548549" cy="1278161"/>
              </a:xfrm>
              <a:prstGeom prst="rect">
                <a:avLst/>
              </a:prstGeom>
              <a:noFill/>
            </p:spPr>
            <p:txBody>
              <a:bodyPr vert="horz" wrap="square" lIns="36000" tIns="36000" rIns="36000" bIns="36000" rtlCol="0">
                <a:spAutoFit/>
              </a:bodyPr>
              <a:lstStyle/>
              <a:p>
                <a:pPr marL="342900" indent="-342900" eaLnBrk="0" latinLnBrk="0" hangingPunct="0">
                  <a:lnSpc>
                    <a:spcPct val="150000"/>
                  </a:lnSpc>
                  <a:spcBef>
                    <a:spcPts val="228"/>
                  </a:spcBef>
                  <a:buClr>
                    <a:schemeClr val="tx2"/>
                  </a:buClr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∆</m:t>
                    </m:r>
                  </m:oMath>
                </a14:m>
                <a:r>
                  <a:rPr lang="en-US" sz="18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Model Spread &gt;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</m:oMath>
                </a14:m>
                <a:r>
                  <a:rPr lang="en-US" sz="18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Composite Spread &gt; </a:t>
                </a:r>
                <a:r>
                  <a:rPr lang="en-US" sz="1800" b="1" dirty="0" smtClean="0">
                    <a:solidFill>
                      <a:schemeClr val="tx2"/>
                    </a:solidFill>
                    <a:latin typeface="+mn-lt"/>
                    <a:ea typeface="+mn-ea"/>
                  </a:rPr>
                  <a:t>0</a:t>
                </a:r>
              </a:p>
              <a:p>
                <a:pPr marL="342900" indent="-342900" eaLnBrk="0" latinLnBrk="0" hangingPunct="0">
                  <a:lnSpc>
                    <a:spcPct val="150000"/>
                  </a:lnSpc>
                  <a:spcBef>
                    <a:spcPts val="228"/>
                  </a:spcBef>
                  <a:buClr>
                    <a:schemeClr val="tx2"/>
                  </a:buClr>
                  <a:buFont typeface="Wingdings" charset="2"/>
                  <a:buChar char="Ø"/>
                </a:pPr>
                <a:r>
                  <a:rPr lang="en-US" sz="1600" dirty="0" smtClean="0">
                    <a:solidFill>
                      <a:schemeClr val="tx2"/>
                    </a:solidFill>
                    <a:latin typeface="+mn-lt"/>
                    <a:ea typeface="+mn-ea"/>
                  </a:rPr>
                  <a:t>Cash </a:t>
                </a:r>
                <a:r>
                  <a:rPr lang="en-US" sz="1600" dirty="0">
                    <a:solidFill>
                      <a:schemeClr val="tx2"/>
                    </a:solidFill>
                    <a:latin typeface="+mn-lt"/>
                    <a:ea typeface="+mn-ea"/>
                  </a:rPr>
                  <a:t>Flow from Model Spread(Short): </a:t>
                </a:r>
                <a:r>
                  <a:rPr lang="en-US" sz="1600" dirty="0" smtClean="0">
                    <a:solidFill>
                      <a:schemeClr val="tx2"/>
                    </a:solidFill>
                    <a:latin typeface="+mn-lt"/>
                    <a:ea typeface="+mn-ea"/>
                  </a:rPr>
                  <a:t>0</a:t>
                </a:r>
                <a:endParaRPr lang="en-US" sz="1600" dirty="0">
                  <a:solidFill>
                    <a:schemeClr val="tx2"/>
                  </a:solidFill>
                  <a:latin typeface="+mn-lt"/>
                  <a:ea typeface="+mn-ea"/>
                </a:endParaRPr>
              </a:p>
              <a:p>
                <a:pPr marL="342900" indent="-342900" eaLnBrk="0" latinLnBrk="0" hangingPunct="0">
                  <a:lnSpc>
                    <a:spcPct val="150000"/>
                  </a:lnSpc>
                  <a:spcBef>
                    <a:spcPts val="228"/>
                  </a:spcBef>
                  <a:buClr>
                    <a:schemeClr val="tx2"/>
                  </a:buClr>
                  <a:buFont typeface="Wingdings" charset="2"/>
                  <a:buChar char="Ø"/>
                </a:pPr>
                <a:r>
                  <a:rPr lang="en-US" sz="1600" dirty="0">
                    <a:solidFill>
                      <a:schemeClr val="tx2"/>
                    </a:solidFill>
                    <a:latin typeface="+mn-lt"/>
                    <a:ea typeface="+mn-ea"/>
                  </a:rPr>
                  <a:t>Cash Flow from Composite Spread(Long): Positive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3" y="1841902"/>
                <a:ext cx="6548549" cy="1278161"/>
              </a:xfrm>
              <a:prstGeom prst="rect">
                <a:avLst/>
              </a:prstGeom>
              <a:blipFill rotWithShape="0">
                <a:blip r:embed="rId2"/>
                <a:stretch>
                  <a:fillRect l="-1488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257852" y="956930"/>
            <a:ext cx="9949404" cy="585664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 eaLnBrk="0" latinLnBrk="0" hangingPunct="0">
              <a:lnSpc>
                <a:spcPts val="1939"/>
              </a:lnSpc>
              <a:spcBef>
                <a:spcPts val="228"/>
              </a:spcBef>
              <a:buClr>
                <a:schemeClr val="tx2"/>
              </a:buClr>
            </a:pPr>
            <a:r>
              <a:rPr lang="en-US" sz="1600" b="1" dirty="0">
                <a:solidFill>
                  <a:schemeClr val="tx2"/>
                </a:solidFill>
              </a:rPr>
              <a:t>Skew</a:t>
            </a:r>
            <a:r>
              <a:rPr lang="en-US" sz="1600" b="1" dirty="0">
                <a:solidFill>
                  <a:schemeClr val="tx2"/>
                </a:solidFill>
                <a:latin typeface="+mn-lt"/>
                <a:ea typeface="+mn-ea"/>
              </a:rPr>
              <a:t> gets more negative means change in model spread is larger than change in composite spread.</a:t>
            </a:r>
          </a:p>
          <a:p>
            <a:pPr marL="285750" indent="-285750" eaLnBrk="0" latinLnBrk="0" hangingPunct="0">
              <a:lnSpc>
                <a:spcPts val="1939"/>
              </a:lnSpc>
              <a:spcBef>
                <a:spcPts val="228"/>
              </a:spcBef>
              <a:buClr>
                <a:schemeClr val="tx2"/>
              </a:buClr>
              <a:buFont typeface="Wingdings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+mn-lt"/>
                <a:ea typeface="+mn-ea"/>
              </a:rPr>
              <a:t>We can separate it into two cases.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7672" y="3786047"/>
                <a:ext cx="6548549" cy="1232508"/>
              </a:xfrm>
              <a:prstGeom prst="rect">
                <a:avLst/>
              </a:prstGeom>
              <a:noFill/>
            </p:spPr>
            <p:txBody>
              <a:bodyPr vert="horz" wrap="square" lIns="36000" tIns="36000" rIns="36000" bIns="36000" rtlCol="0">
                <a:spAutoFit/>
              </a:bodyPr>
              <a:lstStyle/>
              <a:p>
                <a:pPr marL="342900" indent="-342900" algn="thaiDist" eaLnBrk="0" latinLnBrk="0" hangingPunct="0">
                  <a:lnSpc>
                    <a:spcPct val="150000"/>
                  </a:lnSpc>
                  <a:spcBef>
                    <a:spcPts val="228"/>
                  </a:spcBef>
                  <a:buClr>
                    <a:schemeClr val="tx2"/>
                  </a:buClr>
                  <a:buFont typeface="+mj-lt"/>
                  <a:buAutoNum type="arabicPeriod" startAt="2"/>
                </a:pPr>
                <a:r>
                  <a:rPr lang="en-US" sz="1800" b="1" dirty="0">
                    <a:solidFill>
                      <a:schemeClr val="tx2"/>
                    </a:solidFill>
                    <a:ea typeface="Arial" charset="0"/>
                    <a:cs typeface="Arial" charset="0"/>
                  </a:rPr>
                  <a:t>0 &gt;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∆</m:t>
                    </m:r>
                  </m:oMath>
                </a14:m>
                <a:r>
                  <a:rPr lang="en-US" sz="18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Model Spread &gt;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</m:oMath>
                </a14:m>
                <a:r>
                  <a:rPr lang="en-US" sz="18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Composite </a:t>
                </a:r>
                <a:r>
                  <a:rPr lang="en-US" sz="1800" b="1" dirty="0" smtClean="0">
                    <a:solidFill>
                      <a:schemeClr val="tx2"/>
                    </a:solidFill>
                    <a:latin typeface="+mn-lt"/>
                    <a:ea typeface="+mn-ea"/>
                  </a:rPr>
                  <a:t>Spread</a:t>
                </a:r>
                <a:endParaRPr lang="en-US" sz="1800" dirty="0">
                  <a:solidFill>
                    <a:schemeClr val="tx2"/>
                  </a:solidFill>
                  <a:latin typeface="+mn-lt"/>
                  <a:ea typeface="+mn-ea"/>
                </a:endParaRPr>
              </a:p>
              <a:p>
                <a:pPr marL="342900" indent="-342900" algn="thaiDist" eaLnBrk="0" latinLnBrk="0" hangingPunct="0">
                  <a:lnSpc>
                    <a:spcPct val="150000"/>
                  </a:lnSpc>
                  <a:spcBef>
                    <a:spcPts val="228"/>
                  </a:spcBef>
                  <a:buClr>
                    <a:schemeClr val="tx2"/>
                  </a:buClr>
                  <a:buFont typeface="Wingdings" charset="2"/>
                  <a:buChar char="Ø"/>
                </a:pPr>
                <a:r>
                  <a:rPr lang="en-US" sz="1600" dirty="0">
                    <a:solidFill>
                      <a:schemeClr val="tx2"/>
                    </a:solidFill>
                    <a:latin typeface="+mn-lt"/>
                    <a:ea typeface="+mn-ea"/>
                  </a:rPr>
                  <a:t>Cash Flow from Model Spread(Short): 0</a:t>
                </a:r>
              </a:p>
              <a:p>
                <a:pPr marL="342900" indent="-342900" algn="thaiDist" eaLnBrk="0" latinLnBrk="0" hangingPunct="0">
                  <a:lnSpc>
                    <a:spcPct val="150000"/>
                  </a:lnSpc>
                  <a:spcBef>
                    <a:spcPts val="228"/>
                  </a:spcBef>
                  <a:buClr>
                    <a:schemeClr val="tx2"/>
                  </a:buClr>
                  <a:buFont typeface="Wingdings" charset="2"/>
                  <a:buChar char="Ø"/>
                </a:pPr>
                <a:r>
                  <a:rPr lang="en-US" sz="1600" dirty="0">
                    <a:solidFill>
                      <a:schemeClr val="tx2"/>
                    </a:solidFill>
                    <a:latin typeface="+mn-lt"/>
                    <a:ea typeface="+mn-ea"/>
                  </a:rPr>
                  <a:t>Cash Flow from Composite Spread(Long): NEGATIVE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2" y="3786047"/>
                <a:ext cx="6548549" cy="1232508"/>
              </a:xfrm>
              <a:prstGeom prst="rect">
                <a:avLst/>
              </a:prstGeom>
              <a:blipFill rotWithShape="0">
                <a:blip r:embed="rId3"/>
                <a:stretch>
                  <a:fillRect l="-1395" b="-6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/>
          <p:cNvGrpSpPr/>
          <p:nvPr/>
        </p:nvGrpSpPr>
        <p:grpSpPr>
          <a:xfrm>
            <a:off x="6772935" y="1705407"/>
            <a:ext cx="2360428" cy="4686755"/>
            <a:chOff x="6921793" y="1684145"/>
            <a:chExt cx="2360428" cy="4686755"/>
          </a:xfrm>
        </p:grpSpPr>
        <p:grpSp>
          <p:nvGrpSpPr>
            <p:cNvPr id="11" name="Group 10"/>
            <p:cNvGrpSpPr/>
            <p:nvPr/>
          </p:nvGrpSpPr>
          <p:grpSpPr>
            <a:xfrm>
              <a:off x="6996220" y="1684145"/>
              <a:ext cx="2286001" cy="1110996"/>
              <a:chOff x="6315738" y="1664475"/>
              <a:chExt cx="2286001" cy="1110996"/>
            </a:xfrm>
          </p:grpSpPr>
          <p:cxnSp>
            <p:nvCxnSpPr>
              <p:cNvPr id="6" name="Straight Arrow Connector 5"/>
              <p:cNvCxnSpPr/>
              <p:nvPr/>
            </p:nvCxnSpPr>
            <p:spPr bwMode="auto">
              <a:xfrm flipV="1">
                <a:off x="6315738" y="1664475"/>
                <a:ext cx="2286001" cy="988765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 bwMode="auto">
              <a:xfrm flipV="1">
                <a:off x="6315738" y="2443766"/>
                <a:ext cx="2286001" cy="33170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921793" y="4009112"/>
              <a:ext cx="2360428" cy="1447935"/>
              <a:chOff x="6315739" y="4171088"/>
              <a:chExt cx="2360428" cy="1447935"/>
            </a:xfrm>
          </p:grpSpPr>
          <p:cxnSp>
            <p:nvCxnSpPr>
              <p:cNvPr id="22" name="Straight Arrow Connector 21"/>
              <p:cNvCxnSpPr/>
              <p:nvPr/>
            </p:nvCxnSpPr>
            <p:spPr bwMode="auto">
              <a:xfrm>
                <a:off x="6315739" y="4171088"/>
                <a:ext cx="2360428" cy="402875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 bwMode="auto">
              <a:xfrm>
                <a:off x="6352953" y="4452745"/>
                <a:ext cx="2323214" cy="116627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6972981" y="5835697"/>
              <a:ext cx="2258051" cy="535203"/>
              <a:chOff x="6921793" y="6058984"/>
              <a:chExt cx="2258051" cy="535203"/>
            </a:xfrm>
          </p:grpSpPr>
          <p:cxnSp>
            <p:nvCxnSpPr>
              <p:cNvPr id="30" name="Straight Arrow Connector 29"/>
              <p:cNvCxnSpPr/>
              <p:nvPr/>
            </p:nvCxnSpPr>
            <p:spPr bwMode="auto">
              <a:xfrm>
                <a:off x="6921793" y="6197484"/>
                <a:ext cx="744281" cy="56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 bwMode="auto">
              <a:xfrm>
                <a:off x="6921793" y="6455688"/>
                <a:ext cx="744281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>
              <a:xfrm>
                <a:off x="7725600" y="6058984"/>
                <a:ext cx="113845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tx2"/>
                    </a:solidFill>
                  </a:rPr>
                  <a:t>Model Spread</a:t>
                </a:r>
                <a:endParaRPr lang="en-US" sz="1200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7725600" y="6317188"/>
                <a:ext cx="145424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tx2"/>
                    </a:solidFill>
                  </a:rPr>
                  <a:t>Composite Spread</a:t>
                </a:r>
                <a:endParaRPr lang="en-US" sz="1200" dirty="0"/>
              </a:p>
            </p:txBody>
          </p:sp>
        </p:grpSp>
      </p:grpSp>
      <p:sp>
        <p:nvSpPr>
          <p:cNvPr id="48" name="TextBox 47"/>
          <p:cNvSpPr txBox="1"/>
          <p:nvPr/>
        </p:nvSpPr>
        <p:spPr>
          <a:xfrm>
            <a:off x="170790" y="6723761"/>
            <a:ext cx="10844540" cy="316360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 marL="342900" indent="-342900" eaLnBrk="0" latinLnBrk="0" hangingPunct="0">
              <a:lnSpc>
                <a:spcPts val="1939"/>
              </a:lnSpc>
              <a:spcBef>
                <a:spcPts val="228"/>
              </a:spcBef>
              <a:buClr>
                <a:schemeClr val="tx2"/>
              </a:buClr>
              <a:buFont typeface="Wingdings" charset="2"/>
              <a:buChar char="Ø"/>
            </a:pPr>
            <a:r>
              <a:rPr lang="en-US" altLang="ko-KR" sz="2000" b="1" u="sng" dirty="0" smtClean="0">
                <a:ea typeface="Times New Roman" charset="0"/>
                <a:cs typeface="Times New Roman" charset="0"/>
              </a:rPr>
              <a:t>Composite </a:t>
            </a:r>
            <a:r>
              <a:rPr lang="en-US" altLang="ko-KR" sz="2000" b="1" u="sng" dirty="0">
                <a:ea typeface="Times New Roman" charset="0"/>
                <a:cs typeface="Times New Roman" charset="0"/>
              </a:rPr>
              <a:t>Spread </a:t>
            </a:r>
            <a:r>
              <a:rPr lang="en-US" altLang="ko-KR" sz="2000" b="1" u="sng" dirty="0" smtClean="0">
                <a:ea typeface="Times New Roman" charset="0"/>
                <a:cs typeface="Times New Roman" charset="0"/>
              </a:rPr>
              <a:t>ONLY </a:t>
            </a:r>
            <a:r>
              <a:rPr lang="en-US" altLang="ko-KR" sz="2000" b="1" u="sng" dirty="0">
                <a:ea typeface="Times New Roman" charset="0"/>
                <a:cs typeface="Times New Roman" charset="0"/>
              </a:rPr>
              <a:t>affects intermediate cash flow.</a:t>
            </a:r>
          </a:p>
        </p:txBody>
      </p:sp>
    </p:spTree>
    <p:extLst>
      <p:ext uri="{BB962C8B-B14F-4D97-AF65-F5344CB8AC3E}">
        <p14:creationId xmlns:p14="http://schemas.microsoft.com/office/powerpoint/2010/main" val="1133102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47674" y="377841"/>
            <a:ext cx="9872664" cy="395882"/>
          </a:xfrm>
        </p:spPr>
        <p:txBody>
          <a:bodyPr/>
          <a:lstStyle/>
          <a:p>
            <a:r>
              <a:rPr kumimoji="1" lang="en-US" altLang="ko-KR" sz="2400" dirty="0"/>
              <a:t>Question 3: Marking-to-Market </a:t>
            </a:r>
            <a:r>
              <a:rPr kumimoji="1" lang="en-US" altLang="ko-KR" sz="2400" dirty="0" smtClean="0"/>
              <a:t>Problem </a:t>
            </a:r>
            <a:r>
              <a:rPr kumimoji="1" lang="mr-IN" altLang="ko-KR" sz="2400" dirty="0" smtClean="0"/>
              <a:t>–</a:t>
            </a:r>
            <a:r>
              <a:rPr kumimoji="1" lang="en-US" altLang="ko-KR" sz="2400" dirty="0" smtClean="0"/>
              <a:t> Needs for additional cash</a:t>
            </a:r>
            <a:endParaRPr kumimoji="1"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9D7CCE8-8F7B-417C-92B1-225A3370B1A1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257852" y="956930"/>
            <a:ext cx="9949404" cy="837015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 eaLnBrk="0" latinLnBrk="0" hangingPunct="0">
              <a:lnSpc>
                <a:spcPct val="150000"/>
              </a:lnSpc>
              <a:spcBef>
                <a:spcPts val="228"/>
              </a:spcBef>
              <a:buClr>
                <a:schemeClr val="tx2"/>
              </a:buClr>
            </a:pPr>
            <a:r>
              <a:rPr lang="en-US" sz="1600" b="1" dirty="0">
                <a:solidFill>
                  <a:schemeClr val="tx2"/>
                </a:solidFill>
              </a:rPr>
              <a:t>If the skew diverges, there will be negative return to the bank</a:t>
            </a:r>
            <a:r>
              <a:rPr lang="en-US" sz="1600" b="1" dirty="0" smtClean="0">
                <a:solidFill>
                  <a:schemeClr val="tx2"/>
                </a:solidFill>
              </a:rPr>
              <a:t>.</a:t>
            </a:r>
            <a:endParaRPr lang="en-US" sz="1600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285750" indent="-285750" eaLnBrk="0" latinLnBrk="0" hangingPunct="0">
              <a:lnSpc>
                <a:spcPct val="150000"/>
              </a:lnSpc>
              <a:spcBef>
                <a:spcPts val="228"/>
              </a:spcBef>
              <a:buClr>
                <a:schemeClr val="tx2"/>
              </a:buClr>
              <a:buFont typeface="Wingdings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+mn-lt"/>
                <a:ea typeface="+mn-ea"/>
              </a:rPr>
              <a:t>The bank </a:t>
            </a:r>
            <a:r>
              <a:rPr lang="en-US" sz="1600" dirty="0" smtClean="0">
                <a:solidFill>
                  <a:schemeClr val="tx2"/>
                </a:solidFill>
                <a:latin typeface="+mn-lt"/>
                <a:ea typeface="+mn-ea"/>
              </a:rPr>
              <a:t>has to pay in additional cash because </a:t>
            </a:r>
            <a:r>
              <a:rPr lang="en-US" sz="1600" dirty="0">
                <a:solidFill>
                  <a:schemeClr val="tx2"/>
                </a:solidFill>
                <a:latin typeface="+mn-lt"/>
                <a:ea typeface="+mn-ea"/>
              </a:rPr>
              <a:t>of negative return at terminal date of strategy.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7852" y="2154480"/>
            <a:ext cx="9949404" cy="1744956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 eaLnBrk="0" latinLnBrk="0" hangingPunct="0">
              <a:lnSpc>
                <a:spcPts val="1939"/>
              </a:lnSpc>
              <a:spcBef>
                <a:spcPts val="228"/>
              </a:spcBef>
              <a:buClr>
                <a:schemeClr val="tx2"/>
              </a:buClr>
            </a:pPr>
            <a:r>
              <a:rPr lang="en-US" sz="1600" b="1" dirty="0">
                <a:solidFill>
                  <a:schemeClr val="tx2"/>
                </a:solidFill>
              </a:rPr>
              <a:t>However, sometimes, the bank should pay in additional cash in intermediate </a:t>
            </a:r>
            <a:r>
              <a:rPr lang="en-US" sz="1600" b="1" dirty="0" smtClean="0">
                <a:solidFill>
                  <a:schemeClr val="tx2"/>
                </a:solidFill>
              </a:rPr>
              <a:t>period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</a:rPr>
              <a:t>even if the skew converges to zero</a:t>
            </a:r>
            <a:r>
              <a:rPr lang="mr-IN" sz="1600" b="1" dirty="0" smtClean="0">
                <a:solidFill>
                  <a:schemeClr val="tx2"/>
                </a:solidFill>
              </a:rPr>
              <a:t>…</a:t>
            </a:r>
            <a:endParaRPr lang="en-US" sz="1600" b="1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285750" indent="-285750" eaLnBrk="0" latinLnBrk="0" hangingPunct="0">
              <a:lnSpc>
                <a:spcPct val="150000"/>
              </a:lnSpc>
              <a:spcBef>
                <a:spcPts val="228"/>
              </a:spcBef>
              <a:buClr>
                <a:schemeClr val="tx2"/>
              </a:buClr>
              <a:buFont typeface="Wingdings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+mn-lt"/>
                <a:ea typeface="+mn-ea"/>
              </a:rPr>
              <a:t>This is because value of long position is not offset by short position.</a:t>
            </a:r>
          </a:p>
          <a:p>
            <a:pPr marL="285750" indent="-285750" eaLnBrk="0" latinLnBrk="0" hangingPunct="0">
              <a:lnSpc>
                <a:spcPct val="150000"/>
              </a:lnSpc>
              <a:spcBef>
                <a:spcPts val="228"/>
              </a:spcBef>
              <a:buClr>
                <a:schemeClr val="tx2"/>
              </a:buClr>
              <a:buFont typeface="Wingdings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+mn-lt"/>
                <a:ea typeface="+mn-ea"/>
              </a:rPr>
              <a:t>Composite spread: </a:t>
            </a:r>
            <a:r>
              <a:rPr lang="en-US" sz="1600" dirty="0" smtClean="0">
                <a:solidFill>
                  <a:schemeClr val="tx2"/>
                </a:solidFill>
                <a:latin typeface="+mn-lt"/>
                <a:ea typeface="+mn-ea"/>
              </a:rPr>
              <a:t>marked-to-market / </a:t>
            </a:r>
            <a:r>
              <a:rPr lang="en-US" sz="1600" dirty="0">
                <a:solidFill>
                  <a:schemeClr val="tx2"/>
                </a:solidFill>
                <a:latin typeface="+mn-lt"/>
                <a:ea typeface="+mn-ea"/>
              </a:rPr>
              <a:t>model spread: non-marked-to-market.</a:t>
            </a:r>
          </a:p>
          <a:p>
            <a:pPr marL="285750" indent="-285750" eaLnBrk="0" latinLnBrk="0" hangingPunct="0">
              <a:lnSpc>
                <a:spcPct val="150000"/>
              </a:lnSpc>
              <a:spcBef>
                <a:spcPts val="228"/>
              </a:spcBef>
              <a:buClr>
                <a:schemeClr val="tx2"/>
              </a:buClr>
              <a:buFont typeface="Wingdings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+mn-lt"/>
                <a:ea typeface="+mn-ea"/>
              </a:rPr>
              <a:t>Higher leverage would make it worse: higher initial margin, higher maintenance margin</a:t>
            </a:r>
            <a:r>
              <a:rPr lang="mr-IN" sz="1600" dirty="0">
                <a:solidFill>
                  <a:schemeClr val="tx2"/>
                </a:solidFill>
                <a:latin typeface="+mn-lt"/>
                <a:ea typeface="+mn-ea"/>
              </a:rPr>
              <a:t>…</a:t>
            </a:r>
            <a:endParaRPr lang="en-US" sz="1600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7852" y="4259971"/>
            <a:ext cx="9949404" cy="1080671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 eaLnBrk="0" latinLnBrk="0" hangingPunct="0">
              <a:lnSpc>
                <a:spcPts val="1939"/>
              </a:lnSpc>
              <a:spcBef>
                <a:spcPts val="228"/>
              </a:spcBef>
              <a:buClr>
                <a:schemeClr val="tx2"/>
              </a:buClr>
            </a:pPr>
            <a:r>
              <a:rPr lang="en-US" sz="1600" b="1" dirty="0">
                <a:solidFill>
                  <a:schemeClr val="tx2"/>
                </a:solidFill>
              </a:rPr>
              <a:t>How can overcome this caveat</a:t>
            </a:r>
            <a:r>
              <a:rPr lang="en-US" sz="1600" b="1" dirty="0" smtClean="0">
                <a:solidFill>
                  <a:schemeClr val="tx2"/>
                </a:solidFill>
              </a:rPr>
              <a:t>?</a:t>
            </a:r>
            <a:endParaRPr lang="en-US" sz="1600" b="1" dirty="0">
              <a:solidFill>
                <a:schemeClr val="tx2"/>
              </a:solidFill>
            </a:endParaRPr>
          </a:p>
          <a:p>
            <a:pPr marL="285750" indent="-285750" eaLnBrk="0" latinLnBrk="0" hangingPunct="0">
              <a:lnSpc>
                <a:spcPct val="150000"/>
              </a:lnSpc>
              <a:spcBef>
                <a:spcPts val="228"/>
              </a:spcBef>
              <a:buClr>
                <a:schemeClr val="tx2"/>
              </a:buClr>
              <a:buFont typeface="Wingdings" charset="2"/>
              <a:buChar char="Ø"/>
            </a:pPr>
            <a:r>
              <a:rPr lang="en-US" sz="1600" dirty="0">
                <a:solidFill>
                  <a:schemeClr val="tx2"/>
                </a:solidFill>
              </a:rPr>
              <a:t>If the bank can make marking-to-market value of short position by dynamically trading their short position, marking-to-market value from long position might be offset.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7852" y="5701176"/>
            <a:ext cx="9949404" cy="711339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 eaLnBrk="0" latinLnBrk="0" hangingPunct="0">
              <a:lnSpc>
                <a:spcPts val="1939"/>
              </a:lnSpc>
              <a:spcBef>
                <a:spcPts val="228"/>
              </a:spcBef>
              <a:buClr>
                <a:schemeClr val="tx2"/>
              </a:buClr>
            </a:pPr>
            <a:r>
              <a:rPr lang="en-US" sz="1600" b="1" dirty="0" smtClean="0">
                <a:solidFill>
                  <a:schemeClr val="tx2"/>
                </a:solidFill>
              </a:rPr>
              <a:t>Is it possible to make marking-to-market value manually?</a:t>
            </a:r>
            <a:endParaRPr lang="en-US" sz="1600" b="1" dirty="0">
              <a:solidFill>
                <a:schemeClr val="tx2"/>
              </a:solidFill>
            </a:endParaRPr>
          </a:p>
          <a:p>
            <a:pPr marL="285750" indent="-285750" eaLnBrk="0" latinLnBrk="0" hangingPunct="0">
              <a:lnSpc>
                <a:spcPct val="150000"/>
              </a:lnSpc>
              <a:spcBef>
                <a:spcPts val="228"/>
              </a:spcBef>
              <a:buClr>
                <a:schemeClr val="tx2"/>
              </a:buClr>
              <a:buFont typeface="Wingdings" charset="2"/>
              <a:buChar char="Ø"/>
            </a:pPr>
            <a:r>
              <a:rPr lang="en-US" sz="1600" dirty="0" smtClean="0">
                <a:solidFill>
                  <a:schemeClr val="tx2"/>
                </a:solidFill>
              </a:rPr>
              <a:t>I don’t know. Maybe not. It depends on market condition.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18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47674" y="377841"/>
            <a:ext cx="9872664" cy="395882"/>
          </a:xfrm>
        </p:spPr>
        <p:txBody>
          <a:bodyPr/>
          <a:lstStyle/>
          <a:p>
            <a:r>
              <a:rPr kumimoji="1" lang="en-US" altLang="ko-KR" sz="2400" dirty="0"/>
              <a:t>Question 3</a:t>
            </a:r>
            <a:r>
              <a:rPr kumimoji="1" lang="en-US" altLang="ko-KR" sz="2400"/>
              <a:t>: How does </a:t>
            </a:r>
            <a:r>
              <a:rPr kumimoji="1" lang="en-US" altLang="ko-KR" sz="2400" dirty="0"/>
              <a:t>this affect risk/reward characteristics?</a:t>
            </a:r>
            <a:endParaRPr kumimoji="1"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9D7CCE8-8F7B-417C-92B1-225A3370B1A1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257852" y="956930"/>
            <a:ext cx="9949404" cy="1626975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 algn="thaiDist" eaLnBrk="0" latinLnBrk="0" hangingPunct="0">
              <a:lnSpc>
                <a:spcPct val="150000"/>
              </a:lnSpc>
              <a:spcBef>
                <a:spcPts val="228"/>
              </a:spcBef>
              <a:buClr>
                <a:schemeClr val="tx2"/>
              </a:buClr>
            </a:pPr>
            <a:r>
              <a:rPr lang="en-US" sz="1600" b="1" dirty="0">
                <a:solidFill>
                  <a:schemeClr val="tx2"/>
                </a:solidFill>
              </a:rPr>
              <a:t>Marking-to-market feature has considerable impacts on risk/reward characteristics of the transaction.</a:t>
            </a:r>
            <a:endParaRPr lang="en-US" sz="1600" b="1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285750" indent="-285750" algn="thaiDist" eaLnBrk="0" latinLnBrk="0" hangingPunct="0">
              <a:lnSpc>
                <a:spcPct val="150000"/>
              </a:lnSpc>
              <a:spcBef>
                <a:spcPts val="228"/>
              </a:spcBef>
              <a:buClr>
                <a:schemeClr val="tx2"/>
              </a:buClr>
              <a:buFont typeface="Wingdings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+mn-lt"/>
                <a:ea typeface="+mn-ea"/>
              </a:rPr>
              <a:t>It increases notes issuer’s credit risk.</a:t>
            </a:r>
          </a:p>
          <a:p>
            <a:pPr marL="285750" indent="-285750" algn="thaiDist" eaLnBrk="0" latinLnBrk="0" hangingPunct="0">
              <a:lnSpc>
                <a:spcPct val="150000"/>
              </a:lnSpc>
              <a:spcBef>
                <a:spcPts val="228"/>
              </a:spcBef>
              <a:buClr>
                <a:schemeClr val="tx2"/>
              </a:buClr>
              <a:buFont typeface="Wingdings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+mn-lt"/>
                <a:ea typeface="+mn-ea"/>
              </a:rPr>
              <a:t>The issuer must be ready to fulfill margin.</a:t>
            </a:r>
          </a:p>
          <a:p>
            <a:pPr marL="285750" indent="-285750" algn="thaiDist" eaLnBrk="0" latinLnBrk="0" hangingPunct="0">
              <a:lnSpc>
                <a:spcPct val="150000"/>
              </a:lnSpc>
              <a:spcBef>
                <a:spcPts val="228"/>
              </a:spcBef>
              <a:buClr>
                <a:schemeClr val="tx2"/>
              </a:buClr>
              <a:buFont typeface="Wingdings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+mn-lt"/>
                <a:ea typeface="+mn-ea"/>
              </a:rPr>
              <a:t>Cash flow are not matched between long and short position.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7852" y="2804352"/>
            <a:ext cx="9949404" cy="2021955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 eaLnBrk="0" latinLnBrk="0" hangingPunct="0">
              <a:lnSpc>
                <a:spcPct val="150000"/>
              </a:lnSpc>
              <a:spcBef>
                <a:spcPts val="228"/>
              </a:spcBef>
              <a:buClr>
                <a:schemeClr val="tx2"/>
              </a:buClr>
            </a:pPr>
            <a:r>
              <a:rPr lang="en-US" sz="1600" b="1" dirty="0">
                <a:solidFill>
                  <a:schemeClr val="tx2"/>
                </a:solidFill>
              </a:rPr>
              <a:t>Assume: Selling order for CDS index increases dramatically.</a:t>
            </a:r>
            <a:endParaRPr lang="en-US" sz="1600" b="1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285750" indent="-285750" eaLnBrk="0" latinLnBrk="0" hangingPunct="0">
              <a:lnSpc>
                <a:spcPct val="150000"/>
              </a:lnSpc>
              <a:spcBef>
                <a:spcPts val="228"/>
              </a:spcBef>
              <a:buClr>
                <a:schemeClr val="tx2"/>
              </a:buClr>
              <a:buFont typeface="Wingdings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+mn-lt"/>
                <a:ea typeface="+mn-ea"/>
              </a:rPr>
              <a:t>Long position value will immediately and rapidly decrease.</a:t>
            </a:r>
          </a:p>
          <a:p>
            <a:pPr marL="285750" indent="-285750" eaLnBrk="0" latinLnBrk="0" hangingPunct="0">
              <a:lnSpc>
                <a:spcPct val="150000"/>
              </a:lnSpc>
              <a:spcBef>
                <a:spcPts val="228"/>
              </a:spcBef>
              <a:buClr>
                <a:schemeClr val="tx2"/>
              </a:buClr>
              <a:buFont typeface="Wingdings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+mn-lt"/>
                <a:ea typeface="+mn-ea"/>
              </a:rPr>
              <a:t>The bank should have sufficient funds to hold its long position.</a:t>
            </a:r>
          </a:p>
          <a:p>
            <a:pPr marL="285750" indent="-285750" eaLnBrk="0" latinLnBrk="0" hangingPunct="0">
              <a:lnSpc>
                <a:spcPct val="150000"/>
              </a:lnSpc>
              <a:spcBef>
                <a:spcPts val="228"/>
              </a:spcBef>
              <a:buClr>
                <a:schemeClr val="tx2"/>
              </a:buClr>
              <a:buFont typeface="Wingdings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+mn-lt"/>
                <a:ea typeface="+mn-ea"/>
              </a:rPr>
              <a:t>However, there is no offset cash flow from short position because model spread is not marked-to-market</a:t>
            </a:r>
            <a:r>
              <a:rPr lang="en-US" sz="1600" dirty="0" smtClean="0">
                <a:solidFill>
                  <a:schemeClr val="tx2"/>
                </a:solidFill>
                <a:latin typeface="+mn-lt"/>
                <a:ea typeface="+mn-ea"/>
              </a:rPr>
              <a:t>.</a:t>
            </a:r>
          </a:p>
          <a:p>
            <a:pPr marL="285750" indent="-285750" eaLnBrk="0" latinLnBrk="0" hangingPunct="0">
              <a:lnSpc>
                <a:spcPct val="150000"/>
              </a:lnSpc>
              <a:spcBef>
                <a:spcPts val="228"/>
              </a:spcBef>
              <a:buClr>
                <a:schemeClr val="tx2"/>
              </a:buClr>
              <a:buFont typeface="Wingdings" charset="2"/>
              <a:buChar char="Ø"/>
            </a:pPr>
            <a:r>
              <a:rPr lang="en-US" sz="1600" dirty="0" smtClean="0">
                <a:solidFill>
                  <a:schemeClr val="tx2"/>
                </a:solidFill>
                <a:latin typeface="+mn-lt"/>
                <a:ea typeface="+mn-ea"/>
              </a:rPr>
              <a:t>Possibility of default due to lack of cash.</a:t>
            </a:r>
            <a:endParaRPr lang="en-US" sz="1600" dirty="0">
              <a:solidFill>
                <a:schemeClr val="tx2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67004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47674" y="377841"/>
            <a:ext cx="9872664" cy="395882"/>
          </a:xfrm>
        </p:spPr>
        <p:txBody>
          <a:bodyPr/>
          <a:lstStyle/>
          <a:p>
            <a:r>
              <a:rPr kumimoji="1" lang="en-US" altLang="ko-KR" sz="2400" dirty="0"/>
              <a:t>Question 4: What financial engineering problem skew bond solve?</a:t>
            </a:r>
            <a:endParaRPr kumimoji="1"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9D7CCE8-8F7B-417C-92B1-225A3370B1A1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257852" y="956930"/>
            <a:ext cx="9949404" cy="2021955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 eaLnBrk="0" latinLnBrk="0" hangingPunct="0">
              <a:lnSpc>
                <a:spcPct val="150000"/>
              </a:lnSpc>
              <a:spcBef>
                <a:spcPts val="228"/>
              </a:spcBef>
              <a:buClr>
                <a:schemeClr val="tx2"/>
              </a:buClr>
            </a:pPr>
            <a:r>
              <a:rPr lang="en-US" sz="1600" b="1" dirty="0" smtClean="0">
                <a:solidFill>
                  <a:schemeClr val="tx2"/>
                </a:solidFill>
              </a:rPr>
              <a:t>First, what </a:t>
            </a:r>
            <a:r>
              <a:rPr lang="en-US" sz="1600" b="1" dirty="0">
                <a:solidFill>
                  <a:schemeClr val="tx2"/>
                </a:solidFill>
              </a:rPr>
              <a:t>is </a:t>
            </a:r>
            <a:r>
              <a:rPr lang="en-US" sz="1600" b="1" dirty="0" smtClean="0">
                <a:solidFill>
                  <a:schemeClr val="tx2"/>
                </a:solidFill>
              </a:rPr>
              <a:t>the “financial </a:t>
            </a:r>
            <a:r>
              <a:rPr lang="en-US" sz="1600" b="1" dirty="0">
                <a:solidFill>
                  <a:schemeClr val="tx2"/>
                </a:solidFill>
              </a:rPr>
              <a:t>engineering problem”?</a:t>
            </a:r>
            <a:endParaRPr lang="en-US" sz="1600" b="1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285750" indent="-285750" eaLnBrk="0" latinLnBrk="0" hangingPunct="0">
              <a:lnSpc>
                <a:spcPct val="150000"/>
              </a:lnSpc>
              <a:spcBef>
                <a:spcPts val="228"/>
              </a:spcBef>
              <a:buClr>
                <a:schemeClr val="tx2"/>
              </a:buClr>
              <a:buFont typeface="Wingdings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+mn-lt"/>
                <a:ea typeface="+mn-ea"/>
              </a:rPr>
              <a:t>From the lecture note:</a:t>
            </a:r>
          </a:p>
          <a:p>
            <a:pPr marL="285750" indent="-285750" eaLnBrk="0" latinLnBrk="0" hangingPunct="0">
              <a:lnSpc>
                <a:spcPct val="150000"/>
              </a:lnSpc>
              <a:spcBef>
                <a:spcPts val="228"/>
              </a:spcBef>
              <a:buClr>
                <a:schemeClr val="tx2"/>
              </a:buClr>
              <a:buFont typeface="Wingdings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+mn-lt"/>
                <a:ea typeface="+mn-ea"/>
              </a:rPr>
              <a:t>Financial engineers create, analyze, and trade derivative products.</a:t>
            </a:r>
          </a:p>
          <a:p>
            <a:pPr marL="285750" indent="-285750" eaLnBrk="0" latinLnBrk="0" hangingPunct="0">
              <a:lnSpc>
                <a:spcPct val="150000"/>
              </a:lnSpc>
              <a:spcBef>
                <a:spcPts val="228"/>
              </a:spcBef>
              <a:buClr>
                <a:schemeClr val="tx2"/>
              </a:buClr>
              <a:buFont typeface="Wingdings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+mn-lt"/>
                <a:ea typeface="+mn-ea"/>
              </a:rPr>
              <a:t>Derivatives </a:t>
            </a:r>
            <a:r>
              <a:rPr lang="en-US" sz="1600" u="sng" dirty="0">
                <a:solidFill>
                  <a:schemeClr val="tx2"/>
                </a:solidFill>
                <a:latin typeface="+mn-lt"/>
                <a:ea typeface="+mn-ea"/>
              </a:rPr>
              <a:t>get around market imperfections</a:t>
            </a:r>
            <a:r>
              <a:rPr lang="en-US" sz="1600" dirty="0" smtClean="0">
                <a:solidFill>
                  <a:schemeClr val="tx2"/>
                </a:solidFill>
                <a:latin typeface="+mn-lt"/>
                <a:ea typeface="+mn-ea"/>
              </a:rPr>
              <a:t>.</a:t>
            </a:r>
          </a:p>
          <a:p>
            <a:pPr marL="285750" indent="-285750" eaLnBrk="0" latinLnBrk="0" hangingPunct="0">
              <a:lnSpc>
                <a:spcPct val="150000"/>
              </a:lnSpc>
              <a:spcBef>
                <a:spcPts val="228"/>
              </a:spcBef>
              <a:buClr>
                <a:schemeClr val="tx2"/>
              </a:buClr>
              <a:buFont typeface="Wingdings" charset="2"/>
              <a:buChar char="Ø"/>
            </a:pPr>
            <a:r>
              <a:rPr lang="en-US" sz="1600" dirty="0" smtClean="0">
                <a:solidFill>
                  <a:schemeClr val="tx2"/>
                </a:solidFill>
                <a:latin typeface="+mn-lt"/>
                <a:ea typeface="+mn-ea"/>
              </a:rPr>
              <a:t>Financial engineering is kind of dealing with market imperfection.</a:t>
            </a:r>
            <a:endParaRPr lang="en-US" sz="1600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235750"/>
            <a:ext cx="10691813" cy="316360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 algn="ctr" eaLnBrk="0" latinLnBrk="0" hangingPunct="0">
              <a:lnSpc>
                <a:spcPts val="1939"/>
              </a:lnSpc>
              <a:spcBef>
                <a:spcPts val="228"/>
              </a:spcBef>
              <a:buClr>
                <a:schemeClr val="tx2"/>
              </a:buClr>
            </a:pPr>
            <a:r>
              <a:rPr lang="en-US" altLang="ko-KR" sz="2000" b="1" dirty="0" smtClean="0">
                <a:ea typeface="Times New Roman" charset="0"/>
                <a:cs typeface="Times New Roman" charset="0"/>
              </a:rPr>
              <a:t>Q. </a:t>
            </a:r>
            <a:r>
              <a:rPr lang="en-US" altLang="ko-KR" sz="2000" b="1" u="sng" dirty="0" smtClean="0">
                <a:ea typeface="Times New Roman" charset="0"/>
                <a:cs typeface="Times New Roman" charset="0"/>
              </a:rPr>
              <a:t>How the skew note deals with market imperfections?</a:t>
            </a:r>
            <a:endParaRPr lang="en-US" altLang="ko-KR" sz="2000" b="1" u="sng" dirty="0">
              <a:ea typeface="Times New Roman" charset="0"/>
              <a:cs typeface="Times New Roman" charset="0"/>
            </a:endParaRPr>
          </a:p>
        </p:txBody>
      </p:sp>
      <p:sp>
        <p:nvSpPr>
          <p:cNvPr id="7" name="Triangle 6"/>
          <p:cNvSpPr/>
          <p:nvPr/>
        </p:nvSpPr>
        <p:spPr bwMode="auto">
          <a:xfrm flipV="1">
            <a:off x="2529164" y="3430403"/>
            <a:ext cx="5709684" cy="404735"/>
          </a:xfrm>
          <a:prstGeom prst="triangle">
            <a:avLst/>
          </a:prstGeom>
          <a:solidFill>
            <a:srgbClr val="B4B4B4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000" tIns="36000" rIns="36000" bIns="36000" rtlCol="0" anchor="ctr">
            <a:noAutofit/>
          </a:bodyPr>
          <a:lstStyle/>
          <a:p>
            <a:pPr algn="ctr" eaLnBrk="0" latinLnBrk="0" hangingPunct="0"/>
            <a:endParaRPr lang="en-US" sz="1400" b="1" dirty="0">
              <a:solidFill>
                <a:schemeClr val="tx2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07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47674" y="377841"/>
            <a:ext cx="9872664" cy="395882"/>
          </a:xfrm>
        </p:spPr>
        <p:txBody>
          <a:bodyPr/>
          <a:lstStyle/>
          <a:p>
            <a:r>
              <a:rPr kumimoji="1" lang="en-US" altLang="ko-KR" sz="2400" dirty="0"/>
              <a:t>Question 4: What financial engineering problem skew bond solve?</a:t>
            </a:r>
            <a:endParaRPr kumimoji="1"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9D7CCE8-8F7B-417C-92B1-225A3370B1A1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2076393" y="1120511"/>
            <a:ext cx="6539026" cy="2465111"/>
            <a:chOff x="1881960" y="1014181"/>
            <a:chExt cx="6539026" cy="2465111"/>
          </a:xfrm>
        </p:grpSpPr>
        <p:grpSp>
          <p:nvGrpSpPr>
            <p:cNvPr id="4" name="Group 3"/>
            <p:cNvGrpSpPr/>
            <p:nvPr/>
          </p:nvGrpSpPr>
          <p:grpSpPr>
            <a:xfrm>
              <a:off x="1881961" y="1771543"/>
              <a:ext cx="6539025" cy="1707748"/>
              <a:chOff x="1881961" y="1743735"/>
              <a:chExt cx="6539025" cy="1707748"/>
            </a:xfrm>
          </p:grpSpPr>
          <p:sp>
            <p:nvSpPr>
              <p:cNvPr id="3" name="Rectangle 2"/>
              <p:cNvSpPr/>
              <p:nvPr/>
            </p:nvSpPr>
            <p:spPr bwMode="auto">
              <a:xfrm>
                <a:off x="1881961" y="1743735"/>
                <a:ext cx="2456124" cy="1707748"/>
              </a:xfrm>
              <a:prstGeom prst="rect">
                <a:avLst/>
              </a:prstGeom>
              <a:solidFill>
                <a:schemeClr val="bg2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  <a:ea typeface="Arial" charset="0"/>
                    <a:cs typeface="Arial" charset="0"/>
                  </a:rPr>
                  <a:t>Corporate Tax</a:t>
                </a:r>
              </a:p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  <a:ea typeface="Arial" charset="0"/>
                    <a:cs typeface="Arial" charset="0"/>
                  </a:rPr>
                  <a:t>Difference</a:t>
                </a: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4667693" y="1743735"/>
                <a:ext cx="3753293" cy="765545"/>
              </a:xfrm>
              <a:prstGeom prst="rect">
                <a:avLst/>
              </a:prstGeom>
              <a:solidFill>
                <a:schemeClr val="bg2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  <a:ea typeface="Arial" charset="0"/>
                    <a:cs typeface="Arial" charset="0"/>
                  </a:rPr>
                  <a:t>Regulation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 bwMode="auto">
            <a:xfrm>
              <a:off x="1881960" y="1014181"/>
              <a:ext cx="6539025" cy="580703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Market Imperfection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667693" y="2713746"/>
              <a:ext cx="3753292" cy="765546"/>
              <a:chOff x="4667693" y="2713746"/>
              <a:chExt cx="3753292" cy="765546"/>
            </a:xfrm>
          </p:grpSpPr>
          <p:sp>
            <p:nvSpPr>
              <p:cNvPr id="9" name="Rectangle 8"/>
              <p:cNvSpPr/>
              <p:nvPr/>
            </p:nvSpPr>
            <p:spPr bwMode="auto">
              <a:xfrm>
                <a:off x="4667693" y="2713747"/>
                <a:ext cx="1754372" cy="765545"/>
              </a:xfrm>
              <a:prstGeom prst="rect">
                <a:avLst/>
              </a:prstGeom>
              <a:solidFill>
                <a:schemeClr val="bg2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  <a:ea typeface="Arial" charset="0"/>
                    <a:cs typeface="Arial" charset="0"/>
                  </a:rPr>
                  <a:t>Investor:</a:t>
                </a:r>
              </a:p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  <a:ea typeface="Arial" charset="0"/>
                    <a:cs typeface="Arial" charset="0"/>
                  </a:rPr>
                  <a:t>Solvency II</a:t>
                </a: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6666613" y="2713746"/>
                <a:ext cx="1754372" cy="765545"/>
              </a:xfrm>
              <a:prstGeom prst="rect">
                <a:avLst/>
              </a:prstGeom>
              <a:solidFill>
                <a:schemeClr val="bg2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  <a:ea typeface="Arial" charset="0"/>
                    <a:cs typeface="Arial" charset="0"/>
                  </a:rPr>
                  <a:t>Issuer:</a:t>
                </a:r>
              </a:p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  <a:ea typeface="Arial" charset="0"/>
                    <a:cs typeface="Arial" charset="0"/>
                  </a:rPr>
                  <a:t>Prop-trading</a:t>
                </a: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2076394" y="4352257"/>
            <a:ext cx="6539024" cy="765546"/>
            <a:chOff x="1881961" y="4309725"/>
            <a:chExt cx="6539024" cy="765546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881961" y="4309726"/>
              <a:ext cx="2456124" cy="765545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Swaps:</a:t>
              </a: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Transfer Return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667693" y="4309726"/>
              <a:ext cx="1754372" cy="765545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Skew Note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666613" y="4309725"/>
              <a:ext cx="1754372" cy="765545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Embedded</a:t>
              </a: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Trading</a:t>
              </a:r>
            </a:p>
          </p:txBody>
        </p:sp>
      </p:grpSp>
      <p:sp>
        <p:nvSpPr>
          <p:cNvPr id="18" name="Triangle 17"/>
          <p:cNvSpPr/>
          <p:nvPr/>
        </p:nvSpPr>
        <p:spPr bwMode="auto">
          <a:xfrm flipV="1">
            <a:off x="2491064" y="3772912"/>
            <a:ext cx="5709684" cy="404735"/>
          </a:xfrm>
          <a:prstGeom prst="triangle">
            <a:avLst/>
          </a:prstGeom>
          <a:solidFill>
            <a:srgbClr val="B4B4B4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000" tIns="36000" rIns="36000" bIns="36000" rtlCol="0" anchor="ctr">
            <a:noAutofit/>
          </a:bodyPr>
          <a:lstStyle/>
          <a:p>
            <a:pPr algn="ctr" eaLnBrk="0" latinLnBrk="0" hangingPunct="0"/>
            <a:endParaRPr lang="en-US" sz="1400" b="1" dirty="0">
              <a:solidFill>
                <a:schemeClr val="tx2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076394" y="5714976"/>
            <a:ext cx="6539025" cy="580703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More efficient market, more profitable firm</a:t>
            </a:r>
          </a:p>
        </p:txBody>
      </p:sp>
    </p:spTree>
    <p:extLst>
      <p:ext uri="{BB962C8B-B14F-4D97-AF65-F5344CB8AC3E}">
        <p14:creationId xmlns:p14="http://schemas.microsoft.com/office/powerpoint/2010/main" val="7122715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개체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07620" y="217943"/>
          <a:ext cx="1496" cy="1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1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20" y="217943"/>
                        <a:ext cx="1496" cy="14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 txBox="1">
            <a:spLocks/>
          </p:cNvSpPr>
          <p:nvPr/>
        </p:nvSpPr>
        <p:spPr>
          <a:xfrm>
            <a:off x="3937856" y="2117121"/>
            <a:ext cx="5342504" cy="860543"/>
          </a:xfrm>
          <a:prstGeom prst="rect">
            <a:avLst/>
          </a:prstGeom>
        </p:spPr>
        <p:txBody>
          <a:bodyPr wrap="none" anchor="b"/>
          <a:lstStyle>
            <a:lvl1pPr algn="l" defTabSz="1093788" rtl="0" eaLnBrk="1" fontAlgn="base" latinLnBrk="1" hangingPunct="1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defTabSz="1093788" rtl="0" eaLnBrk="1" fontAlgn="base" latinLnBrk="1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accent1"/>
                </a:solidFill>
                <a:latin typeface="Arial" pitchFamily="34" charset="0"/>
                <a:ea typeface="가는각진제목체" pitchFamily="18" charset="-127"/>
              </a:defRPr>
            </a:lvl2pPr>
            <a:lvl3pPr algn="l" defTabSz="1093788" rtl="0" eaLnBrk="1" fontAlgn="base" latinLnBrk="1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accent1"/>
                </a:solidFill>
                <a:latin typeface="Arial" pitchFamily="34" charset="0"/>
                <a:ea typeface="가는각진제목체" pitchFamily="18" charset="-127"/>
              </a:defRPr>
            </a:lvl3pPr>
            <a:lvl4pPr algn="l" defTabSz="1093788" rtl="0" eaLnBrk="1" fontAlgn="base" latinLnBrk="1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accent1"/>
                </a:solidFill>
                <a:latin typeface="Arial" pitchFamily="34" charset="0"/>
                <a:ea typeface="가는각진제목체" pitchFamily="18" charset="-127"/>
              </a:defRPr>
            </a:lvl4pPr>
            <a:lvl5pPr algn="l" defTabSz="1093788" rtl="0" eaLnBrk="1" fontAlgn="base" latinLnBrk="1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accent1"/>
                </a:solidFill>
                <a:latin typeface="Arial" pitchFamily="34" charset="0"/>
                <a:ea typeface="가는각진제목체" pitchFamily="18" charset="-127"/>
              </a:defRPr>
            </a:lvl5pPr>
            <a:lvl6pPr marL="457200" algn="l" defTabSz="1093788" rtl="0" eaLnBrk="1" fontAlgn="base" latinLnBrk="1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accent1"/>
                </a:solidFill>
                <a:latin typeface="Arial" pitchFamily="34" charset="0"/>
                <a:ea typeface="가는각진제목체" pitchFamily="18" charset="-127"/>
              </a:defRPr>
            </a:lvl6pPr>
            <a:lvl7pPr marL="914400" algn="l" defTabSz="1093788" rtl="0" eaLnBrk="1" fontAlgn="base" latinLnBrk="1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accent1"/>
                </a:solidFill>
                <a:latin typeface="Arial" pitchFamily="34" charset="0"/>
                <a:ea typeface="가는각진제목체" pitchFamily="18" charset="-127"/>
              </a:defRPr>
            </a:lvl7pPr>
            <a:lvl8pPr marL="1371600" algn="l" defTabSz="1093788" rtl="0" eaLnBrk="1" fontAlgn="base" latinLnBrk="1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accent1"/>
                </a:solidFill>
                <a:latin typeface="Arial" pitchFamily="34" charset="0"/>
                <a:ea typeface="가는각진제목체" pitchFamily="18" charset="-127"/>
              </a:defRPr>
            </a:lvl8pPr>
            <a:lvl9pPr marL="1828800" algn="l" defTabSz="1093788" rtl="0" eaLnBrk="1" fontAlgn="base" latinLnBrk="1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accent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r>
              <a:rPr kumimoji="0" lang="en-US" altLang="ko-KR" sz="3600" b="1" smtClean="0">
                <a:solidFill>
                  <a:schemeClr val="tx1"/>
                </a:solidFill>
                <a:latin typeface="+mn-lt"/>
                <a:ea typeface="+mn-ea"/>
              </a:rPr>
              <a:t>THANK YOU!</a:t>
            </a:r>
            <a:endParaRPr kumimoji="0" lang="en-GB" altLang="ko-KR" sz="36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7785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62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Y-%m-%d&lt;/m_strFormatTime&gt;&lt;/m_precDefaultDate&gt;&lt;m_precDefaultYear/&gt;&lt;m_precDefaultQuarter/&gt;&lt;m_precDefaultMonth/&gt;&lt;m_precDefaultWeek/&gt;&lt;m_precDefaultDay/&gt;&lt;m_mruColor&gt;&lt;m_vecMRU length=&quot;10&quot;&gt;&lt;elem m_fUsage=&quot;4.47756957756252040000E+000&quot;&gt;&lt;m_msothmcolidx val=&quot;0&quot;/&gt;&lt;m_rgb r=&quot;cd&quot; g=&quot;ec&quot; b=&quot;f8&quot;/&gt;&lt;m_ppcolschidx tagver0=&quot;23004&quot; tagname0=&quot;m_ppcolschidxUNRECOGNIZED&quot; val=&quot;0&quot;/&gt;&lt;m_nBrightness val=&quot;0&quot;/&gt;&lt;/elem&gt;&lt;elem m_fUsage=&quot;3.79563330599666630000E+000&quot;&gt;&lt;m_msothmcolidx val=&quot;0&quot;/&gt;&lt;m_rgb r=&quot;a6&quot; g=&quot;dc&quot; b=&quot;f0&quot;/&gt;&lt;m_ppcolschidx tagver0=&quot;23004&quot; tagname0=&quot;m_ppcolschidxUNRECOGNIZED&quot; val=&quot;0&quot;/&gt;&lt;m_nBrightness val=&quot;0&quot;/&gt;&lt;/elem&gt;&lt;elem m_fUsage=&quot;1.03404245569146290000E+000&quot;&gt;&lt;m_msothmcolidx val=&quot;0&quot;/&gt;&lt;m_rgb r=&quot;31&quot; g=&quot;31&quot; b=&quot;31&quot;/&gt;&lt;m_ppcolschidx tagver0=&quot;23004&quot; tagname0=&quot;m_ppcolschidxUNRECOGNIZED&quot; val=&quot;0&quot;/&gt;&lt;m_nBrightness val=&quot;0&quot;/&gt;&lt;/elem&gt;&lt;elem m_fUsage=&quot;2.59006982199126050000E-001&quot;&gt;&lt;m_msothmcolidx val=&quot;0&quot;/&gt;&lt;m_rgb r=&quot;b8&quot; g=&quot;e3&quot; b=&quot;f3&quot;/&gt;&lt;m_ppcolschidx tagver0=&quot;23004&quot; tagname0=&quot;m_ppcolschidxUNRECOGNIZED&quot; val=&quot;0&quot;/&gt;&lt;m_nBrightness val=&quot;0&quot;/&gt;&lt;/elem&gt;&lt;elem m_fUsage=&quot;2.28767924549610120000E-001&quot;&gt;&lt;m_msothmcolidx val=&quot;0&quot;/&gt;&lt;m_rgb r=&quot;c5&quot; g=&quot;e9&quot; b=&quot;ff&quot;/&gt;&lt;m_ppcolschidx tagver0=&quot;23004&quot; tagname0=&quot;m_ppcolschidxUNRECOGNIZED&quot; val=&quot;0&quot;/&gt;&lt;m_nBrightness val=&quot;0&quot;/&gt;&lt;/elem&gt;&lt;elem m_fUsage=&quot;1.96032832652304030000E-001&quot;&gt;&lt;m_msothmcolidx val=&quot;0&quot;/&gt;&lt;m_rgb r=&quot;8c&quot; g=&quot;8c&quot; b=&quot;8c&quot;/&gt;&lt;m_ppcolschidx tagver0=&quot;23004&quot; tagname0=&quot;m_ppcolschidxUNRECOGNIZED&quot; val=&quot;0&quot;/&gt;&lt;m_nBrightness val=&quot;0&quot;/&gt;&lt;/elem&gt;&lt;elem m_fUsage=&quot;4.12931527453647830000E-003&quot;&gt;&lt;m_msothmcolidx val=&quot;0&quot;/&gt;&lt;m_rgb r=&quot;b4&quot; g=&quot;b4&quot; b=&quot;b4&quot;/&gt;&lt;m_ppcolschidx tagver0=&quot;23004&quot; tagname0=&quot;m_ppcolschidxUNRECOGNIZED&quot; val=&quot;0&quot;/&gt;&lt;m_nBrightness val=&quot;0&quot;/&gt;&lt;/elem&gt;&lt;elem m_fUsage=&quot;1.81393632039854380000E-003&quot;&gt;&lt;m_msothmcolidx val=&quot;0&quot;/&gt;&lt;m_rgb r=&quot;dc&quot; g=&quot;dc&quot; b=&quot;dc&quot;/&gt;&lt;m_ppcolschidx tagver0=&quot;23004&quot; tagname0=&quot;m_ppcolschidxUNRECOGNIZED&quot; val=&quot;0&quot;/&gt;&lt;m_nBrightness val=&quot;0&quot;/&gt;&lt;/elem&gt;&lt;elem m_fUsage=&quot;9.64304693507191160000E-004&quot;&gt;&lt;m_msothmcolidx val=&quot;0&quot;/&gt;&lt;m_rgb r=&quot;e6&quot; g=&quot;f5&quot; b=&quot;fb&quot;/&gt;&lt;m_ppcolschidx tagver0=&quot;23004&quot; tagname0=&quot;m_ppcolschidxUNRECOGNIZED&quot; val=&quot;0&quot;/&gt;&lt;m_nBrightness val=&quot;0&quot;/&gt;&lt;/elem&gt;&lt;elem m_fUsage=&quot;2.69721605590608040000E-004&quot;&gt;&lt;m_msothmcolidx val=&quot;0&quot;/&gt;&lt;m_rgb r=&quot;57&quot; g=&quot;57&quot; b=&quot;57&quot;/&gt;&lt;m_ppcolschidx tagver0=&quot;23004&quot; tagname0=&quot;m_ppcolschidxUNRECOGNIZED&quot; val=&quot;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CS New Template Sample_01-01-2015">
  <a:themeElements>
    <a:clrScheme name="Custom 100">
      <a:dk1>
        <a:sysClr val="windowText" lastClr="000000"/>
      </a:dk1>
      <a:lt1>
        <a:sysClr val="window" lastClr="FFFFFF"/>
      </a:lt1>
      <a:dk2>
        <a:srgbClr val="313131"/>
      </a:dk2>
      <a:lt2>
        <a:srgbClr val="FFFFFF"/>
      </a:lt2>
      <a:accent1>
        <a:srgbClr val="002776"/>
      </a:accent1>
      <a:accent2>
        <a:srgbClr val="81BC00"/>
      </a:accent2>
      <a:accent3>
        <a:srgbClr val="00A1DE"/>
      </a:accent3>
      <a:accent4>
        <a:srgbClr val="3C8A2E"/>
      </a:accent4>
      <a:accent5>
        <a:srgbClr val="575757"/>
      </a:accent5>
      <a:accent6>
        <a:srgbClr val="BDD203"/>
      </a:accent6>
      <a:hlink>
        <a:srgbClr val="00A1DE"/>
      </a:hlink>
      <a:folHlink>
        <a:srgbClr val="72C7E7"/>
      </a:folHlink>
    </a:clrScheme>
    <a:fontScheme name="Arial_나눔고딕">
      <a:majorFont>
        <a:latin typeface="Arial"/>
        <a:ea typeface="나눔고딕"/>
        <a:cs typeface=""/>
      </a:majorFont>
      <a:minorFont>
        <a:latin typeface="Arial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4B4B4"/>
        </a:solidFill>
        <a:ln w="9525">
          <a:noFill/>
          <a:miter lim="800000"/>
          <a:headEnd/>
          <a:tailEnd/>
        </a:ln>
        <a:effectLst/>
      </a:spPr>
      <a:bodyPr wrap="square" lIns="36000" tIns="36000" rIns="36000" bIns="36000" rtlCol="0" anchor="ctr">
        <a:noAutofit/>
      </a:bodyPr>
      <a:lstStyle>
        <a:defPPr algn="ctr" eaLnBrk="0" latinLnBrk="0" hangingPunct="0">
          <a:defRPr sz="1400" b="1" dirty="0" smtClean="0">
            <a:solidFill>
              <a:schemeClr val="tx2"/>
            </a:solidFill>
            <a:latin typeface="+mn-lt"/>
            <a:ea typeface="+mn-ea"/>
            <a:cs typeface="Arial" pitchFamily="34" charset="0"/>
          </a:defRPr>
        </a:defPPr>
      </a:lstStyle>
    </a:spDef>
    <a:lnDef>
      <a:spPr bwMode="auto"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none" lIns="36000" tIns="36000" rIns="36000" bIns="36000" rtlCol="0">
        <a:spAutoFit/>
      </a:bodyPr>
      <a:lstStyle>
        <a:defPPr eaLnBrk="0" latinLnBrk="0" hangingPunct="0">
          <a:lnSpc>
            <a:spcPts val="1939"/>
          </a:lnSpc>
          <a:spcBef>
            <a:spcPts val="228"/>
          </a:spcBef>
          <a:buClr>
            <a:schemeClr val="tx2"/>
          </a:buClr>
          <a:defRPr sz="1600" dirty="0" smtClean="0">
            <a:solidFill>
              <a:schemeClr val="tx2"/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F47DEC02-16D7-4B26-93A8-393B2898C332}" vid="{C2755F67-77A5-4AF1-A089-3D70839EF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KSIF_투자전략팀 Weekly Report Template</Template>
  <TotalTime>10365</TotalTime>
  <Words>508</Words>
  <Application>Microsoft Macintosh PowerPoint</Application>
  <PresentationFormat>Custom</PresentationFormat>
  <Paragraphs>69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Cambria Math</vt:lpstr>
      <vt:lpstr>Times New Roman</vt:lpstr>
      <vt:lpstr>Wingdings</vt:lpstr>
      <vt:lpstr>가는각진제목체</vt:lpstr>
      <vt:lpstr>굴림</vt:lpstr>
      <vt:lpstr>나눔고딕</vt:lpstr>
      <vt:lpstr>SCS New Template Sample_01-01-2015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13th Strategy Team</dc:title>
  <dc:creator>KSIF 13</dc:creator>
  <cp:lastModifiedBy>Microsoft Office User</cp:lastModifiedBy>
  <cp:revision>688</cp:revision>
  <cp:lastPrinted>2017-11-05T09:05:19Z</cp:lastPrinted>
  <dcterms:created xsi:type="dcterms:W3CDTF">2016-04-07T02:17:55Z</dcterms:created>
  <dcterms:modified xsi:type="dcterms:W3CDTF">2018-04-10T01:00:52Z</dcterms:modified>
</cp:coreProperties>
</file>