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280" r:id="rId4"/>
    <p:sldId id="279" r:id="rId5"/>
    <p:sldId id="258" r:id="rId6"/>
    <p:sldId id="263" r:id="rId7"/>
    <p:sldId id="269" r:id="rId8"/>
    <p:sldId id="285" r:id="rId9"/>
    <p:sldId id="286" r:id="rId10"/>
    <p:sldId id="287" r:id="rId11"/>
    <p:sldId id="298" r:id="rId12"/>
    <p:sldId id="299" r:id="rId13"/>
    <p:sldId id="296" r:id="rId14"/>
    <p:sldId id="297" r:id="rId15"/>
    <p:sldId id="267" r:id="rId16"/>
    <p:sldId id="284" r:id="rId17"/>
    <p:sldId id="276" r:id="rId18"/>
    <p:sldId id="292" r:id="rId19"/>
    <p:sldId id="293" r:id="rId20"/>
    <p:sldId id="294" r:id="rId21"/>
    <p:sldId id="295" r:id="rId22"/>
    <p:sldId id="300" r:id="rId23"/>
    <p:sldId id="281" r:id="rId24"/>
    <p:sldId id="282" r:id="rId25"/>
    <p:sldId id="283" r:id="rId2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71" autoAdjust="0"/>
  </p:normalViewPr>
  <p:slideViewPr>
    <p:cSldViewPr>
      <p:cViewPr varScale="1">
        <p:scale>
          <a:sx n="85" d="100"/>
          <a:sy n="85" d="100"/>
        </p:scale>
        <p:origin x="744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6" d="100"/>
          <a:sy n="136" d="100"/>
        </p:scale>
        <p:origin x="-453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65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9BEBE98-CAE0-48B2-B0BD-9DA691ED7281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A989CDC0-73BF-42D0-8508-207AFD4F6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Verdana" pitchFamily="80" charset="0"/>
              <a:ea typeface="ＭＳ Ｐゴシック" pitchFamily="1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3953" indent="-286136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4542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2359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60177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7994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5810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33629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91445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eaLnBrk="1" hangingPunct="1"/>
            <a:fld id="{6849FBD9-F094-4F42-B2A5-8BE92504CFBE}" type="slidenum">
              <a:rPr lang="en-US" sz="1300"/>
              <a:pPr eaLnBrk="1" hangingPunct="1"/>
              <a:t>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720155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3953" indent="-286136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4542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2359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60177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7994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5810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33629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91445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eaLnBrk="1" hangingPunct="1"/>
            <a:fld id="{ED591AE7-7890-45A7-99AF-F994442638D3}" type="slidenum">
              <a:rPr lang="en-US" sz="1300">
                <a:ea typeface="ＭＳ Ｐゴシック" pitchFamily="1" charset="-128"/>
              </a:rPr>
              <a:pPr eaLnBrk="1" hangingPunct="1"/>
              <a:t>15</a:t>
            </a:fld>
            <a:endParaRPr lang="en-US" sz="1300">
              <a:ea typeface="ＭＳ Ｐゴシック" pitchFamily="1" charset="-128"/>
            </a:endParaRPr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4145812" y="9121062"/>
            <a:ext cx="3169390" cy="48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33" tIns="48316" rIns="96633" bIns="48316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algn="r" eaLnBrk="1" hangingPunct="1"/>
            <a:fld id="{7147DB8D-C338-45C2-9230-ABB7D2B4C21F}" type="slidenum">
              <a:rPr lang="en-US" sz="1300" b="1">
                <a:ea typeface="ＭＳ Ｐゴシック" pitchFamily="1" charset="-128"/>
              </a:rPr>
              <a:pPr algn="r" eaLnBrk="1" hangingPunct="1"/>
              <a:t>15</a:t>
            </a:fld>
            <a:endParaRPr lang="en-US" sz="1300" b="1">
              <a:ea typeface="ＭＳ Ｐゴシック" pitchFamily="1" charset="-128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Verdana" pitchFamily="80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9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861BBB-8C19-44F9-B5AB-8B6A4CA1ED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Verdana" pitchFamily="80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3953" indent="-286136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4542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2359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60177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7994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5810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33629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91445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eaLnBrk="1" hangingPunct="1"/>
            <a:fld id="{49478AB9-5029-4B1B-848A-2A99770034A6}" type="slidenum">
              <a:rPr lang="en-US" sz="1300"/>
              <a:pPr eaLnBrk="1" hangingPunct="1"/>
              <a:t>17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5015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4062" indent="-286178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4710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2594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60479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8363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6247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34132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92016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eaLnBrk="1" hangingPunct="1"/>
            <a:fld id="{29A2AEE8-8B56-42E3-B30B-E8F4EAAED33A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4145812" y="9121061"/>
            <a:ext cx="3169390" cy="48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1" tIns="48325" rIns="96651" bIns="48325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algn="r"/>
            <a:fld id="{5CA30336-35DA-4854-A859-6C04DDE04BA5}" type="slidenum">
              <a:rPr lang="en-US" sz="1300">
                <a:solidFill>
                  <a:srgbClr val="000000"/>
                </a:solidFill>
                <a:ea typeface="MS PGothic" pitchFamily="34" charset="-128"/>
              </a:rPr>
              <a:pPr algn="r"/>
              <a:t>18</a:t>
            </a:fld>
            <a:endParaRPr lang="en-US" sz="13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437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4062" indent="-286178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4710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2594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60479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8363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6247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34132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92016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eaLnBrk="1" hangingPunct="1"/>
            <a:fld id="{C5079CF0-685A-437B-9612-447E4411C5E2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4145812" y="9121061"/>
            <a:ext cx="3169390" cy="48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1" tIns="48325" rIns="96651" bIns="48325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algn="r"/>
            <a:fld id="{18E6E0B6-85BD-4DA0-8F5A-B908DD4C1B0E}" type="slidenum">
              <a:rPr lang="en-US" sz="1300">
                <a:solidFill>
                  <a:srgbClr val="000000"/>
                </a:solidFill>
                <a:ea typeface="MS PGothic" pitchFamily="34" charset="-128"/>
              </a:rPr>
              <a:pPr algn="r"/>
              <a:t>20</a:t>
            </a:fld>
            <a:endParaRPr lang="en-US" sz="13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118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4062" indent="-286178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4710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2594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60479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8363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6247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34132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92016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eaLnBrk="1" hangingPunct="1"/>
            <a:fld id="{91DF5E9C-9236-4B76-8BD5-6A06975C5714}" type="slidenum">
              <a:rPr lang="en-US" sz="1300"/>
              <a:pPr eaLnBrk="1" hangingPunct="1"/>
              <a:t>21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6994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CDC0-73BF-42D0-8508-207AFD4F60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1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2D280-1053-4A47-B883-D431F2CF6B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9CDC0-73BF-42D0-8508-207AFD4F6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3953" indent="-286136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4542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2359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60177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7994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5810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33629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91445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eaLnBrk="1" hangingPunct="1"/>
            <a:fld id="{ECF91871-C109-41A5-BBD1-A5ED88B8AA9A}" type="slidenum">
              <a:rPr lang="en-US" sz="1300">
                <a:ea typeface="ＭＳ Ｐゴシック" pitchFamily="1" charset="-128"/>
              </a:rPr>
              <a:pPr eaLnBrk="1" hangingPunct="1"/>
              <a:t>5</a:t>
            </a:fld>
            <a:endParaRPr lang="en-US" sz="1300">
              <a:ea typeface="ＭＳ Ｐゴシック" pitchFamily="1" charset="-128"/>
            </a:endParaRPr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4145812" y="9121062"/>
            <a:ext cx="3169390" cy="48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33" tIns="48316" rIns="96633" bIns="48316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algn="r" eaLnBrk="1" hangingPunct="1"/>
            <a:fld id="{0146BEA3-7B5A-4A2D-8DF7-C02374D1E89D}" type="slidenum">
              <a:rPr lang="en-US" sz="1300" b="1">
                <a:ea typeface="ＭＳ Ｐゴシック" pitchFamily="1" charset="-128"/>
              </a:rPr>
              <a:pPr algn="r" eaLnBrk="1" hangingPunct="1"/>
              <a:t>5</a:t>
            </a:fld>
            <a:endParaRPr lang="en-US" sz="1300" b="1">
              <a:ea typeface="ＭＳ Ｐゴシック" pitchFamily="1" charset="-128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Verdana" pitchFamily="80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80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3953" indent="-286136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4542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2359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60177" indent="-228908" defTabSz="964914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7994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5810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33629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91445" indent="-228908" defTabSz="96491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eaLnBrk="1" hangingPunct="1"/>
            <a:fld id="{96F8E405-987F-4EEF-9286-E98594D6B2FB}" type="slidenum">
              <a:rPr lang="en-US" sz="1300">
                <a:ea typeface="ＭＳ Ｐゴシック" pitchFamily="1" charset="-128"/>
              </a:rPr>
              <a:pPr eaLnBrk="1" hangingPunct="1"/>
              <a:t>6</a:t>
            </a:fld>
            <a:endParaRPr lang="en-US" sz="1300">
              <a:ea typeface="ＭＳ Ｐゴシック" pitchFamily="1" charset="-128"/>
            </a:endParaRPr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4145812" y="9121062"/>
            <a:ext cx="3169390" cy="48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33" tIns="48316" rIns="96633" bIns="48316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Verdana" pitchFamily="80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80" charset="0"/>
              </a:defRPr>
            </a:lvl9pPr>
          </a:lstStyle>
          <a:p>
            <a:pPr algn="r" eaLnBrk="1" hangingPunct="1"/>
            <a:fld id="{AF0BA0AA-6F14-49E6-BAD0-95B710AC73CF}" type="slidenum">
              <a:rPr lang="en-US" sz="1300" b="1">
                <a:ea typeface="ＭＳ Ｐゴシック" pitchFamily="1" charset="-128"/>
              </a:rPr>
              <a:pPr algn="r" eaLnBrk="1" hangingPunct="1"/>
              <a:t>6</a:t>
            </a:fld>
            <a:endParaRPr lang="en-US" sz="1300" b="1">
              <a:ea typeface="ＭＳ Ｐゴシック" pitchFamily="1" charset="-128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Verdana" pitchFamily="80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98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85168" indent="-301988"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207950" indent="-241590"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91130" indent="-241590"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174310" indent="-241590"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657491" indent="-24159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3140671" indent="-24159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623852" indent="-24159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4107031" indent="-24159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C301029-2414-410C-B262-6CC62B9AD51A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6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4062" indent="-286178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4710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2594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60479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8363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6247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34132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92016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eaLnBrk="1" hangingPunct="1"/>
            <a:fld id="{6DCC1E44-D27C-4B4B-98B9-2ABCE73C9C7B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5502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4062" indent="-286178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4710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2594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60479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8363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6247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34132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92016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eaLnBrk="1" hangingPunct="1"/>
            <a:fld id="{614B72C8-4F3C-4780-8EAD-9FE4458A69D5}" type="slidenum">
              <a:rPr lang="en-US" sz="1300"/>
              <a:pPr eaLnBrk="1" hangingPunct="1"/>
              <a:t>12</a:t>
            </a:fld>
            <a:endParaRPr lang="en-US" sz="1300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4145812" y="9121061"/>
            <a:ext cx="3169390" cy="48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1" tIns="48325" rIns="96651" bIns="48325" anchor="b"/>
          <a:lstStyle>
            <a:lvl1pPr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algn="r"/>
            <a:fld id="{F2AEF831-5D35-46E4-9732-478E51F18AD7}" type="slidenum">
              <a:rPr lang="en-US" sz="1300">
                <a:solidFill>
                  <a:srgbClr val="000000"/>
                </a:solidFill>
                <a:ea typeface="MS PGothic" pitchFamily="34" charset="-128"/>
              </a:rPr>
              <a:pPr algn="r"/>
              <a:t>12</a:t>
            </a:fld>
            <a:endParaRPr lang="en-US" sz="13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86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1pPr>
            <a:lvl2pPr marL="744062" indent="-286178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2pPr>
            <a:lvl3pPr marL="1144710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3pPr>
            <a:lvl4pPr marL="1602594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4pPr>
            <a:lvl5pPr marL="2060479" indent="-228942" defTabSz="966644" eaLnBrk="0" hangingPunct="0">
              <a:defRPr sz="2400">
                <a:solidFill>
                  <a:schemeClr val="tx1"/>
                </a:solidFill>
                <a:latin typeface="Verdana" pitchFamily="1" charset="0"/>
              </a:defRPr>
            </a:lvl5pPr>
            <a:lvl6pPr marL="2518363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6pPr>
            <a:lvl7pPr marL="2976247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7pPr>
            <a:lvl8pPr marL="3434132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8pPr>
            <a:lvl9pPr marL="3892016" indent="-228942" defTabSz="96664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1" charset="0"/>
              </a:defRPr>
            </a:lvl9pPr>
          </a:lstStyle>
          <a:p>
            <a:pPr eaLnBrk="1" hangingPunct="1"/>
            <a:fld id="{3D917F02-8D88-4AB1-86EE-153B8F5B2ECF}" type="slidenum">
              <a:rPr lang="en-US" sz="1300"/>
              <a:pPr eaLnBrk="1" hangingPunct="1"/>
              <a:t>13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6156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144964" y="0"/>
            <a:ext cx="317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144964" y="9118601"/>
            <a:ext cx="31702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42" tIns="46540" rIns="94742" bIns="46540" anchor="b"/>
          <a:lstStyle/>
          <a:p>
            <a:pPr algn="r" defTabSz="971463"/>
            <a:r>
              <a:rPr lang="en-US" sz="1300"/>
              <a:t>8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9118601"/>
            <a:ext cx="31686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4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1250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48" charset="-128"/>
              </a:rPr>
              <a:t>Bond/Debt </a:t>
            </a:r>
            <a:r>
              <a:rPr lang="en-US" dirty="0" smtClean="0">
                <a:ea typeface="ＭＳ Ｐゴシック" pitchFamily="48" charset="-128"/>
              </a:rPr>
              <a:t>Valuation</a:t>
            </a:r>
            <a:endParaRPr lang="en-US" dirty="0"/>
          </a:p>
        </p:txBody>
      </p:sp>
      <p:sp>
        <p:nvSpPr>
          <p:cNvPr id="307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4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example – </a:t>
            </a:r>
            <a:r>
              <a:rPr lang="en-US" dirty="0" smtClean="0"/>
              <a:t>Yield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85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Recall, yield is the “discount rate” that sets price equal to the PV of </a:t>
            </a:r>
            <a:r>
              <a:rPr lang="en-US" b="1" dirty="0" smtClean="0"/>
              <a:t>promised </a:t>
            </a:r>
            <a:r>
              <a:rPr lang="en-US" b="1" dirty="0"/>
              <a:t>payments </a:t>
            </a:r>
            <a:r>
              <a:rPr lang="en-US" dirty="0" smtClean="0"/>
              <a:t>(</a:t>
            </a:r>
            <a:r>
              <a:rPr lang="en-US" i="1" dirty="0" smtClean="0"/>
              <a:t>i.e.</a:t>
            </a:r>
            <a:r>
              <a:rPr lang="en-US" dirty="0" smtClean="0"/>
              <a:t>, an “IRR”):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58352"/>
              </p:ext>
            </p:extLst>
          </p:nvPr>
        </p:nvGraphicFramePr>
        <p:xfrm>
          <a:off x="2933700" y="2324100"/>
          <a:ext cx="3276600" cy="2533650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Cash flows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89.71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i="1" u="none" strike="noStrike" dirty="0">
                          <a:effectLst/>
                        </a:rPr>
                        <a:t>y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9.32%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dirty="0" smtClean="0"/>
              <a:t>Seniority</a:t>
            </a:r>
            <a:endParaRPr lang="en-US" dirty="0"/>
          </a:p>
        </p:txBody>
      </p:sp>
      <p:sp>
        <p:nvSpPr>
          <p:cNvPr id="14341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>
            <a:normAutofit fontScale="85000" lnSpcReduction="20000"/>
          </a:bodyPr>
          <a:lstStyle/>
          <a:p>
            <a:r>
              <a:rPr lang="en-US" b="1" dirty="0" smtClean="0"/>
              <a:t>Seniority</a:t>
            </a:r>
            <a:r>
              <a:rPr lang="en-US" dirty="0" smtClean="0"/>
              <a:t> describes the lender’s priority in claiming assets in default</a:t>
            </a:r>
          </a:p>
          <a:p>
            <a:endParaRPr lang="en-US" dirty="0" smtClean="0"/>
          </a:p>
          <a:p>
            <a:r>
              <a:rPr lang="en-US" dirty="0" smtClean="0"/>
              <a:t>“Secured” debt is collateralized with specific assets, has the highest priority</a:t>
            </a:r>
          </a:p>
          <a:p>
            <a:r>
              <a:rPr lang="en-US" dirty="0" smtClean="0"/>
              <a:t>“Senior” debt has higher priority than…</a:t>
            </a:r>
          </a:p>
          <a:p>
            <a:r>
              <a:rPr lang="en-US" dirty="0" smtClean="0"/>
              <a:t>“Junior” or “Subordinated” debt has lower priority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Lower seniority </a:t>
            </a:r>
            <a:r>
              <a:rPr lang="en-US" dirty="0" smtClean="0">
                <a:sym typeface="Wingdings" pitchFamily="2" charset="2"/>
              </a:rPr>
              <a:t> Higher yield</a:t>
            </a:r>
          </a:p>
        </p:txBody>
      </p:sp>
    </p:spTree>
    <p:extLst>
      <p:ext uri="{BB962C8B-B14F-4D97-AF65-F5344CB8AC3E}">
        <p14:creationId xmlns:p14="http://schemas.microsoft.com/office/powerpoint/2010/main" val="26432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dirty="0" smtClean="0"/>
              <a:t>Bond </a:t>
            </a:r>
            <a:r>
              <a:rPr lang="en-US" dirty="0"/>
              <a:t>Covenants</a:t>
            </a:r>
          </a:p>
        </p:txBody>
      </p:sp>
      <p:sp>
        <p:nvSpPr>
          <p:cNvPr id="20483" name="Rectangle 15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>
            <a:normAutofit fontScale="70000" lnSpcReduction="20000"/>
          </a:bodyPr>
          <a:lstStyle/>
          <a:p>
            <a:r>
              <a:rPr lang="en-US" dirty="0" smtClean="0"/>
              <a:t>Covenants are </a:t>
            </a:r>
            <a:r>
              <a:rPr lang="en-US" b="1" dirty="0" smtClean="0"/>
              <a:t>restrictive </a:t>
            </a:r>
            <a:r>
              <a:rPr lang="en-US" b="1" dirty="0"/>
              <a:t>clauses </a:t>
            </a:r>
            <a:r>
              <a:rPr lang="en-US" dirty="0"/>
              <a:t>in a bond </a:t>
            </a:r>
            <a:r>
              <a:rPr lang="en-US" dirty="0" smtClean="0"/>
              <a:t>contract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 </a:t>
            </a:r>
            <a:r>
              <a:rPr lang="en-US" dirty="0"/>
              <a:t>the </a:t>
            </a:r>
            <a:r>
              <a:rPr lang="en-US" dirty="0" smtClean="0"/>
              <a:t>borrower from </a:t>
            </a:r>
            <a:r>
              <a:rPr lang="en-US" dirty="0"/>
              <a:t>taking actions that may undercut its ability to repay the </a:t>
            </a:r>
            <a:r>
              <a:rPr lang="en-US" dirty="0" smtClean="0"/>
              <a:t>bonds</a:t>
            </a:r>
          </a:p>
          <a:p>
            <a:pPr>
              <a:spcBef>
                <a:spcPct val="50000"/>
              </a:spcBef>
            </a:pPr>
            <a:r>
              <a:rPr lang="en-US" dirty="0"/>
              <a:t>For example, covenants may: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Restrict the ability </a:t>
            </a:r>
            <a:r>
              <a:rPr lang="en-US" dirty="0" smtClean="0"/>
              <a:t>to pay dividends or sell assets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Restrict </a:t>
            </a:r>
            <a:r>
              <a:rPr lang="en-US" dirty="0" smtClean="0"/>
              <a:t>further new debt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Specify </a:t>
            </a:r>
            <a:r>
              <a:rPr lang="en-US" dirty="0" smtClean="0"/>
              <a:t>minimum capital and liquidity ratios</a:t>
            </a:r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more covenants, </a:t>
            </a:r>
            <a:r>
              <a:rPr lang="en-US" dirty="0" smtClean="0"/>
              <a:t>a borrower can </a:t>
            </a:r>
            <a:r>
              <a:rPr lang="en-US" dirty="0"/>
              <a:t>reduce its costs of borrowing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eduction </a:t>
            </a:r>
            <a:r>
              <a:rPr lang="en-US" dirty="0"/>
              <a:t>in </a:t>
            </a:r>
            <a:r>
              <a:rPr lang="en-US" dirty="0" smtClean="0"/>
              <a:t>borrowing </a:t>
            </a:r>
            <a:r>
              <a:rPr lang="en-US" dirty="0"/>
              <a:t>cost can </a:t>
            </a:r>
            <a:r>
              <a:rPr lang="en-US" dirty="0" smtClean="0"/>
              <a:t>outweigh </a:t>
            </a:r>
            <a:r>
              <a:rPr lang="en-US" dirty="0"/>
              <a:t>the </a:t>
            </a:r>
            <a:r>
              <a:rPr lang="en-US" dirty="0" smtClean="0"/>
              <a:t>loss </a:t>
            </a:r>
            <a:r>
              <a:rPr lang="en-US" dirty="0"/>
              <a:t>of flexibility associated with </a:t>
            </a:r>
            <a:r>
              <a:rPr lang="en-US" dirty="0" smtClean="0"/>
              <a:t>covenants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i</a:t>
            </a:r>
            <a:r>
              <a:rPr lang="en-US" dirty="0" smtClean="0"/>
              <a:t>mportant if borrowing firm may be in a position to take value-destroying actions, e.g. due to </a:t>
            </a:r>
            <a:r>
              <a:rPr lang="en-US" i="1" dirty="0" smtClean="0"/>
              <a:t>shareholder vs. debtholder </a:t>
            </a:r>
            <a:r>
              <a:rPr lang="en-US" dirty="0" smtClean="0"/>
              <a:t>conflicts of interest </a:t>
            </a:r>
          </a:p>
          <a:p>
            <a:pPr lvl="2"/>
            <a:r>
              <a:rPr lang="en-US" dirty="0" smtClean="0"/>
              <a:t>We will talk more about these when we discuss optimal capital structure</a:t>
            </a:r>
          </a:p>
        </p:txBody>
      </p:sp>
    </p:spTree>
    <p:extLst>
      <p:ext uri="{BB962C8B-B14F-4D97-AF65-F5344CB8AC3E}">
        <p14:creationId xmlns:p14="http://schemas.microsoft.com/office/powerpoint/2010/main" val="131453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dirty="0" smtClean="0"/>
              <a:t>Private vs. Public Debt</a:t>
            </a:r>
            <a:endParaRPr lang="en-US" dirty="0"/>
          </a:p>
        </p:txBody>
      </p:sp>
      <p:sp>
        <p:nvSpPr>
          <p:cNvPr id="9221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>
            <a:normAutofit fontScale="70000" lnSpcReduction="20000"/>
          </a:bodyPr>
          <a:lstStyle/>
          <a:p>
            <a:r>
              <a:rPr lang="en-US" dirty="0"/>
              <a:t>Public debt</a:t>
            </a:r>
          </a:p>
          <a:p>
            <a:pPr lvl="1"/>
            <a:r>
              <a:rPr lang="en-US" dirty="0"/>
              <a:t>Bonds sold to the general public</a:t>
            </a:r>
          </a:p>
          <a:p>
            <a:pPr lvl="1"/>
            <a:r>
              <a:rPr lang="en-US" dirty="0"/>
              <a:t>A “Prospectus” or “Offering Memorandum” </a:t>
            </a:r>
            <a:r>
              <a:rPr lang="en-US" dirty="0" smtClean="0"/>
              <a:t>that is filed with the SEC describes </a:t>
            </a:r>
            <a:r>
              <a:rPr lang="en-US" dirty="0"/>
              <a:t>a public debt offering </a:t>
            </a:r>
            <a:endParaRPr lang="en-US" dirty="0" smtClean="0"/>
          </a:p>
          <a:p>
            <a:r>
              <a:rPr lang="en-US" dirty="0" smtClean="0"/>
              <a:t>Private </a:t>
            </a:r>
            <a:r>
              <a:rPr lang="en-US" dirty="0"/>
              <a:t>debt</a:t>
            </a:r>
          </a:p>
          <a:p>
            <a:pPr lvl="1"/>
            <a:r>
              <a:rPr lang="en-US" dirty="0"/>
              <a:t>Bank loans</a:t>
            </a:r>
          </a:p>
          <a:p>
            <a:pPr lvl="2"/>
            <a:r>
              <a:rPr lang="en-US" dirty="0" smtClean="0"/>
              <a:t>Some common </a:t>
            </a:r>
            <a:r>
              <a:rPr lang="en-US" dirty="0"/>
              <a:t>types of bank </a:t>
            </a:r>
            <a:r>
              <a:rPr lang="en-US" dirty="0" smtClean="0"/>
              <a:t>loans are:</a:t>
            </a:r>
          </a:p>
          <a:p>
            <a:pPr lvl="3"/>
            <a:r>
              <a:rPr lang="en-US" dirty="0" smtClean="0"/>
              <a:t>Term Loan</a:t>
            </a:r>
          </a:p>
          <a:p>
            <a:pPr lvl="3"/>
            <a:r>
              <a:rPr lang="en-US" dirty="0" smtClean="0"/>
              <a:t>Revolving </a:t>
            </a:r>
            <a:r>
              <a:rPr lang="en-US" dirty="0"/>
              <a:t>Line of Credit</a:t>
            </a:r>
          </a:p>
          <a:p>
            <a:pPr lvl="2"/>
            <a:r>
              <a:rPr lang="en-US" dirty="0"/>
              <a:t>Often syndicated</a:t>
            </a:r>
          </a:p>
          <a:p>
            <a:pPr lvl="2"/>
            <a:r>
              <a:rPr lang="en-US" dirty="0"/>
              <a:t>Often collateralized/secured</a:t>
            </a:r>
          </a:p>
          <a:p>
            <a:pPr lvl="1"/>
            <a:r>
              <a:rPr lang="en-US" dirty="0"/>
              <a:t>Private placements</a:t>
            </a:r>
          </a:p>
          <a:p>
            <a:pPr lvl="2"/>
            <a:r>
              <a:rPr lang="en-US" dirty="0"/>
              <a:t>Bonds sold to a small group of investors </a:t>
            </a:r>
            <a:r>
              <a:rPr lang="en-US" dirty="0" smtClean="0"/>
              <a:t>instead of the </a:t>
            </a:r>
            <a:r>
              <a:rPr lang="en-US" dirty="0"/>
              <a:t>general </a:t>
            </a:r>
            <a:r>
              <a:rPr lang="en-US" dirty="0" smtClean="0"/>
              <a:t>public</a:t>
            </a:r>
          </a:p>
          <a:p>
            <a:pPr lvl="2"/>
            <a:r>
              <a:rPr lang="en-US" dirty="0" smtClean="0"/>
              <a:t>Lower SEC filing requirements than public bonds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Which is better: Private or Public?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Pros of Public Debt:</a:t>
            </a:r>
          </a:p>
          <a:p>
            <a:r>
              <a:rPr lang="en-US" dirty="0" smtClean="0"/>
              <a:t>Larger investor base</a:t>
            </a:r>
            <a:endParaRPr lang="en-US" dirty="0"/>
          </a:p>
          <a:p>
            <a:r>
              <a:rPr lang="en-US" dirty="0"/>
              <a:t>Liquidity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Pros of </a:t>
            </a:r>
            <a:r>
              <a:rPr lang="en-US" dirty="0"/>
              <a:t>Private </a:t>
            </a:r>
            <a:r>
              <a:rPr lang="en-US" dirty="0" smtClean="0"/>
              <a:t>Debt:</a:t>
            </a:r>
            <a:endParaRPr lang="en-US" dirty="0"/>
          </a:p>
          <a:p>
            <a:r>
              <a:rPr lang="en-US" dirty="0"/>
              <a:t>No registration with SEC</a:t>
            </a:r>
          </a:p>
          <a:p>
            <a:pPr lvl="1"/>
            <a:r>
              <a:rPr lang="en-US" dirty="0"/>
              <a:t>Avoid costs of filings</a:t>
            </a:r>
          </a:p>
          <a:p>
            <a:pPr lvl="1"/>
            <a:r>
              <a:rPr lang="en-US" dirty="0"/>
              <a:t>No need to reveal potentially confidential information</a:t>
            </a:r>
          </a:p>
          <a:p>
            <a:r>
              <a:rPr lang="en-US" dirty="0"/>
              <a:t>Easier to </a:t>
            </a:r>
            <a:r>
              <a:rPr lang="en-US" dirty="0" smtClean="0"/>
              <a:t>renegotiate</a:t>
            </a:r>
          </a:p>
          <a:p>
            <a:pPr lvl="1"/>
            <a:r>
              <a:rPr lang="en-US" dirty="0" smtClean="0"/>
              <a:t>Dealing </a:t>
            </a:r>
            <a:r>
              <a:rPr lang="en-US" dirty="0"/>
              <a:t>with fewer </a:t>
            </a:r>
            <a:r>
              <a:rPr lang="en-US" dirty="0" smtClean="0"/>
              <a:t>investors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762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Bond Ratings</a:t>
            </a:r>
          </a:p>
        </p:txBody>
      </p:sp>
      <p:sp>
        <p:nvSpPr>
          <p:cNvPr id="17411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Rating agencies like S&amp;P, Moody’s, and Fitch publish </a:t>
            </a:r>
            <a:r>
              <a:rPr lang="en-US" dirty="0"/>
              <a:t>bond ratings that </a:t>
            </a:r>
            <a:r>
              <a:rPr lang="en-US" dirty="0" smtClean="0"/>
              <a:t>are intended to assess the </a:t>
            </a:r>
            <a:r>
              <a:rPr lang="en-US" dirty="0"/>
              <a:t>credit-worthiness of a bond </a:t>
            </a:r>
          </a:p>
          <a:p>
            <a:pPr lvl="1"/>
            <a:r>
              <a:rPr lang="en-US" dirty="0" smtClean="0"/>
              <a:t>S&amp;P </a:t>
            </a:r>
            <a:r>
              <a:rPr lang="en-US" dirty="0"/>
              <a:t>and Moody’s rate around 85% of all (publicly traded) bonds in the US, Fitch around 40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There are also a few other rating agencies, but they are much smaller</a:t>
            </a:r>
          </a:p>
          <a:p>
            <a:r>
              <a:rPr lang="en-US" dirty="0" smtClean="0"/>
              <a:t>The ratings depend </a:t>
            </a:r>
            <a:r>
              <a:rPr lang="en-US" dirty="0"/>
              <a:t>on: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Probability of default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Expected loss </a:t>
            </a:r>
            <a:r>
              <a:rPr lang="en-US" dirty="0"/>
              <a:t>in default (100%-”recovery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Recovery will depend both on </a:t>
            </a:r>
            <a:r>
              <a:rPr lang="en-US" dirty="0"/>
              <a:t>firm </a:t>
            </a:r>
            <a:r>
              <a:rPr lang="en-US" dirty="0" smtClean="0"/>
              <a:t>characteristics, </a:t>
            </a:r>
            <a:r>
              <a:rPr lang="en-US" dirty="0"/>
              <a:t>and the bond’s priority relative to the firm’s other bonds</a:t>
            </a:r>
          </a:p>
          <a:p>
            <a:r>
              <a:rPr lang="en-US" dirty="0" smtClean="0"/>
              <a:t>Ratings </a:t>
            </a:r>
            <a:r>
              <a:rPr lang="en-US" dirty="0"/>
              <a:t>can </a:t>
            </a:r>
            <a:r>
              <a:rPr lang="en-US" dirty="0" smtClean="0"/>
              <a:t>be useful to investors</a:t>
            </a:r>
            <a:r>
              <a:rPr lang="en-US" dirty="0"/>
              <a:t>, </a:t>
            </a:r>
            <a:r>
              <a:rPr lang="en-US" dirty="0" smtClean="0"/>
              <a:t>but investors </a:t>
            </a:r>
            <a:r>
              <a:rPr lang="en-US" dirty="0"/>
              <a:t>also should do their own due diligence!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hard-learned lesson </a:t>
            </a:r>
            <a:r>
              <a:rPr lang="en-US" dirty="0" smtClean="0"/>
              <a:t>from </a:t>
            </a:r>
            <a:r>
              <a:rPr lang="en-US" dirty="0"/>
              <a:t>the financial </a:t>
            </a:r>
            <a:r>
              <a:rPr lang="en-US" dirty="0" smtClean="0"/>
              <a:t>crisis for many investors…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scale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4149091"/>
            <a:ext cx="8229600" cy="822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 smtClean="0"/>
          </a:p>
        </p:txBody>
      </p:sp>
      <p:pic>
        <p:nvPicPr>
          <p:cNvPr id="1028" name="Picture 4" descr="https://lh6.googleusercontent.com/-7njG21NxrUX-F5mSL_TrhWHMJ6mSXHEuHBw1PcJTNDWKnwpXlg2sd3kRI1wPtIVa4N3niGMy0qTE0fYu8noGFcgQ6940J5mUaYww9SCkz9lXlBRy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4800600" cy="32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1276350"/>
            <a:ext cx="419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range from C- (lowest quality) to AAA (highest </a:t>
            </a:r>
            <a:r>
              <a:rPr lang="en-US" dirty="0" smtClean="0"/>
              <a:t>quality)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Investment-grade </a:t>
            </a:r>
            <a:r>
              <a:rPr lang="en-US" sz="1600" dirty="0"/>
              <a:t>bonds (BBB- and </a:t>
            </a:r>
            <a:r>
              <a:rPr lang="en-US" sz="1600" dirty="0" smtClean="0"/>
              <a:t>higher)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Speculative </a:t>
            </a:r>
            <a:r>
              <a:rPr lang="en-US" sz="1600" dirty="0"/>
              <a:t>bonds (BB+ and lower); also called “</a:t>
            </a:r>
            <a:r>
              <a:rPr lang="en-US" sz="1600" dirty="0" smtClean="0"/>
              <a:t>Junk” or “High yield”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Note: The cutoff between junk and investment grade is quite </a:t>
            </a:r>
            <a:r>
              <a:rPr lang="en-US" sz="1600" dirty="0" smtClean="0"/>
              <a:t>arbitrary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</a:t>
            </a:r>
            <a:r>
              <a:rPr lang="en-US" dirty="0"/>
              <a:t>few firms nowadays have the highest bond ratings (AAA)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Many </a:t>
            </a:r>
            <a:r>
              <a:rPr lang="en-US" sz="1600" dirty="0"/>
              <a:t>investors see “too high” ratings as wasteful (=a sign of “too little” debt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95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problem(s) with bond ratings?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294688" cy="3581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ea typeface="ＭＳ Ｐゴシック" pitchFamily="1" charset="-128"/>
              </a:rPr>
              <a:t>Ratings are often used in </a:t>
            </a:r>
            <a:r>
              <a:rPr lang="en-US" sz="2400" b="1" dirty="0" smtClean="0">
                <a:ea typeface="ＭＳ Ｐゴシック" pitchFamily="1" charset="-128"/>
              </a:rPr>
              <a:t>financial regulation</a:t>
            </a:r>
            <a:r>
              <a:rPr lang="en-US" sz="2400" dirty="0" smtClean="0">
                <a:ea typeface="ＭＳ Ｐゴシック" pitchFamily="1" charset="-128"/>
              </a:rPr>
              <a:t>, which makes them very important to both firms and bond-investors</a:t>
            </a:r>
          </a:p>
          <a:p>
            <a:pPr lvl="1"/>
            <a:r>
              <a:rPr lang="en-US" sz="2000" dirty="0" smtClean="0">
                <a:ea typeface="ＭＳ Ｐゴシック" pitchFamily="1" charset="-128"/>
              </a:rPr>
              <a:t>Investors like insurance </a:t>
            </a:r>
            <a:r>
              <a:rPr lang="en-US" sz="2000" dirty="0">
                <a:ea typeface="ＭＳ Ｐゴシック" pitchFamily="1" charset="-128"/>
              </a:rPr>
              <a:t>companies, broker-dealers, banks, </a:t>
            </a:r>
            <a:r>
              <a:rPr lang="en-US" sz="2000" dirty="0" smtClean="0">
                <a:ea typeface="ＭＳ Ｐゴシック" pitchFamily="1" charset="-128"/>
              </a:rPr>
              <a:t>etc. </a:t>
            </a:r>
            <a:r>
              <a:rPr lang="en-US" sz="2000" dirty="0">
                <a:ea typeface="ＭＳ Ｐゴシック" pitchFamily="1" charset="-128"/>
              </a:rPr>
              <a:t>need to hold more capital the lower-rated bonds they </a:t>
            </a:r>
            <a:r>
              <a:rPr lang="en-US" sz="2000" dirty="0" smtClean="0">
                <a:ea typeface="ＭＳ Ｐゴシック" pitchFamily="1" charset="-128"/>
              </a:rPr>
              <a:t>own</a:t>
            </a:r>
          </a:p>
          <a:p>
            <a:pPr lvl="1"/>
            <a:r>
              <a:rPr lang="en-US" sz="2000" dirty="0" smtClean="0">
                <a:ea typeface="ＭＳ Ｐゴシック" pitchFamily="1" charset="-128"/>
              </a:rPr>
              <a:t>Gives firms a strong incentive to “manage” their ratings upwards</a:t>
            </a:r>
          </a:p>
          <a:p>
            <a:r>
              <a:rPr lang="en-US" sz="2400" dirty="0" smtClean="0">
                <a:ea typeface="ＭＳ Ｐゴシック" pitchFamily="1" charset="-128"/>
              </a:rPr>
              <a:t>Ratings </a:t>
            </a:r>
            <a:r>
              <a:rPr lang="en-US" sz="2400" dirty="0">
                <a:ea typeface="ＭＳ Ｐゴシック" pitchFamily="1" charset="-128"/>
              </a:rPr>
              <a:t>have been </a:t>
            </a:r>
            <a:r>
              <a:rPr lang="en-US" sz="2400" dirty="0" smtClean="0">
                <a:ea typeface="ＭＳ Ｐゴシック" pitchFamily="1" charset="-128"/>
              </a:rPr>
              <a:t>oft-criticized for many things:</a:t>
            </a:r>
            <a:endParaRPr lang="en-US" sz="2400" dirty="0">
              <a:ea typeface="ＭＳ Ｐゴシック" pitchFamily="1" charset="-128"/>
            </a:endParaRPr>
          </a:p>
          <a:p>
            <a:pPr lvl="1"/>
            <a:r>
              <a:rPr lang="en-US" sz="2000" dirty="0">
                <a:ea typeface="ＭＳ Ｐゴシック" pitchFamily="1" charset="-128"/>
              </a:rPr>
              <a:t>Being overly generous (leading up to the financial crisis)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Being overly harsh (e.g., many governments </a:t>
            </a:r>
            <a:r>
              <a:rPr lang="en-US" sz="2000" dirty="0" smtClean="0">
                <a:ea typeface="ＭＳ Ｐゴシック" pitchFamily="1" charset="-128"/>
              </a:rPr>
              <a:t>complaining about downgrades)</a:t>
            </a:r>
            <a:endParaRPr lang="en-US" sz="2000" dirty="0">
              <a:ea typeface="ＭＳ Ｐゴシック" pitchFamily="1" charset="-128"/>
            </a:endParaRPr>
          </a:p>
          <a:p>
            <a:pPr lvl="1"/>
            <a:r>
              <a:rPr lang="en-US" sz="2000" dirty="0">
                <a:ea typeface="ＭＳ Ｐゴシック" pitchFamily="1" charset="-128"/>
              </a:rPr>
              <a:t>Agencies are paid by the issuers – Potential conflict of interest?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Corporations and other bond issuers can choose which agencies to ask to rate them – Potential selection bias</a:t>
            </a:r>
            <a:r>
              <a:rPr lang="en-US" sz="2000" dirty="0" smtClean="0">
                <a:ea typeface="ＭＳ Ｐゴシック" pitchFamily="1" charset="-128"/>
              </a:rPr>
              <a:t>?</a:t>
            </a:r>
            <a:endParaRPr lang="en-US" sz="2000" dirty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43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dirty="0" smtClean="0"/>
              <a:t>Callable bonds</a:t>
            </a:r>
            <a:endParaRPr lang="en-US" dirty="0"/>
          </a:p>
        </p:txBody>
      </p:sp>
      <p:sp>
        <p:nvSpPr>
          <p:cNvPr id="22531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00151"/>
            <a:ext cx="8229600" cy="1657350"/>
          </a:xfrm>
        </p:spPr>
        <p:txBody>
          <a:bodyPr rIns="91440">
            <a:normAutofit lnSpcReduction="10000"/>
          </a:bodyPr>
          <a:lstStyle/>
          <a:p>
            <a:r>
              <a:rPr lang="en-US" sz="2400" dirty="0" smtClean="0"/>
              <a:t>Callable bonds can be repaid by the borrower before maturity</a:t>
            </a:r>
          </a:p>
          <a:p>
            <a:r>
              <a:rPr lang="en-US" sz="2400" dirty="0" smtClean="0"/>
              <a:t>Important Call Features (“Provisions”):</a:t>
            </a:r>
          </a:p>
          <a:p>
            <a:pPr lvl="1"/>
            <a:r>
              <a:rPr lang="en-US" sz="2000" dirty="0" smtClean="0"/>
              <a:t>Call Date; when the bond can be called (and how much of it)</a:t>
            </a:r>
          </a:p>
          <a:p>
            <a:pPr lvl="1"/>
            <a:r>
              <a:rPr lang="en-US" sz="2000" dirty="0" smtClean="0"/>
              <a:t>Call Price/Premium; price at which the bond can be called</a:t>
            </a:r>
          </a:p>
          <a:p>
            <a:pPr lvl="2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94898" y="2857500"/>
            <a:ext cx="6954204" cy="2177236"/>
            <a:chOff x="609600" y="4102656"/>
            <a:chExt cx="6954204" cy="2902981"/>
          </a:xfrm>
        </p:grpSpPr>
        <p:pic>
          <p:nvPicPr>
            <p:cNvPr id="4" name="Picture 6" descr="tbl15_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1" y="4471988"/>
              <a:ext cx="6954203" cy="2533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09600" y="4102656"/>
              <a:ext cx="43917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Example of call features </a:t>
              </a:r>
              <a:r>
                <a:rPr lang="en-US" sz="1100" dirty="0" smtClean="0"/>
                <a:t>(from Hertz </a:t>
              </a:r>
              <a:r>
                <a:rPr lang="en-US" sz="1100" smtClean="0"/>
                <a:t>buyout deal in 2005)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4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Price of Callable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borrower is likely to call a bond if the call price is lower than the market price of a bond</a:t>
            </a:r>
          </a:p>
          <a:p>
            <a:pPr lvl="1"/>
            <a:r>
              <a:rPr lang="en-US" sz="2000" dirty="0" smtClean="0"/>
              <a:t>E.g., if call price is the par value and the bond is trading at a premium</a:t>
            </a:r>
          </a:p>
          <a:p>
            <a:pPr lvl="1"/>
            <a:r>
              <a:rPr lang="en-US" sz="2000" dirty="0" smtClean="0"/>
              <a:t>Usually happens if interest rates have declined</a:t>
            </a:r>
          </a:p>
          <a:p>
            <a:endParaRPr lang="en-US" sz="2000" dirty="0"/>
          </a:p>
          <a:p>
            <a:r>
              <a:rPr lang="en-US" sz="2400" dirty="0" smtClean="0"/>
              <a:t>Therefore</a:t>
            </a:r>
            <a:r>
              <a:rPr lang="en-US" sz="2400" dirty="0"/>
              <a:t>, because </a:t>
            </a:r>
            <a:r>
              <a:rPr lang="en-US" sz="2400" dirty="0" smtClean="0"/>
              <a:t>lenders can </a:t>
            </a:r>
            <a:r>
              <a:rPr lang="en-US" sz="2400" dirty="0"/>
              <a:t>only lose from a </a:t>
            </a:r>
            <a:r>
              <a:rPr lang="en-US" sz="2400" dirty="0" smtClean="0"/>
              <a:t>call, the lenders will pay less (require a higher yield) for a callable bond than for an otherwise identical non-callable bond</a:t>
            </a:r>
          </a:p>
        </p:txBody>
      </p:sp>
    </p:spTree>
    <p:extLst>
      <p:ext uri="{BB962C8B-B14F-4D97-AF65-F5344CB8AC3E}">
        <p14:creationId xmlns:p14="http://schemas.microsoft.com/office/powerpoint/2010/main" val="22106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summary of sources of financing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751"/>
                <a:ext cx="8229600" cy="762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 firm’s “liabilities” consists of investors who get paid from the firm’s free cash </a:t>
                </a:r>
                <a:r>
                  <a:rPr lang="en-US" dirty="0"/>
                  <a:t>flows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 firm’s </a:t>
                </a:r>
                <a:r>
                  <a:rPr lang="en-US" dirty="0"/>
                  <a:t>“value” </a:t>
                </a:r>
                <a:r>
                  <a:rPr lang="en-US" i="1" dirty="0"/>
                  <a:t>V</a:t>
                </a:r>
                <a:r>
                  <a:rPr lang="en-US" dirty="0"/>
                  <a:t> is the </a:t>
                </a:r>
                <a:r>
                  <a:rPr lang="en-US" dirty="0" smtClean="0"/>
                  <a:t>total market </a:t>
                </a:r>
                <a:r>
                  <a:rPr lang="en-US" dirty="0"/>
                  <a:t>value of all </a:t>
                </a:r>
                <a:r>
                  <a:rPr lang="en-US" dirty="0" smtClean="0"/>
                  <a:t>the liabilities that </a:t>
                </a:r>
                <a:r>
                  <a:rPr lang="en-US" dirty="0"/>
                  <a:t>have a claim on </a:t>
                </a:r>
                <a:r>
                  <a:rPr lang="en-US" dirty="0" smtClean="0"/>
                  <a:t>those cash flows: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𝑖𝑟𝑚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𝑃𝑟𝑒𝑓𝑒𝑟𝑟𝑒𝑑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751"/>
                <a:ext cx="8229600" cy="762000"/>
              </a:xfrm>
              <a:blipFill rotWithShape="0">
                <a:blip r:embed="rId2"/>
                <a:stretch>
                  <a:fillRect l="-22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14450" y="1885950"/>
          <a:ext cx="6515100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90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Debt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Preferred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Equity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Payment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promised payment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payment (e.g. 8% dividend), but payment</a:t>
                      </a:r>
                      <a:r>
                        <a:rPr lang="en-US" sz="1200" baseline="0" dirty="0" smtClean="0"/>
                        <a:t> optional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Residual (whatever is left over)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 in bankruptcy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Middle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Lowest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Risk/beta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Middle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Expected return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Middle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High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9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Voting/control rights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 (as long as paid as promised)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r>
                        <a:rPr lang="en-US" sz="1200" baseline="0" dirty="0" smtClean="0"/>
                        <a:t> (but sometimes convertible to equity)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Perpetual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Perpetual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96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financing 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(of U.S. aggregate corporate market values)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~25%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~1% (and mainly </a:t>
                      </a:r>
                      <a:r>
                        <a:rPr lang="en-US" sz="1200" baseline="0" dirty="0" smtClean="0"/>
                        <a:t>by financial firms)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~75%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9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dirty="0" smtClean="0"/>
              <a:t>Convertible bonds</a:t>
            </a:r>
            <a:endParaRPr lang="en-US" dirty="0"/>
          </a:p>
        </p:txBody>
      </p:sp>
      <p:sp>
        <p:nvSpPr>
          <p:cNvPr id="43011" name="Rectangle 17"/>
          <p:cNvSpPr>
            <a:spLocks noGrp="1" noChangeArrowheads="1"/>
          </p:cNvSpPr>
          <p:nvPr>
            <p:ph type="body" idx="4294967295"/>
          </p:nvPr>
        </p:nvSpPr>
        <p:spPr/>
        <p:txBody>
          <a:bodyPr rIns="91440">
            <a:normAutofit fontScale="62500" lnSpcReduction="20000"/>
          </a:bodyPr>
          <a:lstStyle/>
          <a:p>
            <a:r>
              <a:rPr lang="en-US" dirty="0"/>
              <a:t>Convertible bonds gives the lender an option to convert each bond into a fixed number of common stock </a:t>
            </a:r>
          </a:p>
          <a:p>
            <a:r>
              <a:rPr lang="en-US" dirty="0"/>
              <a:t>Conversion Ratio: The number of shares each bond (usually per $1000 of face value) can be converted to </a:t>
            </a:r>
          </a:p>
          <a:p>
            <a:r>
              <a:rPr lang="en-US" dirty="0"/>
              <a:t>Conversion Price: Implied stock price when converted</a:t>
            </a:r>
          </a:p>
          <a:p>
            <a:r>
              <a:rPr lang="en-US" dirty="0"/>
              <a:t>Consider a convertible bond with a $1000 face value and a conversion ratio of 20</a:t>
            </a:r>
          </a:p>
          <a:p>
            <a:pPr lvl="1"/>
            <a:r>
              <a:rPr lang="en-US" dirty="0"/>
              <a:t>If you converted the bond into stock on its maturity date, you would receive 20 shares</a:t>
            </a:r>
          </a:p>
          <a:p>
            <a:pPr lvl="1"/>
            <a:r>
              <a:rPr lang="en-US" dirty="0"/>
              <a:t>If you did not convert, you would receive $1000</a:t>
            </a:r>
          </a:p>
          <a:p>
            <a:pPr lvl="1"/>
            <a:r>
              <a:rPr lang="en-US" dirty="0"/>
              <a:t>By converting the bond you “give up” $1000 for 20 shares, implying a “conversion price” per share of $1,000/20 = $50</a:t>
            </a:r>
          </a:p>
          <a:p>
            <a:pPr>
              <a:lnSpc>
                <a:spcPct val="90000"/>
              </a:lnSpc>
            </a:pPr>
            <a:r>
              <a:rPr lang="en-US" dirty="0"/>
              <a:t>Convertible bonds are worth more to </a:t>
            </a:r>
            <a:r>
              <a:rPr lang="en-US" dirty="0" smtClean="0"/>
              <a:t>a lender than </a:t>
            </a:r>
            <a:r>
              <a:rPr lang="en-US" dirty="0"/>
              <a:t>an otherwise identical non-convertible </a:t>
            </a:r>
            <a:r>
              <a:rPr lang="en-US" dirty="0" smtClean="0"/>
              <a:t>bond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Borrowers may </a:t>
            </a:r>
            <a:r>
              <a:rPr lang="en-US" dirty="0"/>
              <a:t>be able to pay lower yields by </a:t>
            </a:r>
            <a:r>
              <a:rPr lang="en-US" dirty="0" smtClean="0"/>
              <a:t>issuing convertible bonds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b="0" dirty="0" smtClean="0"/>
              <a:t>Convertible </a:t>
            </a:r>
            <a:r>
              <a:rPr lang="en-US" b="0" dirty="0"/>
              <a:t>Bond Value</a:t>
            </a:r>
            <a:endParaRPr lang="en-US" dirty="0"/>
          </a:p>
        </p:txBody>
      </p:sp>
      <p:pic>
        <p:nvPicPr>
          <p:cNvPr id="46086" name="Picture 6" descr="fig1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114550"/>
            <a:ext cx="5942635" cy="29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971550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/>
              <a:t>When a firm’s stock price is higher than the conversion price, convertible bond’s price is close to the value of the converted shares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600" dirty="0" smtClean="0"/>
              <a:t>When a firm’s stock price is low, the value is close to the value of a non-convertible (“straight”) bond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87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Short-term debt financing (Ch. 27.3-27.5)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Firms often rely on short-term debt financing to deal with immediate but short-lived cash needs</a:t>
            </a:r>
          </a:p>
          <a:p>
            <a:r>
              <a:rPr lang="en-US" dirty="0" smtClean="0"/>
              <a:t>Private debt: Bank loans</a:t>
            </a:r>
          </a:p>
          <a:p>
            <a:pPr lvl="1"/>
            <a:r>
              <a:rPr lang="en-US" dirty="0" smtClean="0"/>
              <a:t>Lines of credit</a:t>
            </a:r>
          </a:p>
          <a:p>
            <a:r>
              <a:rPr lang="en-US" dirty="0" smtClean="0"/>
              <a:t>Public debt: Commercial paper</a:t>
            </a:r>
          </a:p>
          <a:p>
            <a:pPr lvl="1"/>
            <a:r>
              <a:rPr lang="en-US" dirty="0" smtClean="0"/>
              <a:t>Huge market!</a:t>
            </a:r>
          </a:p>
          <a:p>
            <a:pPr lvl="1"/>
            <a:r>
              <a:rPr lang="en-US" dirty="0" smtClean="0"/>
              <a:t>Tends to be bought by money-market funds</a:t>
            </a:r>
          </a:p>
          <a:p>
            <a:pPr lvl="1"/>
            <a:r>
              <a:rPr lang="en-US" dirty="0" smtClean="0"/>
              <a:t>Unsecured </a:t>
            </a:r>
          </a:p>
          <a:p>
            <a:r>
              <a:rPr lang="en-US" dirty="0" smtClean="0"/>
              <a:t>Secured short-term debt</a:t>
            </a:r>
          </a:p>
          <a:p>
            <a:pPr lvl="1"/>
            <a:r>
              <a:rPr lang="en-US" dirty="0" smtClean="0"/>
              <a:t>E.g., backed by accounts receivables or inventory</a:t>
            </a:r>
          </a:p>
          <a:p>
            <a:pPr lvl="1"/>
            <a:r>
              <a:rPr lang="en-US" dirty="0" smtClean="0"/>
              <a:t>Can be private or public</a:t>
            </a:r>
          </a:p>
        </p:txBody>
      </p:sp>
    </p:spTree>
    <p:extLst>
      <p:ext uri="{BB962C8B-B14F-4D97-AF65-F5344CB8AC3E}">
        <p14:creationId xmlns:p14="http://schemas.microsoft.com/office/powerpoint/2010/main" val="4341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Valuation of public pensions (1)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public pension plans are </a:t>
            </a:r>
            <a:r>
              <a:rPr lang="en-US" dirty="0" smtClean="0"/>
              <a:t>“defined benefit”</a:t>
            </a:r>
            <a:endParaRPr lang="en-US" dirty="0"/>
          </a:p>
          <a:p>
            <a:pPr lvl="1"/>
            <a:r>
              <a:rPr lang="en-US" dirty="0" smtClean="0"/>
              <a:t>Promise retirees a stream of fixed </a:t>
            </a:r>
            <a:r>
              <a:rPr lang="en-US" dirty="0"/>
              <a:t>payments in the </a:t>
            </a:r>
            <a:r>
              <a:rPr lang="en-US" dirty="0" smtClean="0"/>
              <a:t>future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These promises can </a:t>
            </a:r>
            <a:r>
              <a:rPr lang="en-US" dirty="0"/>
              <a:t>be valued using bond valuation </a:t>
            </a:r>
            <a:r>
              <a:rPr lang="en-US" dirty="0" smtClean="0"/>
              <a:t>methods!</a:t>
            </a:r>
            <a:endParaRPr lang="en-US" dirty="0"/>
          </a:p>
          <a:p>
            <a:r>
              <a:rPr lang="en-US" dirty="0"/>
              <a:t>Question: What discount rate </a:t>
            </a:r>
            <a:r>
              <a:rPr lang="en-US" i="1" dirty="0"/>
              <a:t>r</a:t>
            </a:r>
            <a:r>
              <a:rPr lang="en-US" dirty="0"/>
              <a:t> should we use to discount states’ and municipalities’ pension promises to calculate their present value?</a:t>
            </a:r>
          </a:p>
          <a:p>
            <a:r>
              <a:rPr lang="en-US" dirty="0"/>
              <a:t>Answer: A discount rate that corresponds with the riskiness of the pension promises!</a:t>
            </a:r>
          </a:p>
          <a:p>
            <a:r>
              <a:rPr lang="en-US" dirty="0"/>
              <a:t>How risky are these pensions?</a:t>
            </a:r>
          </a:p>
          <a:p>
            <a:pPr lvl="1"/>
            <a:r>
              <a:rPr lang="en-US" dirty="0"/>
              <a:t>Retirees and future retirees expect them to be hard promises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Should be discounted at </a:t>
            </a:r>
            <a:r>
              <a:rPr lang="en-US" dirty="0" smtClean="0"/>
              <a:t>rate close to risk-free! </a:t>
            </a:r>
            <a:r>
              <a:rPr lang="en-US" dirty="0"/>
              <a:t>(or at most, using the municipal debt yield)</a:t>
            </a:r>
          </a:p>
          <a:p>
            <a:r>
              <a:rPr lang="en-US" dirty="0"/>
              <a:t>What discount rate do states and municipalities use in practice?</a:t>
            </a:r>
          </a:p>
          <a:p>
            <a:pPr lvl="1"/>
            <a:r>
              <a:rPr lang="en-US" dirty="0"/>
              <a:t>Hint: what discount rate makes their debt to future retirees look smaller?</a:t>
            </a:r>
          </a:p>
        </p:txBody>
      </p:sp>
    </p:spTree>
    <p:extLst>
      <p:ext uri="{BB962C8B-B14F-4D97-AF65-F5344CB8AC3E}">
        <p14:creationId xmlns:p14="http://schemas.microsoft.com/office/powerpoint/2010/main" val="6197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Valuation of public </a:t>
            </a:r>
            <a:r>
              <a:rPr lang="en-US" sz="2800" dirty="0" smtClean="0"/>
              <a:t>pensions (2)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What if we use a discount rate that’s too high?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</a:t>
            </a:r>
            <a:r>
              <a:rPr lang="en-US" dirty="0" smtClean="0"/>
              <a:t>practice</a:t>
            </a:r>
            <a:r>
              <a:rPr lang="en-US" dirty="0"/>
              <a:t>, state and local plans </a:t>
            </a:r>
            <a:r>
              <a:rPr lang="en-US" dirty="0" smtClean="0"/>
              <a:t>discount </a:t>
            </a:r>
            <a:r>
              <a:rPr lang="en-US" dirty="0"/>
              <a:t>the pension promises based on the </a:t>
            </a:r>
            <a:r>
              <a:rPr lang="en-US" i="1" dirty="0"/>
              <a:t>expected return of the assets </a:t>
            </a:r>
            <a:r>
              <a:rPr lang="en-US" dirty="0"/>
              <a:t>held by the pension trust</a:t>
            </a:r>
          </a:p>
          <a:p>
            <a:pPr lvl="1"/>
            <a:r>
              <a:rPr lang="en-US" dirty="0"/>
              <a:t>Usually around </a:t>
            </a:r>
            <a:r>
              <a:rPr lang="en-US" dirty="0" smtClean="0"/>
              <a:t>7.5-8</a:t>
            </a:r>
            <a:r>
              <a:rPr lang="en-US" dirty="0"/>
              <a:t>%!</a:t>
            </a:r>
          </a:p>
          <a:p>
            <a:r>
              <a:rPr lang="en-US" dirty="0" smtClean="0"/>
              <a:t>Using </a:t>
            </a:r>
            <a:r>
              <a:rPr lang="en-US" dirty="0"/>
              <a:t>a discount rate based on the expected return of assets:</a:t>
            </a:r>
          </a:p>
          <a:p>
            <a:pPr marL="857250" lvl="1" indent="-457200">
              <a:buFont typeface="Verdana" pitchFamily="1" charset="0"/>
              <a:buAutoNum type="arabicPeriod"/>
            </a:pPr>
            <a:r>
              <a:rPr lang="en-US" dirty="0"/>
              <a:t>Reduces </a:t>
            </a:r>
            <a:r>
              <a:rPr lang="en-US" dirty="0" smtClean="0"/>
              <a:t>value of pension </a:t>
            </a:r>
            <a:r>
              <a:rPr lang="en-US" dirty="0"/>
              <a:t>obligations </a:t>
            </a:r>
            <a:r>
              <a:rPr lang="en-US" dirty="0" smtClean="0"/>
              <a:t>as reported </a:t>
            </a:r>
            <a:r>
              <a:rPr lang="en-US" dirty="0"/>
              <a:t>to the </a:t>
            </a:r>
            <a:r>
              <a:rPr lang="en-US" dirty="0" smtClean="0"/>
              <a:t>public</a:t>
            </a:r>
            <a:endParaRPr lang="en-US" dirty="0"/>
          </a:p>
          <a:p>
            <a:pPr marL="857250" lvl="1" indent="-457200">
              <a:buFont typeface="Verdana" pitchFamily="1" charset="0"/>
              <a:buAutoNum type="arabicPeriod"/>
            </a:pPr>
            <a:r>
              <a:rPr lang="en-US" dirty="0"/>
              <a:t>Encourages </a:t>
            </a:r>
            <a:r>
              <a:rPr lang="en-US" dirty="0" smtClean="0"/>
              <a:t>pension plans </a:t>
            </a:r>
            <a:r>
              <a:rPr lang="en-US" dirty="0"/>
              <a:t>to invest in riskier portfolios </a:t>
            </a:r>
            <a:r>
              <a:rPr lang="en-US" dirty="0" smtClean="0"/>
              <a:t>to </a:t>
            </a:r>
            <a:r>
              <a:rPr lang="en-US" dirty="0"/>
              <a:t>justify </a:t>
            </a:r>
            <a:r>
              <a:rPr lang="en-US" dirty="0" smtClean="0"/>
              <a:t>an even higher discount rate</a:t>
            </a:r>
          </a:p>
          <a:p>
            <a:pPr marL="1257300" lvl="2" indent="-457200"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/>
              <a:t>a plan takes on more risk, the more “soundly financed” the plan </a:t>
            </a:r>
            <a:r>
              <a:rPr lang="en-US" dirty="0" smtClean="0"/>
              <a:t>looks!</a:t>
            </a:r>
            <a:endParaRPr lang="en-US" dirty="0"/>
          </a:p>
          <a:p>
            <a:r>
              <a:rPr lang="en-US" dirty="0"/>
              <a:t>“Kicks the can </a:t>
            </a:r>
            <a:r>
              <a:rPr lang="en-US" dirty="0" smtClean="0"/>
              <a:t>forward”—</a:t>
            </a:r>
            <a:r>
              <a:rPr lang="en-US" i="1" dirty="0" smtClean="0"/>
              <a:t>some</a:t>
            </a:r>
            <a:r>
              <a:rPr lang="en-US" dirty="0" smtClean="0"/>
              <a:t> </a:t>
            </a:r>
            <a:r>
              <a:rPr lang="en-US" i="1" dirty="0"/>
              <a:t>other</a:t>
            </a:r>
            <a:r>
              <a:rPr lang="en-US" dirty="0"/>
              <a:t> politician will need to deal with the shortfall later</a:t>
            </a:r>
          </a:p>
        </p:txBody>
      </p:sp>
    </p:spTree>
    <p:extLst>
      <p:ext uri="{BB962C8B-B14F-4D97-AF65-F5344CB8AC3E}">
        <p14:creationId xmlns:p14="http://schemas.microsoft.com/office/powerpoint/2010/main" val="17034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Illinois DB funds </a:t>
            </a:r>
            <a:br>
              <a:rPr lang="en-US" dirty="0" smtClean="0"/>
            </a:br>
            <a:r>
              <a:rPr lang="en-US" sz="2200" dirty="0" smtClean="0"/>
              <a:t>(as of 2008—things haven’t gotten any better since…)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Assets of Four DB funds: $65.7bn</a:t>
            </a:r>
          </a:p>
          <a:p>
            <a:endParaRPr lang="en-US" dirty="0" smtClean="0"/>
          </a:p>
          <a:p>
            <a:r>
              <a:rPr lang="en-US" dirty="0" smtClean="0"/>
              <a:t>Stated Liabilities: $151.1bn</a:t>
            </a:r>
          </a:p>
          <a:p>
            <a:endParaRPr lang="en-US" dirty="0" smtClean="0"/>
          </a:p>
          <a:p>
            <a:r>
              <a:rPr lang="en-US" dirty="0" smtClean="0"/>
              <a:t>Liability at Treasury Rate: $284.8bn</a:t>
            </a:r>
          </a:p>
          <a:p>
            <a:endParaRPr lang="en-US" dirty="0" smtClean="0"/>
          </a:p>
          <a:p>
            <a:r>
              <a:rPr lang="en-US" dirty="0" smtClean="0"/>
              <a:t>Shortfall (using Treasury rate) is approximately 35% of GSP, approximately 8 times total State Revenues (around $35 billion)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7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value debt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here’s a wide variety of different kinds of debt!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E.g</a:t>
                </a:r>
                <a:r>
                  <a:rPr lang="en-US" dirty="0"/>
                  <a:t>., corporate bonds, bank loans, </a:t>
                </a:r>
                <a:r>
                  <a:rPr lang="en-US" dirty="0" smtClean="0"/>
                  <a:t>asset-backed debt, revolving </a:t>
                </a:r>
                <a:r>
                  <a:rPr lang="en-US" dirty="0"/>
                  <a:t>credit </a:t>
                </a:r>
                <a:r>
                  <a:rPr lang="en-US" dirty="0" smtClean="0"/>
                  <a:t>facilities (“revolvers”), </a:t>
                </a:r>
                <a:r>
                  <a:rPr lang="en-US" dirty="0"/>
                  <a:t>etc</a:t>
                </a:r>
                <a:r>
                  <a:rPr lang="en-US" dirty="0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Compare to equity, of which there’s really only one kind (=the residual claimant)</a:t>
                </a:r>
                <a:endParaRPr lang="en-US" dirty="0"/>
              </a:p>
              <a:p>
                <a:r>
                  <a:rPr lang="en-US" dirty="0" smtClean="0"/>
                  <a:t>Despite this complexity, valuing any debt security is no </a:t>
                </a:r>
                <a:r>
                  <a:rPr lang="en-US" dirty="0"/>
                  <a:t>different than valuing </a:t>
                </a:r>
                <a:r>
                  <a:rPr lang="en-US" dirty="0" smtClean="0"/>
                  <a:t>projects, stocks, or other financial securities: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Forecast </a:t>
                </a:r>
                <a:r>
                  <a:rPr lang="en-US" dirty="0" smtClean="0"/>
                  <a:t>expected </a:t>
                </a:r>
                <a:r>
                  <a:rPr lang="en-US" dirty="0"/>
                  <a:t>cash </a:t>
                </a:r>
                <a:r>
                  <a:rPr lang="en-US" dirty="0" smtClean="0"/>
                  <a:t>flows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Apply an appropriate discount rate</a:t>
                </a:r>
                <a:endParaRPr lang="en-US" dirty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discount rate?</a:t>
                </a:r>
              </a:p>
              <a:p>
                <a:pPr lvl="1"/>
                <a:r>
                  <a:rPr lang="en-US" dirty="0"/>
                  <a:t>The expected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that takes into account the </a:t>
                </a:r>
                <a:r>
                  <a:rPr lang="en-US" dirty="0" smtClean="0"/>
                  <a:t>systematic risk of the debt!</a:t>
                </a:r>
                <a:endParaRPr lang="en-US" dirty="0"/>
              </a:p>
              <a:p>
                <a:r>
                  <a:rPr lang="en-US" dirty="0"/>
                  <a:t>The yield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of </a:t>
                </a:r>
                <a:r>
                  <a:rPr lang="en-US" dirty="0" smtClean="0"/>
                  <a:t>debt is </a:t>
                </a:r>
                <a:r>
                  <a:rPr lang="en-US" i="1" dirty="0"/>
                  <a:t>not</a:t>
                </a:r>
                <a:r>
                  <a:rPr lang="en-US" dirty="0"/>
                  <a:t> equal to the expected 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for an investor!</a:t>
                </a:r>
                <a:endParaRPr lang="en-US" dirty="0"/>
              </a:p>
              <a:p>
                <a:pPr lvl="1"/>
                <a:r>
                  <a:rPr lang="en-US" dirty="0"/>
                  <a:t>A bond with a 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does not even necessarily have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44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Bond price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</a:t>
                </a:r>
                <a:r>
                  <a:rPr lang="en-US" dirty="0"/>
                  <a:t>= PV(</a:t>
                </a:r>
                <a:r>
                  <a:rPr lang="en-US" i="1" dirty="0"/>
                  <a:t>Promised</a:t>
                </a:r>
                <a:r>
                  <a:rPr lang="en-US" dirty="0"/>
                  <a:t> </a:t>
                </a:r>
                <a:r>
                  <a:rPr lang="en-US" dirty="0" smtClean="0"/>
                  <a:t>cash flows; </a:t>
                </a:r>
                <a:r>
                  <a:rPr lang="en-US" dirty="0"/>
                  <a:t>discounted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1371600" lvl="1" indent="-514350"/>
                <a:r>
                  <a:rPr lang="en-US" dirty="0" smtClean="0"/>
                  <a:t>Note: This is not really a “valuation” equation, but rather the </a:t>
                </a:r>
                <a:r>
                  <a:rPr lang="en-US" i="1" dirty="0" smtClean="0"/>
                  <a:t>definition</a:t>
                </a:r>
                <a:r>
                  <a:rPr lang="en-US" dirty="0" smtClean="0"/>
                  <a:t> of yield </a:t>
                </a:r>
                <a:r>
                  <a:rPr lang="en-US" i="1" dirty="0" smtClean="0"/>
                  <a:t>y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Bond price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= PV(</a:t>
                </a:r>
                <a:r>
                  <a:rPr lang="en-US" i="1" dirty="0" smtClean="0"/>
                  <a:t>Expected</a:t>
                </a:r>
                <a:r>
                  <a:rPr lang="en-US" dirty="0" smtClean="0"/>
                  <a:t> cash flows; </a:t>
                </a:r>
                <a:r>
                  <a:rPr lang="en-US" dirty="0"/>
                  <a:t>discounted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example, for a one-year zero-coupon bond: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𝑃𝑟𝑜𝑚𝑖𝑠𝑒𝑑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𝑃𝑎𝑦𝑚𝑒𝑛𝑡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𝐸𝑥𝑝𝑒𝑐𝑡𝑒𝑑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𝑃𝑎𝑦𝑚𝑒𝑛𝑡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a bond is risk-free</a:t>
                </a:r>
                <a:r>
                  <a:rPr lang="en-US" dirty="0" smtClean="0"/>
                  <a:t>, promised=expected cash flows,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a bond is risky (promised </a:t>
                </a:r>
                <a:r>
                  <a:rPr lang="en-US" dirty="0" smtClean="0"/>
                  <a:t>cash flows&gt;expected cash flows), so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9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1" charset="-128"/>
              </a:rPr>
              <a:t>Coupons, discounts, and premiums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8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00150"/>
                <a:ext cx="8229600" cy="373379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400" dirty="0"/>
                  <a:t>A </a:t>
                </a:r>
                <a:r>
                  <a:rPr lang="en-US" sz="1400" dirty="0" smtClean="0"/>
                  <a:t>bond’s “face value” </a:t>
                </a:r>
                <a:r>
                  <a:rPr lang="en-US" sz="1400" dirty="0"/>
                  <a:t>(sometimes called nominal/par value) is the amount promised to the debtholder at maturity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400" dirty="0" smtClean="0"/>
                  <a:t>A bond can also pay regular “coupons”,  e.g. 3% of the face value semi-annually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400" b="1" dirty="0" smtClean="0"/>
                  <a:t>Zero-coupon </a:t>
                </a:r>
                <a:r>
                  <a:rPr lang="en-US" sz="1400" b="1" dirty="0"/>
                  <a:t>bonds: 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/>
                  <a:t>Only one cash flow: </a:t>
                </a:r>
                <a:r>
                  <a:rPr lang="en-US" sz="1400" dirty="0" smtClean="0"/>
                  <a:t>Bond promises </a:t>
                </a:r>
                <a:r>
                  <a:rPr lang="en-US" sz="1400" dirty="0"/>
                  <a:t>to pay face value at maturity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400" b="1" dirty="0"/>
                  <a:t>Coupon bonds: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/>
                  <a:t>Promises to pay face value at maturity plus regular coupon payments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buNone/>
                </a:pPr>
                <a:r>
                  <a:rPr lang="en-US" sz="1400" b="1" dirty="0" smtClean="0"/>
                  <a:t>Discount vs. premium: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 smtClean="0"/>
                  <a:t>Discount </a:t>
                </a:r>
                <a:r>
                  <a:rPr lang="en-US" sz="1400" dirty="0"/>
                  <a:t>bond: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Face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/>
                  <a:t>Premium bond: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Face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 smtClean="0"/>
                  <a:t>Zero-coupon </a:t>
                </a:r>
                <a:r>
                  <a:rPr lang="en-US" sz="1400" dirty="0"/>
                  <a:t>bonds </a:t>
                </a:r>
                <a:r>
                  <a:rPr lang="en-US" sz="1400" dirty="0" smtClean="0"/>
                  <a:t>always trade at </a:t>
                </a:r>
                <a:r>
                  <a:rPr lang="en-US" sz="1400" dirty="0"/>
                  <a:t>a </a:t>
                </a:r>
                <a:r>
                  <a:rPr lang="en-US" sz="1400" dirty="0" smtClean="0"/>
                  <a:t>discount</a:t>
                </a:r>
              </a:p>
              <a:p>
                <a:pPr lvl="1"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i="1" dirty="0"/>
                  <a:t>E</a:t>
                </a:r>
                <a:r>
                  <a:rPr lang="en-US" sz="1400" i="1" dirty="0" smtClean="0"/>
                  <a:t>xcept </a:t>
                </a:r>
                <a:r>
                  <a:rPr lang="en-US" sz="1400" dirty="0"/>
                  <a:t>when yields are negative, as they have been </a:t>
                </a:r>
                <a:r>
                  <a:rPr lang="en-US" sz="1400" dirty="0" smtClean="0"/>
                  <a:t>for many bonds recently!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 smtClean="0"/>
                  <a:t>Coupon </a:t>
                </a:r>
                <a:r>
                  <a:rPr lang="en-US" sz="1400" dirty="0"/>
                  <a:t>bonds can trade either at a discount or at a premium</a:t>
                </a:r>
              </a:p>
              <a:p>
                <a:pPr lvl="1"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/>
                  <a:t>Most issuers of coupon bonds tend to choose a coupon so that the bonds will trade close to “par” (</a:t>
                </a:r>
                <a:r>
                  <a:rPr lang="en-US" sz="1400" dirty="0" err="1"/>
                  <a:t>price≈face</a:t>
                </a:r>
                <a:r>
                  <a:rPr lang="en-US" sz="1400" dirty="0"/>
                  <a:t> value</a:t>
                </a:r>
                <a:r>
                  <a:rPr lang="en-US" sz="1400" dirty="0" smtClean="0"/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400"/>
                  </a:spcBef>
                </a:pPr>
                <a:r>
                  <a:rPr lang="en-US" sz="1400" dirty="0"/>
                  <a:t>After the issue date, the bond price can change over time to form smaller/larger discounts or </a:t>
                </a:r>
                <a:r>
                  <a:rPr lang="en-US" sz="1400" dirty="0" smtClean="0"/>
                  <a:t>premiums: </a:t>
                </a:r>
                <a:br>
                  <a:rPr lang="en-US" sz="1400" dirty="0" smtClean="0"/>
                </a:br>
                <a:r>
                  <a:rPr lang="en-US" sz="1400" dirty="0" smtClean="0"/>
                  <a:t>1</a:t>
                </a:r>
                <a:r>
                  <a:rPr lang="en-US" sz="1400" dirty="0"/>
                  <a:t>) </a:t>
                </a:r>
                <a:r>
                  <a:rPr lang="en-US" sz="1400" dirty="0" smtClean="0"/>
                  <a:t>If economy-wide interest rates change, </a:t>
                </a:r>
                <a:r>
                  <a:rPr lang="en-US" sz="1400" dirty="0"/>
                  <a:t>2) As time to maturity becomes shorter, 3) With changes in </a:t>
                </a:r>
                <a:r>
                  <a:rPr lang="en-US" sz="1400" dirty="0" smtClean="0"/>
                  <a:t>risk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614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733799"/>
              </a:xfrm>
              <a:blipFill rotWithShape="0">
                <a:blip r:embed="rId3"/>
                <a:stretch>
                  <a:fillRect t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Example: Relating Yield and Prices</a:t>
            </a:r>
          </a:p>
        </p:txBody>
      </p:sp>
      <p:sp>
        <p:nvSpPr>
          <p:cNvPr id="13315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22859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ＭＳ Ｐゴシック" pitchFamily="1" charset="-128"/>
              </a:rPr>
              <a:t>Consider a ten-year, $1000 bond with 1.1% annual coupons</a:t>
            </a:r>
          </a:p>
          <a:p>
            <a:r>
              <a:rPr lang="en-US" sz="2400" dirty="0" smtClean="0">
                <a:ea typeface="ＭＳ Ｐゴシック" pitchFamily="1" charset="-128"/>
              </a:rPr>
              <a:t>Suppose the bond’s yield </a:t>
            </a:r>
            <a:r>
              <a:rPr lang="en-US" sz="2400" i="1" dirty="0" smtClean="0">
                <a:ea typeface="ＭＳ Ｐゴシック" pitchFamily="1" charset="-128"/>
              </a:rPr>
              <a:t>y</a:t>
            </a:r>
            <a:r>
              <a:rPr lang="en-US" sz="2400" dirty="0" smtClean="0">
                <a:ea typeface="ＭＳ Ｐゴシック" pitchFamily="1" charset="-128"/>
              </a:rPr>
              <a:t> is </a:t>
            </a:r>
            <a:r>
              <a:rPr lang="en-US" sz="2400" dirty="0">
                <a:ea typeface="ＭＳ Ｐゴシック" pitchFamily="1" charset="-128"/>
              </a:rPr>
              <a:t>1</a:t>
            </a:r>
            <a:r>
              <a:rPr lang="en-US" sz="2400" dirty="0" smtClean="0">
                <a:ea typeface="ＭＳ Ｐゴシック" pitchFamily="1" charset="-128"/>
              </a:rPr>
              <a:t>%</a:t>
            </a:r>
          </a:p>
          <a:p>
            <a:r>
              <a:rPr lang="en-US" sz="2400" dirty="0" smtClean="0">
                <a:ea typeface="ＭＳ Ｐゴシック" pitchFamily="1" charset="-128"/>
              </a:rPr>
              <a:t>What price is the bond trading for?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2876550"/>
            <a:ext cx="6400800" cy="1754029"/>
            <a:chOff x="609599" y="3886200"/>
            <a:chExt cx="6400800" cy="2338706"/>
          </a:xfrm>
        </p:grpSpPr>
        <p:graphicFrame>
          <p:nvGraphicFramePr>
            <p:cNvPr id="1331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245674"/>
                </p:ext>
              </p:extLst>
            </p:nvPr>
          </p:nvGraphicFramePr>
          <p:xfrm>
            <a:off x="1143000" y="4273549"/>
            <a:ext cx="5160645" cy="1055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1" name="Equation" r:id="rId4" imgW="2400300" imgH="368300" progId="Equation.DSMT4">
                    <p:embed/>
                  </p:oleObj>
                </mc:Choice>
                <mc:Fallback>
                  <p:oleObj name="Equation" r:id="rId4" imgW="24003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273549"/>
                          <a:ext cx="5160645" cy="1055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317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1752599" y="51562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18" name="TextBox 4"/>
            <p:cNvSpPr txBox="1">
              <a:spLocks noChangeArrowheads="1"/>
            </p:cNvSpPr>
            <p:nvPr/>
          </p:nvSpPr>
          <p:spPr bwMode="auto">
            <a:xfrm>
              <a:off x="609599" y="5732463"/>
              <a:ext cx="189827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9pPr>
            </a:lstStyle>
            <a:p>
              <a:pPr eaLnBrk="1" hangingPunct="1"/>
              <a:r>
                <a:rPr lang="en-US" sz="1800" dirty="0"/>
                <a:t>A</a:t>
              </a:r>
              <a:r>
                <a:rPr lang="en-US" sz="1800" dirty="0" smtClean="0"/>
                <a:t>nnual </a:t>
              </a:r>
              <a:r>
                <a:rPr lang="en-US" sz="1800" dirty="0"/>
                <a:t>coupon</a:t>
              </a:r>
            </a:p>
          </p:txBody>
        </p:sp>
        <p:cxnSp>
          <p:nvCxnSpPr>
            <p:cNvPr id="13319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4922997" y="4121149"/>
              <a:ext cx="6096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8"/>
            <p:cNvSpPr txBox="1">
              <a:spLocks noChangeArrowheads="1"/>
            </p:cNvSpPr>
            <p:nvPr/>
          </p:nvSpPr>
          <p:spPr bwMode="auto">
            <a:xfrm>
              <a:off x="5608797" y="3886200"/>
              <a:ext cx="140160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Verdana" pitchFamily="80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80" charset="0"/>
                </a:defRPr>
              </a:lvl9pPr>
            </a:lstStyle>
            <a:p>
              <a:pPr eaLnBrk="1" hangingPunct="1"/>
              <a:r>
                <a:rPr lang="en-US" sz="1800" dirty="0"/>
                <a:t>Face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3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en-US" dirty="0" smtClean="0"/>
              <a:t>Example: Valuing a risky bond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4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 rIns="91440">
                <a:normAutofit fontScale="85000" lnSpcReduction="20000"/>
              </a:bodyPr>
              <a:lstStyle/>
              <a:p>
                <a:r>
                  <a:rPr lang="en-US" sz="2000" dirty="0" smtClean="0"/>
                  <a:t>Consider </a:t>
                </a:r>
                <a:r>
                  <a:rPr lang="en-US" sz="2000" dirty="0"/>
                  <a:t>a one-year, $1000, zero-coupon </a:t>
                </a:r>
                <a:r>
                  <a:rPr lang="en-US" sz="2000" dirty="0" smtClean="0"/>
                  <a:t>bond</a:t>
                </a:r>
                <a:endParaRPr lang="en-US" sz="2000" dirty="0"/>
              </a:p>
              <a:p>
                <a:r>
                  <a:rPr lang="en-US" sz="2000" dirty="0"/>
                  <a:t>There is a 50% chance that the bond will repay its face value in full and a 50% chance that the bond will default and you will receive $</a:t>
                </a:r>
                <a:r>
                  <a:rPr lang="en-US" sz="2000" dirty="0" smtClean="0"/>
                  <a:t>900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000" dirty="0" smtClean="0"/>
                  <a:t>expected cash flow is $950</a:t>
                </a:r>
                <a:endParaRPr lang="en-US" sz="2000" dirty="0"/>
              </a:p>
              <a:p>
                <a:r>
                  <a:rPr lang="en-US" sz="2000" dirty="0" smtClean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 smtClean="0"/>
                  <a:t> (the bond’s expected return) is 5.1%</a:t>
                </a:r>
              </a:p>
              <a:p>
                <a:r>
                  <a:rPr lang="en-US" sz="2000" dirty="0" smtClean="0"/>
                  <a:t>What’s the price and yield of this bond?</a:t>
                </a:r>
              </a:p>
              <a:p>
                <a:r>
                  <a:rPr lang="en-US" sz="2000" dirty="0"/>
                  <a:t>The price of the bond </a:t>
                </a:r>
                <a:r>
                  <a:rPr lang="en-US" sz="2000" dirty="0" smtClean="0"/>
                  <a:t>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𝐸𝑥𝑝𝑒𝑐𝑡𝑒𝑑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𝑐𝑎𝑠h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𝑓𝑙𝑜𝑤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950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1.051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=903.30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The yield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𝐹𝑉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−1=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903.90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−1=10.63%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9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3"/>
                <a:stretch>
                  <a:fillRect l="-370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7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Valuing a longer-term coupon bond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Consider a bond with the following features: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Maturity 6 years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Face value = 100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Annual coupon of $</a:t>
                </a:r>
                <a:r>
                  <a:rPr lang="en-US" dirty="0" smtClean="0"/>
                  <a:t>7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of 6</a:t>
                </a:r>
                <a:r>
                  <a:rPr lang="en-US" dirty="0" smtClean="0"/>
                  <a:t>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5% </a:t>
                </a:r>
                <a:r>
                  <a:rPr lang="en-US" dirty="0"/>
                  <a:t>annual probability of </a:t>
                </a:r>
                <a:r>
                  <a:rPr lang="en-US" dirty="0" smtClean="0"/>
                  <a:t>default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default, loss of 60% (</a:t>
                </a:r>
                <a:r>
                  <a:rPr lang="en-US" i="1" dirty="0" smtClean="0"/>
                  <a:t>i.e., </a:t>
                </a:r>
                <a:r>
                  <a:rPr lang="en-US" dirty="0" smtClean="0"/>
                  <a:t>recovery=40%) of face value</a:t>
                </a:r>
              </a:p>
              <a:p>
                <a:pPr lvl="2"/>
                <a:r>
                  <a:rPr lang="en-US" dirty="0"/>
                  <a:t>If the bond </a:t>
                </a:r>
                <a:r>
                  <a:rPr lang="en-US" dirty="0" smtClean="0"/>
                  <a:t>defaults at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, </a:t>
                </a:r>
                <a:r>
                  <a:rPr lang="en-US" dirty="0"/>
                  <a:t>it will not </a:t>
                </a:r>
                <a:r>
                  <a:rPr lang="en-US" dirty="0" smtClean="0"/>
                  <a:t>pay any further cash flows after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beyond the recovered amount</a:t>
                </a:r>
                <a:endParaRPr lang="en-US" i="1" dirty="0" smtClean="0"/>
              </a:p>
              <a:p>
                <a:r>
                  <a:rPr lang="en-US" dirty="0" smtClean="0"/>
                  <a:t>Calculate the expected cash flows, price, and yield of this bond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334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longer </a:t>
            </a:r>
            <a:r>
              <a:rPr lang="en-US" dirty="0" smtClean="0"/>
              <a:t>example – Cash flows and Price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81437"/>
              </p:ext>
            </p:extLst>
          </p:nvPr>
        </p:nvGraphicFramePr>
        <p:xfrm>
          <a:off x="914400" y="1051560"/>
          <a:ext cx="3048000" cy="15201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2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Assumptions: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face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coupon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r_d (discount rate)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annual </a:t>
                      </a:r>
                      <a:r>
                        <a:rPr lang="en-US" sz="1600" u="none" strike="noStrike" dirty="0" err="1">
                          <a:effectLst/>
                        </a:rPr>
                        <a:t>prob</a:t>
                      </a:r>
                      <a:r>
                        <a:rPr lang="en-US" sz="1600" u="none" strike="noStrike" dirty="0">
                          <a:effectLst/>
                        </a:rPr>
                        <a:t> of default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recovery 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95130"/>
              </p:ext>
            </p:extLst>
          </p:nvPr>
        </p:nvGraphicFramePr>
        <p:xfrm>
          <a:off x="914400" y="2611955"/>
          <a:ext cx="2833142" cy="205359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60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 (default)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cum. </a:t>
                      </a:r>
                      <a:r>
                        <a:rPr lang="en-US" sz="1600" u="none" strike="noStrike" dirty="0" err="1">
                          <a:effectLst/>
                        </a:rPr>
                        <a:t>prob</a:t>
                      </a:r>
                      <a:r>
                        <a:rPr lang="en-US" sz="1600" u="none" strike="noStrike" dirty="0">
                          <a:effectLst/>
                        </a:rPr>
                        <a:t>  of survival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0.0500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effectLst/>
                        </a:rPr>
                        <a:t>0.9500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0.0475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0.9025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0.0451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effectLst/>
                        </a:rPr>
                        <a:t>0.8574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0.0429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0.8145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0.0407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0.7738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>
                          <a:effectLst/>
                        </a:rPr>
                        <a:t>0.0387</a:t>
                      </a:r>
                      <a:endParaRPr lang="en-US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effectLst/>
                        </a:rPr>
                        <a:t>0.7351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00800" y="4688752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Price:</a:t>
            </a:r>
            <a:r>
              <a:rPr lang="en-US" sz="1600" dirty="0" smtClean="0"/>
              <a:t> $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89.71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9182"/>
              </p:ext>
            </p:extLst>
          </p:nvPr>
        </p:nvGraphicFramePr>
        <p:xfrm>
          <a:off x="3840317" y="2648150"/>
          <a:ext cx="2124857" cy="201739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11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cash </a:t>
                      </a:r>
                      <a:r>
                        <a:rPr lang="en-US" sz="1600" u="none" strike="noStrike" dirty="0">
                          <a:effectLst/>
                        </a:rPr>
                        <a:t>flows </a:t>
                      </a:r>
                      <a:r>
                        <a:rPr lang="en-US" sz="1600" u="none" strike="noStrike" dirty="0" smtClean="0">
                          <a:effectLst/>
                        </a:rPr>
                        <a:t/>
                      </a:r>
                      <a:br>
                        <a:rPr lang="en-US" sz="1600" u="none" strike="noStrike" dirty="0" smtClean="0">
                          <a:effectLst/>
                        </a:rPr>
                      </a:br>
                      <a:r>
                        <a:rPr lang="en-US" sz="1600" u="none" strike="noStrike" dirty="0" smtClean="0">
                          <a:effectLst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</a:rPr>
                        <a:t>if default)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cash </a:t>
                      </a:r>
                      <a:r>
                        <a:rPr lang="en-US" sz="1600" u="none" strike="noStrike" dirty="0">
                          <a:effectLst/>
                        </a:rPr>
                        <a:t>flows (if survive)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$107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29727"/>
              </p:ext>
            </p:extLst>
          </p:nvPr>
        </p:nvGraphicFramePr>
        <p:xfrm>
          <a:off x="6149715" y="2732171"/>
          <a:ext cx="1416570" cy="193337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0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1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E[CF]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8.65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 smtClean="0"/>
                        <a:t>8.22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80.20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2055</Words>
  <Application>Microsoft Office PowerPoint</Application>
  <PresentationFormat>On-screen Show (16:9)</PresentationFormat>
  <Paragraphs>331</Paragraphs>
  <Slides>25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Equation</vt:lpstr>
      <vt:lpstr>Bond/Debt Valuation</vt:lpstr>
      <vt:lpstr>Quick summary of sources of financing</vt:lpstr>
      <vt:lpstr>How to value debt</vt:lpstr>
      <vt:lpstr>Two important formulas</vt:lpstr>
      <vt:lpstr>Coupons, discounts, and premiums</vt:lpstr>
      <vt:lpstr>Example: Relating Yield and Prices</vt:lpstr>
      <vt:lpstr>Example: Valuing a risky bond</vt:lpstr>
      <vt:lpstr>Example: Valuing a longer-term coupon bond</vt:lpstr>
      <vt:lpstr>A longer example – Cash flows and Price</vt:lpstr>
      <vt:lpstr>A longer example – Yield</vt:lpstr>
      <vt:lpstr>Seniority</vt:lpstr>
      <vt:lpstr>Bond Covenants</vt:lpstr>
      <vt:lpstr>Private vs. Public Debt</vt:lpstr>
      <vt:lpstr>Which is better: Private or Public?</vt:lpstr>
      <vt:lpstr>Bond Ratings</vt:lpstr>
      <vt:lpstr>Rating scale</vt:lpstr>
      <vt:lpstr>The problem(s) with bond ratings?</vt:lpstr>
      <vt:lpstr>Callable bonds</vt:lpstr>
      <vt:lpstr>The Price of Callable Bonds</vt:lpstr>
      <vt:lpstr>Convertible bonds</vt:lpstr>
      <vt:lpstr>Convertible Bond Value</vt:lpstr>
      <vt:lpstr>Short-term debt financing (Ch. 27.3-27.5)</vt:lpstr>
      <vt:lpstr>Valuation of public pensions (1)</vt:lpstr>
      <vt:lpstr>Valuation of public pensions (2) What if we use a discount rate that’s too high?</vt:lpstr>
      <vt:lpstr>Example – Illinois DB funds  (as of 2008—things haven’t gotten any better since…)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Information, Competition, and Stock Prices</dc:title>
  <dc:creator>Kronlund, Mathias</dc:creator>
  <cp:lastModifiedBy>Kronlund, Mathias</cp:lastModifiedBy>
  <cp:revision>160</cp:revision>
  <cp:lastPrinted>2015-02-04T02:04:29Z</cp:lastPrinted>
  <dcterms:created xsi:type="dcterms:W3CDTF">2006-08-16T00:00:00Z</dcterms:created>
  <dcterms:modified xsi:type="dcterms:W3CDTF">2017-02-08T22:53:50Z</dcterms:modified>
</cp:coreProperties>
</file>