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40" r:id="rId2"/>
    <p:sldId id="360" r:id="rId3"/>
    <p:sldId id="343" r:id="rId4"/>
    <p:sldId id="361" r:id="rId5"/>
    <p:sldId id="356" r:id="rId6"/>
    <p:sldId id="354" r:id="rId7"/>
    <p:sldId id="348" r:id="rId8"/>
    <p:sldId id="355" r:id="rId9"/>
    <p:sldId id="357" r:id="rId10"/>
    <p:sldId id="362" r:id="rId11"/>
    <p:sldId id="359" r:id="rId12"/>
    <p:sldId id="364" r:id="rId13"/>
    <p:sldId id="363" r:id="rId14"/>
    <p:sldId id="365" r:id="rId15"/>
    <p:sldId id="366" r:id="rId16"/>
    <p:sldId id="367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57DBF-A09C-4526-9F76-5A3AFAD9B097}" type="datetimeFigureOut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2F856-E1D3-410A-8E9A-DA2033D1D9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2F856-E1D3-410A-8E9A-DA2033D1D96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44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2F856-E1D3-410A-8E9A-DA2033D1D96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145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2F856-E1D3-410A-8E9A-DA2033D1D96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31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>
            <a:lvl1pPr>
              <a:defRPr sz="1100"/>
            </a:lvl1pPr>
          </a:lstStyle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7772400" cy="1152128"/>
          </a:xfrm>
        </p:spPr>
        <p:txBody>
          <a:bodyPr>
            <a:normAutofit/>
          </a:bodyPr>
          <a:lstStyle/>
          <a:p>
            <a:r>
              <a:rPr lang="en-US" altLang="ko-KR" sz="3000" b="1" dirty="0" smtClean="0"/>
              <a:t>TA Session </a:t>
            </a:r>
            <a:r>
              <a:rPr lang="en-US" altLang="ko-KR" sz="3000" b="1" smtClean="0"/>
              <a:t># </a:t>
            </a:r>
            <a:r>
              <a:rPr lang="en-US" altLang="ko-KR" sz="3000" b="1" smtClean="0"/>
              <a:t>4: </a:t>
            </a:r>
            <a:r>
              <a:rPr lang="en-US" altLang="ko-KR" sz="3000" b="1" dirty="0" smtClean="0"/>
              <a:t>Class</a:t>
            </a:r>
            <a:endParaRPr lang="ko-KR" altLang="en-US" sz="3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1008112"/>
          </a:xfrm>
        </p:spPr>
        <p:txBody>
          <a:bodyPr>
            <a:normAutofit fontScale="85000" lnSpcReduction="20000"/>
          </a:bodyPr>
          <a:lstStyle/>
          <a:p>
            <a:endParaRPr lang="en-US" altLang="ko-KR" sz="1800" dirty="0" smtClean="0"/>
          </a:p>
          <a:p>
            <a:r>
              <a:rPr lang="ko-KR" altLang="en-US" sz="1800" dirty="0" smtClean="0"/>
              <a:t>금융공학 프로그래밍 </a:t>
            </a:r>
            <a:r>
              <a:rPr lang="en-US" altLang="ko-KR" sz="1800" dirty="0" smtClean="0"/>
              <a:t>II</a:t>
            </a:r>
          </a:p>
          <a:p>
            <a:r>
              <a:rPr lang="en-US" altLang="ko-KR" sz="1800" dirty="0" smtClean="0"/>
              <a:t>Fall 2017</a:t>
            </a:r>
          </a:p>
          <a:p>
            <a:r>
              <a:rPr lang="ko-KR" altLang="en-US" sz="1800" dirty="0" smtClean="0"/>
              <a:t>하유성 </a:t>
            </a:r>
            <a:r>
              <a:rPr lang="en-US" altLang="ko-KR" sz="1800" dirty="0" smtClean="0"/>
              <a:t>/ </a:t>
            </a:r>
            <a:r>
              <a:rPr lang="en-US" altLang="ko-KR" sz="1800" dirty="0" smtClean="0"/>
              <a:t>2017.09.20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31540" y="3104968"/>
            <a:ext cx="828092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(Class)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68863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프로그램이 데이터에 직접 접근하지 못하게 차단하는 것을 데이터 은닉이라 한다</a:t>
            </a:r>
            <a:r>
              <a:rPr lang="en-US" altLang="ko-KR" dirty="0" smtClean="0"/>
              <a:t>. C++</a:t>
            </a:r>
            <a:r>
              <a:rPr lang="ko-KR" altLang="en-US" dirty="0" smtClean="0"/>
              <a:t>에서는 접근 제어를 위한 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키워드로 </a:t>
            </a:r>
            <a:r>
              <a:rPr lang="en-US" altLang="ko-KR" dirty="0" smtClean="0"/>
              <a:t>protected</a:t>
            </a:r>
            <a:r>
              <a:rPr lang="ko-KR" altLang="en-US" dirty="0" smtClean="0"/>
              <a:t>를 제공하는데 이는 클래스 상속에서 다루게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멤버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멤버 함수</a:t>
            </a:r>
            <a:r>
              <a:rPr lang="en-US" altLang="ko-KR" dirty="0" smtClean="0"/>
              <a:t>: class </a:t>
            </a:r>
            <a:r>
              <a:rPr lang="ko-KR" altLang="en-US" dirty="0" smtClean="0"/>
              <a:t>내에서 사용 가능한 변수와 함수를 의미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7208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(Class)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196752"/>
            <a:ext cx="5843538" cy="496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3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(Class)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68863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위의 예시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계산기</a:t>
            </a:r>
            <a:r>
              <a:rPr lang="en-US" altLang="ko-KR" dirty="0" smtClean="0"/>
              <a:t>(+,-,/,*)</a:t>
            </a:r>
            <a:r>
              <a:rPr lang="ko-KR" altLang="en-US" dirty="0" smtClean="0"/>
              <a:t>를 완성하시오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829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(Class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응용문제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65" y="1268760"/>
            <a:ext cx="6614070" cy="476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8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(Class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응용문제</a:t>
            </a:r>
            <a:endParaRPr lang="ko-KR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889" y="1124744"/>
            <a:ext cx="4246222" cy="24482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887" y="4077072"/>
            <a:ext cx="33242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8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(Class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응용문제 </a:t>
            </a:r>
            <a:r>
              <a:rPr lang="en-US" altLang="ko-KR" dirty="0" smtClean="0"/>
              <a:t>- hint</a:t>
            </a:r>
            <a:endParaRPr lang="ko-KR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889" y="1124744"/>
            <a:ext cx="4246222" cy="24482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887" y="4077072"/>
            <a:ext cx="33242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8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(Class)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68863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이름과 나이 취미를 </a:t>
            </a:r>
            <a:r>
              <a:rPr lang="en-US" altLang="ko-KR" dirty="0" smtClean="0"/>
              <a:t>private info</a:t>
            </a:r>
            <a:r>
              <a:rPr lang="ko-KR" altLang="en-US" dirty="0" smtClean="0"/>
              <a:t>로 받는 </a:t>
            </a:r>
            <a:r>
              <a:rPr lang="en-US" altLang="ko-KR" dirty="0" smtClean="0"/>
              <a:t>student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만드시오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Showinfo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취미를 </a:t>
            </a:r>
            <a:r>
              <a:rPr lang="en-US" altLang="ko-KR" dirty="0" smtClean="0"/>
              <a:t>print</a:t>
            </a:r>
          </a:p>
          <a:p>
            <a:endParaRPr lang="en-US" altLang="ko-KR" dirty="0"/>
          </a:p>
          <a:p>
            <a:r>
              <a:rPr lang="en-US" altLang="ko-KR" dirty="0" smtClean="0"/>
              <a:t>Sleep : </a:t>
            </a:r>
            <a:r>
              <a:rPr lang="ko-KR" altLang="en-US" dirty="0" smtClean="0"/>
              <a:t>잠을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Study : </a:t>
            </a:r>
            <a:r>
              <a:rPr lang="ko-KR" altLang="en-US" dirty="0" smtClean="0"/>
              <a:t>공부를 출력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4575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절차적</a:t>
            </a:r>
            <a:r>
              <a:rPr lang="ko-KR" altLang="en-US" dirty="0" smtClean="0"/>
              <a:t> 프로그래밍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Procedural(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 Programming(</a:t>
            </a:r>
            <a:r>
              <a:rPr lang="ko-KR" altLang="en-US" dirty="0" smtClean="0"/>
              <a:t>절차적</a:t>
            </a:r>
            <a:r>
              <a:rPr lang="ko-KR" altLang="en-US" dirty="0" smtClean="0"/>
              <a:t> 프로그래밍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단순히 순차적인 명령 수행이 아니라 루틴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서브루틴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등을 이용한 프로그래밍 패러다임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구조체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프로시져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분리되어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683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지향 프로그래밍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Object-Oriented Programming(OOP, </a:t>
            </a:r>
            <a:r>
              <a:rPr lang="ko-KR" altLang="en-US" dirty="0" smtClean="0"/>
              <a:t>객체 지향 프로그래밍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객체 지향 프로그래밍은 컴퓨터 프로그램을 명령어의 목록으로 보는 시각에서 벗어나 여러 개의 독립된 단위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들의 모임으로 파악하고 하는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패러다임</a:t>
            </a:r>
            <a:r>
              <a:rPr lang="en-US" altLang="ko-KR" dirty="0" smtClean="0"/>
              <a:t>”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Procedural Programming(</a:t>
            </a:r>
            <a:r>
              <a:rPr lang="ko-KR" altLang="en-US" dirty="0" smtClean="0"/>
              <a:t>절차적 프로그래밍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과의 차이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(Procedure)</a:t>
            </a:r>
            <a:r>
              <a:rPr lang="ko-KR" altLang="en-US" dirty="0" smtClean="0"/>
              <a:t>와 프로시저의 입출력을 다루는 대신에 객체를 다루게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연산은 객체에게 내부 프로시저 중에 하나를 수행하라고 요청하는 것으로 이루어진다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53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지향 프로그래밍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객체를 사용한다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캡슐화</a:t>
            </a:r>
            <a:endParaRPr lang="en-US" altLang="ko-KR" dirty="0"/>
          </a:p>
          <a:p>
            <a:pPr lvl="1"/>
            <a:r>
              <a:rPr lang="ko-KR" altLang="en-US" dirty="0" smtClean="0"/>
              <a:t>자료</a:t>
            </a:r>
            <a:r>
              <a:rPr lang="en-US" altLang="ko-KR" dirty="0" smtClean="0"/>
              <a:t>(Data)</a:t>
            </a:r>
            <a:r>
              <a:rPr lang="ko-KR" altLang="en-US" dirty="0" smtClean="0"/>
              <a:t>와 동작</a:t>
            </a:r>
            <a:r>
              <a:rPr lang="en-US" altLang="ko-KR" dirty="0" smtClean="0"/>
              <a:t>(Function)</a:t>
            </a:r>
            <a:r>
              <a:rPr lang="ko-KR" altLang="en-US" dirty="0" smtClean="0"/>
              <a:t>을 하나의 단위로 묶음</a:t>
            </a:r>
            <a:endParaRPr lang="en-US" altLang="ko-KR" dirty="0" smtClean="0"/>
          </a:p>
          <a:p>
            <a:r>
              <a:rPr lang="ko-KR" altLang="en-US" dirty="0" smtClean="0"/>
              <a:t>정보은폐</a:t>
            </a:r>
            <a:endParaRPr lang="en-US" altLang="ko-KR" dirty="0"/>
          </a:p>
          <a:p>
            <a:pPr lvl="1"/>
            <a:r>
              <a:rPr lang="ko-KR" altLang="en-US" dirty="0" smtClean="0"/>
              <a:t>외부에서 사용하는 기능만 공개</a:t>
            </a:r>
            <a:endParaRPr lang="en-US" altLang="ko-KR" dirty="0" smtClean="0"/>
          </a:p>
          <a:p>
            <a:r>
              <a:rPr lang="ko-KR" altLang="en-US" dirty="0" smtClean="0"/>
              <a:t>추상화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사물을 데이터적인 측면과 기능적인 측면을 통해 정의</a:t>
            </a:r>
            <a:endParaRPr lang="en-US" altLang="ko-KR" dirty="0" smtClean="0"/>
          </a:p>
          <a:p>
            <a:r>
              <a:rPr lang="ko-KR" altLang="en-US" dirty="0" smtClean="0"/>
              <a:t>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 만들어진 클래스를 파생시켜 새로운 클래스를 정의</a:t>
            </a:r>
            <a:endParaRPr lang="en-US" altLang="ko-KR" dirty="0" smtClean="0"/>
          </a:p>
          <a:p>
            <a:r>
              <a:rPr lang="ko-KR" altLang="en-US" dirty="0" smtClean="0"/>
              <a:t>다형성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똑같은 호출이라도 상황에 따라 다른 동작을 할 수 있는 능력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0368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프로그래밍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92" y="990276"/>
            <a:ext cx="3805795" cy="581821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427984" y="990276"/>
            <a:ext cx="4392488" cy="581821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Add</a:t>
            </a:r>
            <a:r>
              <a:rPr lang="ko-KR" altLang="en-US" dirty="0" smtClean="0"/>
              <a:t>라는 함수를 쓰기 위해서는 데이터가 직접 들어가야한다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이는 절차적 프로그래밍의 특징이다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함수가 존재하고 직접 데이터가 들어가 가공되는 형식이다</a:t>
            </a:r>
            <a:r>
              <a:rPr lang="en-US" altLang="ko-KR" dirty="0" smtClean="0"/>
              <a:t>.)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1592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프로그래밍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1347787"/>
            <a:ext cx="73056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4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프로그래밍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68863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클래스</a:t>
            </a:r>
            <a:r>
              <a:rPr lang="en-US" altLang="ko-KR" dirty="0" smtClean="0"/>
              <a:t>(Class) – </a:t>
            </a:r>
            <a:r>
              <a:rPr lang="ko-KR" altLang="en-US" dirty="0" smtClean="0"/>
              <a:t>같은 종류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문제 해결을 위한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집단에 속하는 속성과 행위를 정의한 것으로 객체지향 프로그램의 기본적인 사용자 정의 데이터형이라고 할 수 있다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r>
              <a:rPr lang="ko-KR" altLang="en-US" dirty="0" smtClean="0"/>
              <a:t>다른 글래스 또는 외부 요소와 독립적으로 디자인하여야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– </a:t>
            </a:r>
            <a:r>
              <a:rPr lang="ko-KR" altLang="en-US" dirty="0" smtClean="0"/>
              <a:t>클래스의 인스턴스이다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객체는 자신 고유의 속성을 가지며 클래스에서 정의한 행위를 수행할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객체의 행위는 클래스에 정의된 행위에 대한 정의를 공유함으로써 메모리를 경제적으로 사용한다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메서드</a:t>
            </a:r>
            <a:r>
              <a:rPr lang="en-US" altLang="ko-KR" dirty="0" smtClean="0"/>
              <a:t>(Method) – </a:t>
            </a:r>
            <a:r>
              <a:rPr lang="ko-KR" altLang="en-US" dirty="0" smtClean="0"/>
              <a:t>클래스로부터 갱성된 객체를 사용하는 방법으로서 객체에 명령을 내리는 메시지라 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4103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r>
              <a:rPr lang="en-US" altLang="ko-KR" dirty="0" smtClean="0"/>
              <a:t>(Class)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53" y="1124744"/>
            <a:ext cx="8651293" cy="536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(Class)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68863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Private :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멤버 함수를 통해서만 접근할 수 있는 클래스 멤버들을 나타낸다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Encapsulation(</a:t>
            </a:r>
            <a:r>
              <a:rPr lang="ko-KR" altLang="en-US" dirty="0" smtClean="0"/>
              <a:t>캡슐화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세부적인 구현들을 따로 결합하여 추상화와 분리하는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은닉은 캡슐화의 한 예이다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Public : </a:t>
            </a:r>
            <a:r>
              <a:rPr lang="ko-KR" altLang="en-US" dirty="0" smtClean="0"/>
              <a:t>그 클래스의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인터페이스를 구성하는 클래스 멤버들을 나타낸다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Private </a:t>
            </a:r>
            <a:r>
              <a:rPr lang="ko-KR" altLang="en-US" dirty="0" smtClean="0"/>
              <a:t>부분에 데이터를 넣어 캡슐화하는 것은 데이터의 무결성을 보호하기 위한 것으로 데이터 은닉이라고도 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9066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2429</TotalTime>
  <Words>482</Words>
  <Application>Microsoft Office PowerPoint</Application>
  <PresentationFormat>On-screen Show (4:3)</PresentationFormat>
  <Paragraphs>76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TA Session # 4: Class</vt:lpstr>
      <vt:lpstr>절차적 프로그래밍</vt:lpstr>
      <vt:lpstr>객체 지향 프로그래밍</vt:lpstr>
      <vt:lpstr>객체 지향 프로그래밍</vt:lpstr>
      <vt:lpstr>객체 지향 프로그래밍</vt:lpstr>
      <vt:lpstr>객체 지향 프로그래밍</vt:lpstr>
      <vt:lpstr>객체 지향 프로그래밍</vt:lpstr>
      <vt:lpstr>클래스(Class)</vt:lpstr>
      <vt:lpstr>클래스(Class)</vt:lpstr>
      <vt:lpstr>클래스(Class)</vt:lpstr>
      <vt:lpstr>클래스(Class)</vt:lpstr>
      <vt:lpstr>클래스(Class)</vt:lpstr>
      <vt:lpstr>클래스(Class) - 응용문제</vt:lpstr>
      <vt:lpstr>클래스(Class) - 응용문제</vt:lpstr>
      <vt:lpstr>클래스(Class) – 응용문제 - hint</vt:lpstr>
      <vt:lpstr>클래스(Class)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VBA 금융공학</dc:title>
  <dc:creator>Keunho Hwang</dc:creator>
  <cp:lastModifiedBy>하유성</cp:lastModifiedBy>
  <cp:revision>504</cp:revision>
  <dcterms:created xsi:type="dcterms:W3CDTF">2015-05-30T08:24:43Z</dcterms:created>
  <dcterms:modified xsi:type="dcterms:W3CDTF">2017-09-20T09:09:23Z</dcterms:modified>
</cp:coreProperties>
</file>