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3" autoAdjust="0"/>
    <p:restoredTop sz="94660"/>
  </p:normalViewPr>
  <p:slideViewPr>
    <p:cSldViewPr snapToGrid="0">
      <p:cViewPr varScale="1">
        <p:scale>
          <a:sx n="81" d="100"/>
          <a:sy n="81" d="100"/>
        </p:scale>
        <p:origin x="2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86026-B09C-4D96-B65F-1F991A4C0C68}" type="datetimeFigureOut">
              <a:rPr lang="en-US" smtClean="0"/>
              <a:t>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A4B20F-317E-4869-973C-62415CCBF6F2}" type="slidenum">
              <a:rPr lang="en-US" smtClean="0"/>
              <a:t>‹#›</a:t>
            </a:fld>
            <a:endParaRPr lang="en-US"/>
          </a:p>
        </p:txBody>
      </p:sp>
    </p:spTree>
    <p:extLst>
      <p:ext uri="{BB962C8B-B14F-4D97-AF65-F5344CB8AC3E}">
        <p14:creationId xmlns:p14="http://schemas.microsoft.com/office/powerpoint/2010/main" val="3441289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E5AEF-E61F-CEF4-217F-B4D198173F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D3FB90-2DD5-B8F5-1B4B-6B64FF3330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7FE0F3-E3A2-5BD9-A30C-010CF2078C49}"/>
              </a:ext>
            </a:extLst>
          </p:cNvPr>
          <p:cNvSpPr>
            <a:spLocks noGrp="1"/>
          </p:cNvSpPr>
          <p:nvPr>
            <p:ph type="dt" sz="half" idx="10"/>
          </p:nvPr>
        </p:nvSpPr>
        <p:spPr/>
        <p:txBody>
          <a:bodyPr/>
          <a:lstStyle/>
          <a:p>
            <a:fld id="{8A349620-E9EB-4BB3-BFB8-594C15DDFC92}" type="datetimeFigureOut">
              <a:rPr lang="en-US" smtClean="0"/>
              <a:t>12/2/2022</a:t>
            </a:fld>
            <a:endParaRPr lang="en-US"/>
          </a:p>
        </p:txBody>
      </p:sp>
      <p:sp>
        <p:nvSpPr>
          <p:cNvPr id="5" name="Footer Placeholder 4">
            <a:extLst>
              <a:ext uri="{FF2B5EF4-FFF2-40B4-BE49-F238E27FC236}">
                <a16:creationId xmlns:a16="http://schemas.microsoft.com/office/drawing/2014/main" id="{B2CF6B6D-EFC4-849D-F288-D2DCF90D9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8CB6A3-8903-741E-89E5-0BAD2FDEC338}"/>
              </a:ext>
            </a:extLst>
          </p:cNvPr>
          <p:cNvSpPr>
            <a:spLocks noGrp="1"/>
          </p:cNvSpPr>
          <p:nvPr>
            <p:ph type="sldNum" sz="quarter" idx="12"/>
          </p:nvPr>
        </p:nvSpPr>
        <p:spPr/>
        <p:txBody>
          <a:bodyPr/>
          <a:lstStyle/>
          <a:p>
            <a:fld id="{C737DDED-F15D-46F7-8F72-C108932BBE52}" type="slidenum">
              <a:rPr lang="en-US" smtClean="0"/>
              <a:t>‹#›</a:t>
            </a:fld>
            <a:endParaRPr lang="en-US"/>
          </a:p>
        </p:txBody>
      </p:sp>
    </p:spTree>
    <p:extLst>
      <p:ext uri="{BB962C8B-B14F-4D97-AF65-F5344CB8AC3E}">
        <p14:creationId xmlns:p14="http://schemas.microsoft.com/office/powerpoint/2010/main" val="331334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7610-AD4D-A4D1-BE5F-0748C1F059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BF46F8-3942-96E2-4B90-FFE5029D76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4AE2CA-2318-F72C-09F9-D00BCA619256}"/>
              </a:ext>
            </a:extLst>
          </p:cNvPr>
          <p:cNvSpPr>
            <a:spLocks noGrp="1"/>
          </p:cNvSpPr>
          <p:nvPr>
            <p:ph type="dt" sz="half" idx="10"/>
          </p:nvPr>
        </p:nvSpPr>
        <p:spPr/>
        <p:txBody>
          <a:bodyPr/>
          <a:lstStyle/>
          <a:p>
            <a:fld id="{8A349620-E9EB-4BB3-BFB8-594C15DDFC92}" type="datetimeFigureOut">
              <a:rPr lang="en-US" smtClean="0"/>
              <a:t>12/2/2022</a:t>
            </a:fld>
            <a:endParaRPr lang="en-US"/>
          </a:p>
        </p:txBody>
      </p:sp>
      <p:sp>
        <p:nvSpPr>
          <p:cNvPr id="5" name="Footer Placeholder 4">
            <a:extLst>
              <a:ext uri="{FF2B5EF4-FFF2-40B4-BE49-F238E27FC236}">
                <a16:creationId xmlns:a16="http://schemas.microsoft.com/office/drawing/2014/main" id="{D247FA81-9CE5-4FBB-A394-AC59AD4FE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61EBB-55CC-583D-3048-CBBFB7679E5F}"/>
              </a:ext>
            </a:extLst>
          </p:cNvPr>
          <p:cNvSpPr>
            <a:spLocks noGrp="1"/>
          </p:cNvSpPr>
          <p:nvPr>
            <p:ph type="sldNum" sz="quarter" idx="12"/>
          </p:nvPr>
        </p:nvSpPr>
        <p:spPr/>
        <p:txBody>
          <a:bodyPr/>
          <a:lstStyle/>
          <a:p>
            <a:fld id="{C737DDED-F15D-46F7-8F72-C108932BBE52}" type="slidenum">
              <a:rPr lang="en-US" smtClean="0"/>
              <a:t>‹#›</a:t>
            </a:fld>
            <a:endParaRPr lang="en-US"/>
          </a:p>
        </p:txBody>
      </p:sp>
    </p:spTree>
    <p:extLst>
      <p:ext uri="{BB962C8B-B14F-4D97-AF65-F5344CB8AC3E}">
        <p14:creationId xmlns:p14="http://schemas.microsoft.com/office/powerpoint/2010/main" val="2789684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2C607-2913-35FA-0712-9F9CDD3EBC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DFACB1-96EB-0E6B-424B-8C6D22C133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FDF306-EBC4-B7A6-01DA-084A0B6ADA45}"/>
              </a:ext>
            </a:extLst>
          </p:cNvPr>
          <p:cNvSpPr>
            <a:spLocks noGrp="1"/>
          </p:cNvSpPr>
          <p:nvPr>
            <p:ph type="dt" sz="half" idx="10"/>
          </p:nvPr>
        </p:nvSpPr>
        <p:spPr/>
        <p:txBody>
          <a:bodyPr/>
          <a:lstStyle/>
          <a:p>
            <a:fld id="{8A349620-E9EB-4BB3-BFB8-594C15DDFC92}" type="datetimeFigureOut">
              <a:rPr lang="en-US" smtClean="0"/>
              <a:t>12/2/2022</a:t>
            </a:fld>
            <a:endParaRPr lang="en-US"/>
          </a:p>
        </p:txBody>
      </p:sp>
      <p:sp>
        <p:nvSpPr>
          <p:cNvPr id="5" name="Footer Placeholder 4">
            <a:extLst>
              <a:ext uri="{FF2B5EF4-FFF2-40B4-BE49-F238E27FC236}">
                <a16:creationId xmlns:a16="http://schemas.microsoft.com/office/drawing/2014/main" id="{AC86A49A-19BA-1197-959D-BCCF7F7F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FBCCC3-E077-6D05-D555-D44334CFFADB}"/>
              </a:ext>
            </a:extLst>
          </p:cNvPr>
          <p:cNvSpPr>
            <a:spLocks noGrp="1"/>
          </p:cNvSpPr>
          <p:nvPr>
            <p:ph type="sldNum" sz="quarter" idx="12"/>
          </p:nvPr>
        </p:nvSpPr>
        <p:spPr/>
        <p:txBody>
          <a:bodyPr/>
          <a:lstStyle/>
          <a:p>
            <a:fld id="{C737DDED-F15D-46F7-8F72-C108932BBE52}" type="slidenum">
              <a:rPr lang="en-US" smtClean="0"/>
              <a:t>‹#›</a:t>
            </a:fld>
            <a:endParaRPr lang="en-US"/>
          </a:p>
        </p:txBody>
      </p:sp>
    </p:spTree>
    <p:extLst>
      <p:ext uri="{BB962C8B-B14F-4D97-AF65-F5344CB8AC3E}">
        <p14:creationId xmlns:p14="http://schemas.microsoft.com/office/powerpoint/2010/main" val="1325374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A9ED4-CFFD-8712-9F99-A27E65BD90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AE5662-9C8D-A6FE-AEC4-98F7BA3ACE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72B4E5-7105-5135-6C53-0E655D3432D1}"/>
              </a:ext>
            </a:extLst>
          </p:cNvPr>
          <p:cNvSpPr>
            <a:spLocks noGrp="1"/>
          </p:cNvSpPr>
          <p:nvPr>
            <p:ph type="dt" sz="half" idx="10"/>
          </p:nvPr>
        </p:nvSpPr>
        <p:spPr/>
        <p:txBody>
          <a:bodyPr/>
          <a:lstStyle/>
          <a:p>
            <a:fld id="{8A349620-E9EB-4BB3-BFB8-594C15DDFC92}" type="datetimeFigureOut">
              <a:rPr lang="en-US" smtClean="0"/>
              <a:t>12/2/2022</a:t>
            </a:fld>
            <a:endParaRPr lang="en-US"/>
          </a:p>
        </p:txBody>
      </p:sp>
      <p:sp>
        <p:nvSpPr>
          <p:cNvPr id="5" name="Footer Placeholder 4">
            <a:extLst>
              <a:ext uri="{FF2B5EF4-FFF2-40B4-BE49-F238E27FC236}">
                <a16:creationId xmlns:a16="http://schemas.microsoft.com/office/drawing/2014/main" id="{1400CACB-D2EE-DC7E-B0FF-41CDD89A4E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2B8EC7-54D7-8391-44ED-FB76CE0D5E69}"/>
              </a:ext>
            </a:extLst>
          </p:cNvPr>
          <p:cNvSpPr>
            <a:spLocks noGrp="1"/>
          </p:cNvSpPr>
          <p:nvPr>
            <p:ph type="sldNum" sz="quarter" idx="12"/>
          </p:nvPr>
        </p:nvSpPr>
        <p:spPr/>
        <p:txBody>
          <a:bodyPr/>
          <a:lstStyle/>
          <a:p>
            <a:fld id="{C737DDED-F15D-46F7-8F72-C108932BBE52}" type="slidenum">
              <a:rPr lang="en-US" smtClean="0"/>
              <a:t>‹#›</a:t>
            </a:fld>
            <a:endParaRPr lang="en-US"/>
          </a:p>
        </p:txBody>
      </p:sp>
    </p:spTree>
    <p:extLst>
      <p:ext uri="{BB962C8B-B14F-4D97-AF65-F5344CB8AC3E}">
        <p14:creationId xmlns:p14="http://schemas.microsoft.com/office/powerpoint/2010/main" val="35915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84B86-45DF-9BD4-C107-3826458F3E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501E9E-649C-57CD-96CA-D20709206C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8640E0-3C70-DAA4-13B9-AAC6651803B7}"/>
              </a:ext>
            </a:extLst>
          </p:cNvPr>
          <p:cNvSpPr>
            <a:spLocks noGrp="1"/>
          </p:cNvSpPr>
          <p:nvPr>
            <p:ph type="dt" sz="half" idx="10"/>
          </p:nvPr>
        </p:nvSpPr>
        <p:spPr/>
        <p:txBody>
          <a:bodyPr/>
          <a:lstStyle/>
          <a:p>
            <a:fld id="{8A349620-E9EB-4BB3-BFB8-594C15DDFC92}" type="datetimeFigureOut">
              <a:rPr lang="en-US" smtClean="0"/>
              <a:t>12/2/2022</a:t>
            </a:fld>
            <a:endParaRPr lang="en-US"/>
          </a:p>
        </p:txBody>
      </p:sp>
      <p:sp>
        <p:nvSpPr>
          <p:cNvPr id="5" name="Footer Placeholder 4">
            <a:extLst>
              <a:ext uri="{FF2B5EF4-FFF2-40B4-BE49-F238E27FC236}">
                <a16:creationId xmlns:a16="http://schemas.microsoft.com/office/drawing/2014/main" id="{44D870E1-74E1-6A31-87A5-91B5978463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0F382-9FD5-634A-EA2A-327E8624B447}"/>
              </a:ext>
            </a:extLst>
          </p:cNvPr>
          <p:cNvSpPr>
            <a:spLocks noGrp="1"/>
          </p:cNvSpPr>
          <p:nvPr>
            <p:ph type="sldNum" sz="quarter" idx="12"/>
          </p:nvPr>
        </p:nvSpPr>
        <p:spPr/>
        <p:txBody>
          <a:bodyPr/>
          <a:lstStyle/>
          <a:p>
            <a:fld id="{C737DDED-F15D-46F7-8F72-C108932BBE52}" type="slidenum">
              <a:rPr lang="en-US" smtClean="0"/>
              <a:t>‹#›</a:t>
            </a:fld>
            <a:endParaRPr lang="en-US"/>
          </a:p>
        </p:txBody>
      </p:sp>
    </p:spTree>
    <p:extLst>
      <p:ext uri="{BB962C8B-B14F-4D97-AF65-F5344CB8AC3E}">
        <p14:creationId xmlns:p14="http://schemas.microsoft.com/office/powerpoint/2010/main" val="2646656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CB240-AD0A-C1E9-DB06-428F864D25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B4AF6F-A5FD-7998-7300-0FF231AFA7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11E821-4126-60F8-747E-20DB1A8D99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0A0C3E-B51C-1327-6485-E500D3ADCF7A}"/>
              </a:ext>
            </a:extLst>
          </p:cNvPr>
          <p:cNvSpPr>
            <a:spLocks noGrp="1"/>
          </p:cNvSpPr>
          <p:nvPr>
            <p:ph type="dt" sz="half" idx="10"/>
          </p:nvPr>
        </p:nvSpPr>
        <p:spPr/>
        <p:txBody>
          <a:bodyPr/>
          <a:lstStyle/>
          <a:p>
            <a:fld id="{8A349620-E9EB-4BB3-BFB8-594C15DDFC92}" type="datetimeFigureOut">
              <a:rPr lang="en-US" smtClean="0"/>
              <a:t>12/2/2022</a:t>
            </a:fld>
            <a:endParaRPr lang="en-US"/>
          </a:p>
        </p:txBody>
      </p:sp>
      <p:sp>
        <p:nvSpPr>
          <p:cNvPr id="6" name="Footer Placeholder 5">
            <a:extLst>
              <a:ext uri="{FF2B5EF4-FFF2-40B4-BE49-F238E27FC236}">
                <a16:creationId xmlns:a16="http://schemas.microsoft.com/office/drawing/2014/main" id="{8E6B3D43-6A4E-08C1-67B5-CFE6A3B08B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5D8F85-D597-3BDD-E2B5-4C6998989AD3}"/>
              </a:ext>
            </a:extLst>
          </p:cNvPr>
          <p:cNvSpPr>
            <a:spLocks noGrp="1"/>
          </p:cNvSpPr>
          <p:nvPr>
            <p:ph type="sldNum" sz="quarter" idx="12"/>
          </p:nvPr>
        </p:nvSpPr>
        <p:spPr/>
        <p:txBody>
          <a:bodyPr/>
          <a:lstStyle/>
          <a:p>
            <a:fld id="{C737DDED-F15D-46F7-8F72-C108932BBE52}" type="slidenum">
              <a:rPr lang="en-US" smtClean="0"/>
              <a:t>‹#›</a:t>
            </a:fld>
            <a:endParaRPr lang="en-US"/>
          </a:p>
        </p:txBody>
      </p:sp>
    </p:spTree>
    <p:extLst>
      <p:ext uri="{BB962C8B-B14F-4D97-AF65-F5344CB8AC3E}">
        <p14:creationId xmlns:p14="http://schemas.microsoft.com/office/powerpoint/2010/main" val="2940157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530A7-9D9B-04F3-1BF4-38710A2F57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FEDFDF-52BE-C55D-FF28-17EF32021D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0E6967-69F6-4DC0-EF45-D46D2F3C93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62387F-0BB2-2AEB-5A14-C6C200F288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2DE4E8-C032-3D25-7F09-8D36D31BD3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1EEE9A-39ED-8D57-6566-7A8B792E42A1}"/>
              </a:ext>
            </a:extLst>
          </p:cNvPr>
          <p:cNvSpPr>
            <a:spLocks noGrp="1"/>
          </p:cNvSpPr>
          <p:nvPr>
            <p:ph type="dt" sz="half" idx="10"/>
          </p:nvPr>
        </p:nvSpPr>
        <p:spPr/>
        <p:txBody>
          <a:bodyPr/>
          <a:lstStyle/>
          <a:p>
            <a:fld id="{8A349620-E9EB-4BB3-BFB8-594C15DDFC92}" type="datetimeFigureOut">
              <a:rPr lang="en-US" smtClean="0"/>
              <a:t>12/2/2022</a:t>
            </a:fld>
            <a:endParaRPr lang="en-US"/>
          </a:p>
        </p:txBody>
      </p:sp>
      <p:sp>
        <p:nvSpPr>
          <p:cNvPr id="8" name="Footer Placeholder 7">
            <a:extLst>
              <a:ext uri="{FF2B5EF4-FFF2-40B4-BE49-F238E27FC236}">
                <a16:creationId xmlns:a16="http://schemas.microsoft.com/office/drawing/2014/main" id="{45D765AF-E28B-FD96-76AC-868F6F84AF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FB23DA-B3AA-A174-F0A4-1805A644C43D}"/>
              </a:ext>
            </a:extLst>
          </p:cNvPr>
          <p:cNvSpPr>
            <a:spLocks noGrp="1"/>
          </p:cNvSpPr>
          <p:nvPr>
            <p:ph type="sldNum" sz="quarter" idx="12"/>
          </p:nvPr>
        </p:nvSpPr>
        <p:spPr/>
        <p:txBody>
          <a:bodyPr/>
          <a:lstStyle/>
          <a:p>
            <a:fld id="{C737DDED-F15D-46F7-8F72-C108932BBE52}" type="slidenum">
              <a:rPr lang="en-US" smtClean="0"/>
              <a:t>‹#›</a:t>
            </a:fld>
            <a:endParaRPr lang="en-US"/>
          </a:p>
        </p:txBody>
      </p:sp>
    </p:spTree>
    <p:extLst>
      <p:ext uri="{BB962C8B-B14F-4D97-AF65-F5344CB8AC3E}">
        <p14:creationId xmlns:p14="http://schemas.microsoft.com/office/powerpoint/2010/main" val="2965150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A12F-3A6E-776D-547B-C18C4B420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35A050-EA47-2BCF-1248-33C8C3F0B4F0}"/>
              </a:ext>
            </a:extLst>
          </p:cNvPr>
          <p:cNvSpPr>
            <a:spLocks noGrp="1"/>
          </p:cNvSpPr>
          <p:nvPr>
            <p:ph type="dt" sz="half" idx="10"/>
          </p:nvPr>
        </p:nvSpPr>
        <p:spPr/>
        <p:txBody>
          <a:bodyPr/>
          <a:lstStyle/>
          <a:p>
            <a:fld id="{8A349620-E9EB-4BB3-BFB8-594C15DDFC92}" type="datetimeFigureOut">
              <a:rPr lang="en-US" smtClean="0"/>
              <a:t>12/2/2022</a:t>
            </a:fld>
            <a:endParaRPr lang="en-US"/>
          </a:p>
        </p:txBody>
      </p:sp>
      <p:sp>
        <p:nvSpPr>
          <p:cNvPr id="4" name="Footer Placeholder 3">
            <a:extLst>
              <a:ext uri="{FF2B5EF4-FFF2-40B4-BE49-F238E27FC236}">
                <a16:creationId xmlns:a16="http://schemas.microsoft.com/office/drawing/2014/main" id="{2851D6B1-E037-5A58-AE00-3FF4B66E77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2B6AF6-3EA6-5E81-D092-5DEE790C6CBE}"/>
              </a:ext>
            </a:extLst>
          </p:cNvPr>
          <p:cNvSpPr>
            <a:spLocks noGrp="1"/>
          </p:cNvSpPr>
          <p:nvPr>
            <p:ph type="sldNum" sz="quarter" idx="12"/>
          </p:nvPr>
        </p:nvSpPr>
        <p:spPr/>
        <p:txBody>
          <a:bodyPr/>
          <a:lstStyle/>
          <a:p>
            <a:fld id="{C737DDED-F15D-46F7-8F72-C108932BBE52}" type="slidenum">
              <a:rPr lang="en-US" smtClean="0"/>
              <a:t>‹#›</a:t>
            </a:fld>
            <a:endParaRPr lang="en-US"/>
          </a:p>
        </p:txBody>
      </p:sp>
    </p:spTree>
    <p:extLst>
      <p:ext uri="{BB962C8B-B14F-4D97-AF65-F5344CB8AC3E}">
        <p14:creationId xmlns:p14="http://schemas.microsoft.com/office/powerpoint/2010/main" val="3957732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5388CB-276F-2035-6328-3D7C8C3C583F}"/>
              </a:ext>
            </a:extLst>
          </p:cNvPr>
          <p:cNvSpPr>
            <a:spLocks noGrp="1"/>
          </p:cNvSpPr>
          <p:nvPr>
            <p:ph type="dt" sz="half" idx="10"/>
          </p:nvPr>
        </p:nvSpPr>
        <p:spPr/>
        <p:txBody>
          <a:bodyPr/>
          <a:lstStyle/>
          <a:p>
            <a:fld id="{8A349620-E9EB-4BB3-BFB8-594C15DDFC92}" type="datetimeFigureOut">
              <a:rPr lang="en-US" smtClean="0"/>
              <a:t>12/2/2022</a:t>
            </a:fld>
            <a:endParaRPr lang="en-US"/>
          </a:p>
        </p:txBody>
      </p:sp>
      <p:sp>
        <p:nvSpPr>
          <p:cNvPr id="3" name="Footer Placeholder 2">
            <a:extLst>
              <a:ext uri="{FF2B5EF4-FFF2-40B4-BE49-F238E27FC236}">
                <a16:creationId xmlns:a16="http://schemas.microsoft.com/office/drawing/2014/main" id="{79EAE055-D739-139A-D300-14BBB9EED4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7F2E8B-33FA-9AC4-46DC-B324CC0771E3}"/>
              </a:ext>
            </a:extLst>
          </p:cNvPr>
          <p:cNvSpPr>
            <a:spLocks noGrp="1"/>
          </p:cNvSpPr>
          <p:nvPr>
            <p:ph type="sldNum" sz="quarter" idx="12"/>
          </p:nvPr>
        </p:nvSpPr>
        <p:spPr/>
        <p:txBody>
          <a:bodyPr/>
          <a:lstStyle/>
          <a:p>
            <a:fld id="{C737DDED-F15D-46F7-8F72-C108932BBE52}" type="slidenum">
              <a:rPr lang="en-US" smtClean="0"/>
              <a:t>‹#›</a:t>
            </a:fld>
            <a:endParaRPr lang="en-US"/>
          </a:p>
        </p:txBody>
      </p:sp>
    </p:spTree>
    <p:extLst>
      <p:ext uri="{BB962C8B-B14F-4D97-AF65-F5344CB8AC3E}">
        <p14:creationId xmlns:p14="http://schemas.microsoft.com/office/powerpoint/2010/main" val="3230799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681B9-EB67-B876-A8D0-88B3DB14EF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317D12-70E2-B3C6-8E77-CEBCDE83DF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2A2C46-087F-BDF5-C289-74B766734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B137C5-0460-0441-8FBD-C55202BD7BA3}"/>
              </a:ext>
            </a:extLst>
          </p:cNvPr>
          <p:cNvSpPr>
            <a:spLocks noGrp="1"/>
          </p:cNvSpPr>
          <p:nvPr>
            <p:ph type="dt" sz="half" idx="10"/>
          </p:nvPr>
        </p:nvSpPr>
        <p:spPr/>
        <p:txBody>
          <a:bodyPr/>
          <a:lstStyle/>
          <a:p>
            <a:fld id="{8A349620-E9EB-4BB3-BFB8-594C15DDFC92}" type="datetimeFigureOut">
              <a:rPr lang="en-US" smtClean="0"/>
              <a:t>12/2/2022</a:t>
            </a:fld>
            <a:endParaRPr lang="en-US"/>
          </a:p>
        </p:txBody>
      </p:sp>
      <p:sp>
        <p:nvSpPr>
          <p:cNvPr id="6" name="Footer Placeholder 5">
            <a:extLst>
              <a:ext uri="{FF2B5EF4-FFF2-40B4-BE49-F238E27FC236}">
                <a16:creationId xmlns:a16="http://schemas.microsoft.com/office/drawing/2014/main" id="{D879059F-C34E-54FC-E52D-BD1B2BCEF9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7954F-20F6-609D-D174-CAEC13F3E546}"/>
              </a:ext>
            </a:extLst>
          </p:cNvPr>
          <p:cNvSpPr>
            <a:spLocks noGrp="1"/>
          </p:cNvSpPr>
          <p:nvPr>
            <p:ph type="sldNum" sz="quarter" idx="12"/>
          </p:nvPr>
        </p:nvSpPr>
        <p:spPr/>
        <p:txBody>
          <a:bodyPr/>
          <a:lstStyle/>
          <a:p>
            <a:fld id="{C737DDED-F15D-46F7-8F72-C108932BBE52}" type="slidenum">
              <a:rPr lang="en-US" smtClean="0"/>
              <a:t>‹#›</a:t>
            </a:fld>
            <a:endParaRPr lang="en-US"/>
          </a:p>
        </p:txBody>
      </p:sp>
    </p:spTree>
    <p:extLst>
      <p:ext uri="{BB962C8B-B14F-4D97-AF65-F5344CB8AC3E}">
        <p14:creationId xmlns:p14="http://schemas.microsoft.com/office/powerpoint/2010/main" val="178084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866EE-9E94-9798-5EB7-008FCF4EDB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C39179-D32E-7D6C-3F2F-B40F9B44C4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43BEE5-218C-B530-6D5B-F5EC0EF6E7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63701A-8E82-FD1C-A677-57ABC16BD98B}"/>
              </a:ext>
            </a:extLst>
          </p:cNvPr>
          <p:cNvSpPr>
            <a:spLocks noGrp="1"/>
          </p:cNvSpPr>
          <p:nvPr>
            <p:ph type="dt" sz="half" idx="10"/>
          </p:nvPr>
        </p:nvSpPr>
        <p:spPr/>
        <p:txBody>
          <a:bodyPr/>
          <a:lstStyle/>
          <a:p>
            <a:fld id="{8A349620-E9EB-4BB3-BFB8-594C15DDFC92}" type="datetimeFigureOut">
              <a:rPr lang="en-US" smtClean="0"/>
              <a:t>12/2/2022</a:t>
            </a:fld>
            <a:endParaRPr lang="en-US"/>
          </a:p>
        </p:txBody>
      </p:sp>
      <p:sp>
        <p:nvSpPr>
          <p:cNvPr id="6" name="Footer Placeholder 5">
            <a:extLst>
              <a:ext uri="{FF2B5EF4-FFF2-40B4-BE49-F238E27FC236}">
                <a16:creationId xmlns:a16="http://schemas.microsoft.com/office/drawing/2014/main" id="{8196C996-5F01-4C1A-D285-95D56219AB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58E9D4-1737-3BF2-B338-8926D587C250}"/>
              </a:ext>
            </a:extLst>
          </p:cNvPr>
          <p:cNvSpPr>
            <a:spLocks noGrp="1"/>
          </p:cNvSpPr>
          <p:nvPr>
            <p:ph type="sldNum" sz="quarter" idx="12"/>
          </p:nvPr>
        </p:nvSpPr>
        <p:spPr/>
        <p:txBody>
          <a:bodyPr/>
          <a:lstStyle/>
          <a:p>
            <a:fld id="{C737DDED-F15D-46F7-8F72-C108932BBE52}" type="slidenum">
              <a:rPr lang="en-US" smtClean="0"/>
              <a:t>‹#›</a:t>
            </a:fld>
            <a:endParaRPr lang="en-US"/>
          </a:p>
        </p:txBody>
      </p:sp>
    </p:spTree>
    <p:extLst>
      <p:ext uri="{BB962C8B-B14F-4D97-AF65-F5344CB8AC3E}">
        <p14:creationId xmlns:p14="http://schemas.microsoft.com/office/powerpoint/2010/main" val="3307251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080062-3724-45D0-81EC-08F0FD54E4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85E9DC-DA62-2616-499D-3E432A6CE8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854D3-079A-9106-970B-5271B1A225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349620-E9EB-4BB3-BFB8-594C15DDFC92}" type="datetimeFigureOut">
              <a:rPr lang="en-US" smtClean="0"/>
              <a:t>12/2/2022</a:t>
            </a:fld>
            <a:endParaRPr lang="en-US"/>
          </a:p>
        </p:txBody>
      </p:sp>
      <p:sp>
        <p:nvSpPr>
          <p:cNvPr id="5" name="Footer Placeholder 4">
            <a:extLst>
              <a:ext uri="{FF2B5EF4-FFF2-40B4-BE49-F238E27FC236}">
                <a16:creationId xmlns:a16="http://schemas.microsoft.com/office/drawing/2014/main" id="{5DC1B6C3-199E-F62D-92CF-13A3918145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30BE38-95D3-B1D8-1899-32DBD9ECEC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7DDED-F15D-46F7-8F72-C108932BBE52}" type="slidenum">
              <a:rPr lang="en-US" smtClean="0"/>
              <a:t>‹#›</a:t>
            </a:fld>
            <a:endParaRPr lang="en-US"/>
          </a:p>
        </p:txBody>
      </p:sp>
    </p:spTree>
    <p:extLst>
      <p:ext uri="{BB962C8B-B14F-4D97-AF65-F5344CB8AC3E}">
        <p14:creationId xmlns:p14="http://schemas.microsoft.com/office/powerpoint/2010/main" val="3500886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6D19D-629E-6E8D-EF11-8A6AE97C3C92}"/>
              </a:ext>
            </a:extLst>
          </p:cNvPr>
          <p:cNvSpPr>
            <a:spLocks noGrp="1"/>
          </p:cNvSpPr>
          <p:nvPr>
            <p:ph type="ctrTitle"/>
          </p:nvPr>
        </p:nvSpPr>
        <p:spPr/>
        <p:txBody>
          <a:bodyPr/>
          <a:lstStyle/>
          <a:p>
            <a:r>
              <a:rPr lang="en-US" dirty="0"/>
              <a:t>Exam Scores Analysis</a:t>
            </a:r>
          </a:p>
        </p:txBody>
      </p:sp>
      <p:sp>
        <p:nvSpPr>
          <p:cNvPr id="3" name="Subtitle 2">
            <a:extLst>
              <a:ext uri="{FF2B5EF4-FFF2-40B4-BE49-F238E27FC236}">
                <a16:creationId xmlns:a16="http://schemas.microsoft.com/office/drawing/2014/main" id="{209FF586-E219-BACF-F024-BA3FB49F80AF}"/>
              </a:ext>
            </a:extLst>
          </p:cNvPr>
          <p:cNvSpPr>
            <a:spLocks noGrp="1"/>
          </p:cNvSpPr>
          <p:nvPr>
            <p:ph type="subTitle" idx="1"/>
          </p:nvPr>
        </p:nvSpPr>
        <p:spPr/>
        <p:txBody>
          <a:bodyPr/>
          <a:lstStyle/>
          <a:p>
            <a:r>
              <a:rPr lang="en-US" dirty="0"/>
              <a:t>William Parker</a:t>
            </a:r>
          </a:p>
          <a:p>
            <a:r>
              <a:rPr lang="en-US" dirty="0"/>
              <a:t>DATA 824</a:t>
            </a:r>
          </a:p>
        </p:txBody>
      </p:sp>
    </p:spTree>
    <p:extLst>
      <p:ext uri="{BB962C8B-B14F-4D97-AF65-F5344CB8AC3E}">
        <p14:creationId xmlns:p14="http://schemas.microsoft.com/office/powerpoint/2010/main" val="4080383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B926-D3A7-6DD6-6786-6742503CA7B6}"/>
              </a:ext>
            </a:extLst>
          </p:cNvPr>
          <p:cNvSpPr>
            <a:spLocks noGrp="1"/>
          </p:cNvSpPr>
          <p:nvPr>
            <p:ph type="title"/>
          </p:nvPr>
        </p:nvSpPr>
        <p:spPr/>
        <p:txBody>
          <a:bodyPr/>
          <a:lstStyle/>
          <a:p>
            <a:r>
              <a:rPr lang="en-US" dirty="0"/>
              <a:t>Exploratory Analysis Tab Example</a:t>
            </a:r>
          </a:p>
        </p:txBody>
      </p:sp>
      <p:sp>
        <p:nvSpPr>
          <p:cNvPr id="6" name="Content Placeholder 5">
            <a:extLst>
              <a:ext uri="{FF2B5EF4-FFF2-40B4-BE49-F238E27FC236}">
                <a16:creationId xmlns:a16="http://schemas.microsoft.com/office/drawing/2014/main" id="{638440B2-769B-7CAA-C5BE-929C0E7A0047}"/>
              </a:ext>
            </a:extLst>
          </p:cNvPr>
          <p:cNvSpPr>
            <a:spLocks noGrp="1"/>
          </p:cNvSpPr>
          <p:nvPr>
            <p:ph idx="1"/>
          </p:nvPr>
        </p:nvSpPr>
        <p:spPr>
          <a:xfrm>
            <a:off x="838200" y="1690688"/>
            <a:ext cx="10515600" cy="4486275"/>
          </a:xfrm>
        </p:spPr>
        <p:txBody>
          <a:bodyPr/>
          <a:lstStyle/>
          <a:p>
            <a:r>
              <a:rPr lang="en-US" dirty="0"/>
              <a:t>These box plots being all together allow the user to see that group E seems to have higher math scores overall than the rest of the groups</a:t>
            </a:r>
          </a:p>
        </p:txBody>
      </p:sp>
      <p:pic>
        <p:nvPicPr>
          <p:cNvPr id="5" name="Picture 4">
            <a:extLst>
              <a:ext uri="{FF2B5EF4-FFF2-40B4-BE49-F238E27FC236}">
                <a16:creationId xmlns:a16="http://schemas.microsoft.com/office/drawing/2014/main" id="{453A4BC2-B009-CFFC-2C8D-63D0F235857E}"/>
              </a:ext>
            </a:extLst>
          </p:cNvPr>
          <p:cNvPicPr>
            <a:picLocks noChangeAspect="1"/>
          </p:cNvPicPr>
          <p:nvPr/>
        </p:nvPicPr>
        <p:blipFill>
          <a:blip r:embed="rId2"/>
          <a:stretch>
            <a:fillRect/>
          </a:stretch>
        </p:blipFill>
        <p:spPr>
          <a:xfrm>
            <a:off x="1499772" y="2644791"/>
            <a:ext cx="9192456" cy="4213209"/>
          </a:xfrm>
          <a:prstGeom prst="rect">
            <a:avLst/>
          </a:prstGeom>
        </p:spPr>
      </p:pic>
    </p:spTree>
    <p:extLst>
      <p:ext uri="{BB962C8B-B14F-4D97-AF65-F5344CB8AC3E}">
        <p14:creationId xmlns:p14="http://schemas.microsoft.com/office/powerpoint/2010/main" val="3305955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6361E-EC64-6763-F6F0-7DCA366D8EA7}"/>
              </a:ext>
            </a:extLst>
          </p:cNvPr>
          <p:cNvSpPr>
            <a:spLocks noGrp="1"/>
          </p:cNvSpPr>
          <p:nvPr>
            <p:ph type="title"/>
          </p:nvPr>
        </p:nvSpPr>
        <p:spPr/>
        <p:txBody>
          <a:bodyPr/>
          <a:lstStyle/>
          <a:p>
            <a:r>
              <a:rPr lang="en-US" dirty="0"/>
              <a:t>Exploratory Analysis Tab Example cont.</a:t>
            </a:r>
          </a:p>
        </p:txBody>
      </p:sp>
      <p:pic>
        <p:nvPicPr>
          <p:cNvPr id="4" name="Content Placeholder 3">
            <a:extLst>
              <a:ext uri="{FF2B5EF4-FFF2-40B4-BE49-F238E27FC236}">
                <a16:creationId xmlns:a16="http://schemas.microsoft.com/office/drawing/2014/main" id="{7E85C94E-AD87-D1BD-7B6D-C804D27D90EB}"/>
              </a:ext>
            </a:extLst>
          </p:cNvPr>
          <p:cNvPicPr>
            <a:picLocks noGrp="1" noChangeAspect="1"/>
          </p:cNvPicPr>
          <p:nvPr>
            <p:ph idx="1"/>
          </p:nvPr>
        </p:nvPicPr>
        <p:blipFill>
          <a:blip r:embed="rId2"/>
          <a:stretch>
            <a:fillRect/>
          </a:stretch>
        </p:blipFill>
        <p:spPr>
          <a:xfrm>
            <a:off x="920622" y="1690688"/>
            <a:ext cx="10350756" cy="4802187"/>
          </a:xfrm>
          <a:prstGeom prst="rect">
            <a:avLst/>
          </a:prstGeom>
        </p:spPr>
      </p:pic>
      <p:sp>
        <p:nvSpPr>
          <p:cNvPr id="5" name="Footer Placeholder 4">
            <a:extLst>
              <a:ext uri="{FF2B5EF4-FFF2-40B4-BE49-F238E27FC236}">
                <a16:creationId xmlns:a16="http://schemas.microsoft.com/office/drawing/2014/main" id="{278ADB89-4CD3-9EDC-9F5B-3E14B86C60A4}"/>
              </a:ext>
            </a:extLst>
          </p:cNvPr>
          <p:cNvSpPr>
            <a:spLocks noGrp="1"/>
          </p:cNvSpPr>
          <p:nvPr>
            <p:ph type="ftr" sz="quarter" idx="11"/>
          </p:nvPr>
        </p:nvSpPr>
        <p:spPr>
          <a:xfrm>
            <a:off x="415636" y="6310312"/>
            <a:ext cx="4114800" cy="365125"/>
          </a:xfrm>
        </p:spPr>
        <p:txBody>
          <a:bodyPr/>
          <a:lstStyle/>
          <a:p>
            <a:pPr algn="l"/>
            <a:r>
              <a:rPr lang="en-US" sz="1800" dirty="0"/>
              <a:t>Analysis on the next slide</a:t>
            </a:r>
          </a:p>
        </p:txBody>
      </p:sp>
    </p:spTree>
    <p:extLst>
      <p:ext uri="{BB962C8B-B14F-4D97-AF65-F5344CB8AC3E}">
        <p14:creationId xmlns:p14="http://schemas.microsoft.com/office/powerpoint/2010/main" val="2908746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681A-E854-9D8B-5F0B-BC9ACC79E54F}"/>
              </a:ext>
            </a:extLst>
          </p:cNvPr>
          <p:cNvSpPr>
            <a:spLocks noGrp="1"/>
          </p:cNvSpPr>
          <p:nvPr>
            <p:ph type="title"/>
          </p:nvPr>
        </p:nvSpPr>
        <p:spPr/>
        <p:txBody>
          <a:bodyPr/>
          <a:lstStyle/>
          <a:p>
            <a:r>
              <a:rPr lang="en-US" dirty="0"/>
              <a:t>Exploratory Analysis Tab Example cont.</a:t>
            </a:r>
          </a:p>
        </p:txBody>
      </p:sp>
      <p:sp>
        <p:nvSpPr>
          <p:cNvPr id="3" name="Content Placeholder 2">
            <a:extLst>
              <a:ext uri="{FF2B5EF4-FFF2-40B4-BE49-F238E27FC236}">
                <a16:creationId xmlns:a16="http://schemas.microsoft.com/office/drawing/2014/main" id="{7231746D-AA8B-F87F-8C32-D1F125EE56F3}"/>
              </a:ext>
            </a:extLst>
          </p:cNvPr>
          <p:cNvSpPr>
            <a:spLocks noGrp="1"/>
          </p:cNvSpPr>
          <p:nvPr>
            <p:ph idx="1"/>
          </p:nvPr>
        </p:nvSpPr>
        <p:spPr/>
        <p:txBody>
          <a:bodyPr/>
          <a:lstStyle/>
          <a:p>
            <a:pPr marL="0" indent="0">
              <a:buNone/>
            </a:pPr>
            <a:r>
              <a:rPr lang="en-US" dirty="0"/>
              <a:t>The density plot below allows the user to see the distribution of each group. This also gives us a good indication of the group with the highest frequency (group C). Using both, the user can begin making more informed decisions about the data. For example, while group E had the highest scores, they are also the least represented group. This might lead the user to take a closer look at that group to determine if they are higher or if it was just because the sample was smaller.</a:t>
            </a:r>
          </a:p>
        </p:txBody>
      </p:sp>
    </p:spTree>
    <p:extLst>
      <p:ext uri="{BB962C8B-B14F-4D97-AF65-F5344CB8AC3E}">
        <p14:creationId xmlns:p14="http://schemas.microsoft.com/office/powerpoint/2010/main" val="2158058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A4AE-AD27-5BD7-342E-F72F50C685E4}"/>
              </a:ext>
            </a:extLst>
          </p:cNvPr>
          <p:cNvSpPr>
            <a:spLocks noGrp="1"/>
          </p:cNvSpPr>
          <p:nvPr>
            <p:ph type="title"/>
          </p:nvPr>
        </p:nvSpPr>
        <p:spPr/>
        <p:txBody>
          <a:bodyPr/>
          <a:lstStyle/>
          <a:p>
            <a:r>
              <a:rPr lang="en-US" dirty="0"/>
              <a:t>Scatter Plots Tab</a:t>
            </a:r>
          </a:p>
        </p:txBody>
      </p:sp>
      <p:sp>
        <p:nvSpPr>
          <p:cNvPr id="3" name="Content Placeholder 2">
            <a:extLst>
              <a:ext uri="{FF2B5EF4-FFF2-40B4-BE49-F238E27FC236}">
                <a16:creationId xmlns:a16="http://schemas.microsoft.com/office/drawing/2014/main" id="{36E77D44-DAAC-BA46-4365-3F86FC295C62}"/>
              </a:ext>
            </a:extLst>
          </p:cNvPr>
          <p:cNvSpPr>
            <a:spLocks noGrp="1"/>
          </p:cNvSpPr>
          <p:nvPr>
            <p:ph idx="1"/>
          </p:nvPr>
        </p:nvSpPr>
        <p:spPr/>
        <p:txBody>
          <a:bodyPr>
            <a:normAutofit lnSpcReduction="10000"/>
          </a:bodyPr>
          <a:lstStyle/>
          <a:p>
            <a:r>
              <a:rPr lang="en-US" dirty="0"/>
              <a:t>Now that the user has a good idea of the distributions of the data, it is time to see if there is any correlation between the variables</a:t>
            </a:r>
          </a:p>
          <a:p>
            <a:r>
              <a:rPr lang="en-US" dirty="0"/>
              <a:t>In addition to correlation, the user will be able to select different attributes and see where the scores fall on the scatter plot</a:t>
            </a:r>
          </a:p>
          <a:p>
            <a:pPr lvl="1"/>
            <a:r>
              <a:rPr lang="en-US" dirty="0"/>
              <a:t>This will allow the user to see if there are patterns in the data</a:t>
            </a:r>
          </a:p>
          <a:p>
            <a:r>
              <a:rPr lang="en-US" dirty="0"/>
              <a:t>A scatter plot with all factors of the attribute variable will be shown as well as faceted plots with each being an individual factor</a:t>
            </a:r>
          </a:p>
          <a:p>
            <a:r>
              <a:rPr lang="en-US" dirty="0"/>
              <a:t>The user also has a heatmap tab to see where data points are clustered around.</a:t>
            </a:r>
          </a:p>
          <a:p>
            <a:pPr lvl="1"/>
            <a:r>
              <a:rPr lang="en-US" dirty="0"/>
              <a:t>The app gives the user the ability to select the number of bins to customize their analysis</a:t>
            </a:r>
          </a:p>
        </p:txBody>
      </p:sp>
    </p:spTree>
    <p:extLst>
      <p:ext uri="{BB962C8B-B14F-4D97-AF65-F5344CB8AC3E}">
        <p14:creationId xmlns:p14="http://schemas.microsoft.com/office/powerpoint/2010/main" val="1778300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6F9EE-4BB7-C8F1-E8AD-ABD366239B13}"/>
              </a:ext>
            </a:extLst>
          </p:cNvPr>
          <p:cNvSpPr>
            <a:spLocks noGrp="1"/>
          </p:cNvSpPr>
          <p:nvPr>
            <p:ph type="title"/>
          </p:nvPr>
        </p:nvSpPr>
        <p:spPr/>
        <p:txBody>
          <a:bodyPr/>
          <a:lstStyle/>
          <a:p>
            <a:r>
              <a:rPr lang="en-US" dirty="0"/>
              <a:t>Scatter Plots Tab Example (scatter plot)</a:t>
            </a:r>
          </a:p>
        </p:txBody>
      </p:sp>
      <p:sp>
        <p:nvSpPr>
          <p:cNvPr id="6" name="Content Placeholder 5">
            <a:extLst>
              <a:ext uri="{FF2B5EF4-FFF2-40B4-BE49-F238E27FC236}">
                <a16:creationId xmlns:a16="http://schemas.microsoft.com/office/drawing/2014/main" id="{1AF2E610-F4A1-1154-9194-A321385D0C19}"/>
              </a:ext>
            </a:extLst>
          </p:cNvPr>
          <p:cNvSpPr>
            <a:spLocks noGrp="1"/>
          </p:cNvSpPr>
          <p:nvPr>
            <p:ph idx="1"/>
          </p:nvPr>
        </p:nvSpPr>
        <p:spPr>
          <a:xfrm>
            <a:off x="838200" y="1825625"/>
            <a:ext cx="4725634" cy="4351338"/>
          </a:xfrm>
        </p:spPr>
        <p:txBody>
          <a:bodyPr>
            <a:normAutofit lnSpcReduction="10000"/>
          </a:bodyPr>
          <a:lstStyle/>
          <a:p>
            <a:r>
              <a:rPr lang="en-US" dirty="0"/>
              <a:t>Using math scores and reading scores, we can see they appear to be highly correlated</a:t>
            </a:r>
          </a:p>
          <a:p>
            <a:r>
              <a:rPr lang="en-US" dirty="0"/>
              <a:t>From the second plot, which colorizes the points based on the sex of the student, we can more easily see that the females tend to score higher in reading and the males tend to score higher in math</a:t>
            </a:r>
          </a:p>
        </p:txBody>
      </p:sp>
      <p:pic>
        <p:nvPicPr>
          <p:cNvPr id="5" name="Picture 4">
            <a:extLst>
              <a:ext uri="{FF2B5EF4-FFF2-40B4-BE49-F238E27FC236}">
                <a16:creationId xmlns:a16="http://schemas.microsoft.com/office/drawing/2014/main" id="{B03993EF-2900-61B8-74BA-8C9699EB8CAC}"/>
              </a:ext>
            </a:extLst>
          </p:cNvPr>
          <p:cNvPicPr>
            <a:picLocks noChangeAspect="1"/>
          </p:cNvPicPr>
          <p:nvPr/>
        </p:nvPicPr>
        <p:blipFill>
          <a:blip r:embed="rId2"/>
          <a:stretch>
            <a:fillRect/>
          </a:stretch>
        </p:blipFill>
        <p:spPr>
          <a:xfrm>
            <a:off x="5563834" y="1690688"/>
            <a:ext cx="5920410" cy="4574646"/>
          </a:xfrm>
          <a:prstGeom prst="rect">
            <a:avLst/>
          </a:prstGeom>
        </p:spPr>
      </p:pic>
    </p:spTree>
    <p:extLst>
      <p:ext uri="{BB962C8B-B14F-4D97-AF65-F5344CB8AC3E}">
        <p14:creationId xmlns:p14="http://schemas.microsoft.com/office/powerpoint/2010/main" val="4027094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6F9EE-4BB7-C8F1-E8AD-ABD366239B13}"/>
              </a:ext>
            </a:extLst>
          </p:cNvPr>
          <p:cNvSpPr>
            <a:spLocks noGrp="1"/>
          </p:cNvSpPr>
          <p:nvPr>
            <p:ph type="title"/>
          </p:nvPr>
        </p:nvSpPr>
        <p:spPr/>
        <p:txBody>
          <a:bodyPr/>
          <a:lstStyle/>
          <a:p>
            <a:r>
              <a:rPr lang="en-US" dirty="0"/>
              <a:t>Scatter Plots Tab Example (scatter plot)</a:t>
            </a:r>
          </a:p>
        </p:txBody>
      </p:sp>
      <p:sp>
        <p:nvSpPr>
          <p:cNvPr id="6" name="Content Placeholder 5">
            <a:extLst>
              <a:ext uri="{FF2B5EF4-FFF2-40B4-BE49-F238E27FC236}">
                <a16:creationId xmlns:a16="http://schemas.microsoft.com/office/drawing/2014/main" id="{1AF2E610-F4A1-1154-9194-A321385D0C19}"/>
              </a:ext>
            </a:extLst>
          </p:cNvPr>
          <p:cNvSpPr>
            <a:spLocks noGrp="1"/>
          </p:cNvSpPr>
          <p:nvPr>
            <p:ph idx="1"/>
          </p:nvPr>
        </p:nvSpPr>
        <p:spPr>
          <a:xfrm>
            <a:off x="838200" y="1825625"/>
            <a:ext cx="4725634" cy="4351338"/>
          </a:xfrm>
        </p:spPr>
        <p:txBody>
          <a:bodyPr>
            <a:normAutofit fontScale="92500" lnSpcReduction="10000"/>
          </a:bodyPr>
          <a:lstStyle/>
          <a:p>
            <a:r>
              <a:rPr lang="en-US" dirty="0"/>
              <a:t>With the faceted graphs, the user can individually see what each factor is doing</a:t>
            </a:r>
          </a:p>
          <a:p>
            <a:r>
              <a:rPr lang="en-US" dirty="0"/>
              <a:t>In this example using the parental education level attribute, it was difficult to see the distribution of scores on the scatter plot when all of the points were together. The faceted graph gives the user the ability to really see what each factor is doing and compare to the grouped graph above.</a:t>
            </a:r>
          </a:p>
        </p:txBody>
      </p:sp>
      <p:pic>
        <p:nvPicPr>
          <p:cNvPr id="8" name="Picture 7">
            <a:extLst>
              <a:ext uri="{FF2B5EF4-FFF2-40B4-BE49-F238E27FC236}">
                <a16:creationId xmlns:a16="http://schemas.microsoft.com/office/drawing/2014/main" id="{B0388C16-E392-914F-9EF0-ADB84885C8B1}"/>
              </a:ext>
            </a:extLst>
          </p:cNvPr>
          <p:cNvPicPr>
            <a:picLocks noChangeAspect="1"/>
          </p:cNvPicPr>
          <p:nvPr/>
        </p:nvPicPr>
        <p:blipFill rotWithShape="1">
          <a:blip r:embed="rId2"/>
          <a:srcRect t="1214"/>
          <a:stretch/>
        </p:blipFill>
        <p:spPr>
          <a:xfrm>
            <a:off x="6783917" y="1484416"/>
            <a:ext cx="5227269" cy="5373584"/>
          </a:xfrm>
          <a:prstGeom prst="rect">
            <a:avLst/>
          </a:prstGeom>
        </p:spPr>
      </p:pic>
    </p:spTree>
    <p:extLst>
      <p:ext uri="{BB962C8B-B14F-4D97-AF65-F5344CB8AC3E}">
        <p14:creationId xmlns:p14="http://schemas.microsoft.com/office/powerpoint/2010/main" val="2486219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D4BB3-492E-7F7A-B95A-7EE1E2655680}"/>
              </a:ext>
            </a:extLst>
          </p:cNvPr>
          <p:cNvSpPr>
            <a:spLocks noGrp="1"/>
          </p:cNvSpPr>
          <p:nvPr>
            <p:ph type="title"/>
          </p:nvPr>
        </p:nvSpPr>
        <p:spPr/>
        <p:txBody>
          <a:bodyPr/>
          <a:lstStyle/>
          <a:p>
            <a:r>
              <a:rPr lang="en-US" dirty="0"/>
              <a:t>Scatter Plots Tab Example (heatmap)</a:t>
            </a:r>
          </a:p>
        </p:txBody>
      </p:sp>
      <p:sp>
        <p:nvSpPr>
          <p:cNvPr id="3" name="Content Placeholder 2">
            <a:extLst>
              <a:ext uri="{FF2B5EF4-FFF2-40B4-BE49-F238E27FC236}">
                <a16:creationId xmlns:a16="http://schemas.microsoft.com/office/drawing/2014/main" id="{C5B32A9F-778C-7316-27D4-D63E81ED24D8}"/>
              </a:ext>
            </a:extLst>
          </p:cNvPr>
          <p:cNvSpPr>
            <a:spLocks noGrp="1"/>
          </p:cNvSpPr>
          <p:nvPr>
            <p:ph idx="1"/>
          </p:nvPr>
        </p:nvSpPr>
        <p:spPr>
          <a:xfrm>
            <a:off x="838200" y="1825625"/>
            <a:ext cx="10515600" cy="1623173"/>
          </a:xfrm>
        </p:spPr>
        <p:txBody>
          <a:bodyPr>
            <a:normAutofit fontScale="85000" lnSpcReduction="20000"/>
          </a:bodyPr>
          <a:lstStyle/>
          <a:p>
            <a:r>
              <a:rPr lang="en-US" dirty="0"/>
              <a:t>On the heatmap tab, the user has the ability to choose both the score variables to analyze as well as the number of bins for the heatmap</a:t>
            </a:r>
          </a:p>
          <a:p>
            <a:r>
              <a:rPr lang="en-US" dirty="0"/>
              <a:t>In this example the bin size of 10 was selected and we can see there was a grouping of data around the math score of 70 and reading score of 75 (shown with the bright yellow portions of the graph)</a:t>
            </a:r>
          </a:p>
        </p:txBody>
      </p:sp>
      <p:pic>
        <p:nvPicPr>
          <p:cNvPr id="5" name="Picture 4">
            <a:extLst>
              <a:ext uri="{FF2B5EF4-FFF2-40B4-BE49-F238E27FC236}">
                <a16:creationId xmlns:a16="http://schemas.microsoft.com/office/drawing/2014/main" id="{C26F0896-37BF-A99F-A969-02F9EA7E9680}"/>
              </a:ext>
            </a:extLst>
          </p:cNvPr>
          <p:cNvPicPr>
            <a:picLocks noChangeAspect="1"/>
          </p:cNvPicPr>
          <p:nvPr/>
        </p:nvPicPr>
        <p:blipFill>
          <a:blip r:embed="rId2"/>
          <a:stretch>
            <a:fillRect/>
          </a:stretch>
        </p:blipFill>
        <p:spPr>
          <a:xfrm>
            <a:off x="2193117" y="3448799"/>
            <a:ext cx="7805765" cy="3409201"/>
          </a:xfrm>
          <a:prstGeom prst="rect">
            <a:avLst/>
          </a:prstGeom>
        </p:spPr>
      </p:pic>
    </p:spTree>
    <p:extLst>
      <p:ext uri="{BB962C8B-B14F-4D97-AF65-F5344CB8AC3E}">
        <p14:creationId xmlns:p14="http://schemas.microsoft.com/office/powerpoint/2010/main" val="1051656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795B-A25D-6755-3C94-E563830E307E}"/>
              </a:ext>
            </a:extLst>
          </p:cNvPr>
          <p:cNvSpPr>
            <a:spLocks noGrp="1"/>
          </p:cNvSpPr>
          <p:nvPr>
            <p:ph type="title"/>
          </p:nvPr>
        </p:nvSpPr>
        <p:spPr/>
        <p:txBody>
          <a:bodyPr/>
          <a:lstStyle/>
          <a:p>
            <a:r>
              <a:rPr lang="en-US" dirty="0"/>
              <a:t>Unsupervised Learning Tab</a:t>
            </a:r>
          </a:p>
        </p:txBody>
      </p:sp>
      <p:sp>
        <p:nvSpPr>
          <p:cNvPr id="3" name="Content Placeholder 2">
            <a:extLst>
              <a:ext uri="{FF2B5EF4-FFF2-40B4-BE49-F238E27FC236}">
                <a16:creationId xmlns:a16="http://schemas.microsoft.com/office/drawing/2014/main" id="{83C7A9D2-AF7C-CF5C-E1A8-7B50887C420A}"/>
              </a:ext>
            </a:extLst>
          </p:cNvPr>
          <p:cNvSpPr>
            <a:spLocks noGrp="1"/>
          </p:cNvSpPr>
          <p:nvPr>
            <p:ph idx="1"/>
          </p:nvPr>
        </p:nvSpPr>
        <p:spPr/>
        <p:txBody>
          <a:bodyPr/>
          <a:lstStyle/>
          <a:p>
            <a:r>
              <a:rPr lang="en-US" dirty="0"/>
              <a:t>Unsupervised learning includes methods such as MCA and clustering to give the user a picture of what groups might be similar to each other</a:t>
            </a:r>
          </a:p>
          <a:p>
            <a:r>
              <a:rPr lang="en-US" dirty="0"/>
              <a:t>The user will be able to select different attributes (a minimum of 2) and see how that affects the groupings</a:t>
            </a:r>
          </a:p>
          <a:p>
            <a:r>
              <a:rPr lang="en-US" dirty="0"/>
              <a:t>Under the Clustering tab, the user will be able to control the number of clusters to see different groupings</a:t>
            </a:r>
          </a:p>
        </p:txBody>
      </p:sp>
      <p:sp>
        <p:nvSpPr>
          <p:cNvPr id="4" name="Footer Placeholder 3">
            <a:extLst>
              <a:ext uri="{FF2B5EF4-FFF2-40B4-BE49-F238E27FC236}">
                <a16:creationId xmlns:a16="http://schemas.microsoft.com/office/drawing/2014/main" id="{C08A5DBD-65CA-32D6-46E4-1D6FAC4C2495}"/>
              </a:ext>
            </a:extLst>
          </p:cNvPr>
          <p:cNvSpPr>
            <a:spLocks noGrp="1"/>
          </p:cNvSpPr>
          <p:nvPr>
            <p:ph type="ftr" sz="quarter" idx="11"/>
          </p:nvPr>
        </p:nvSpPr>
        <p:spPr>
          <a:xfrm>
            <a:off x="838200" y="6356350"/>
            <a:ext cx="7315200" cy="365125"/>
          </a:xfrm>
        </p:spPr>
        <p:txBody>
          <a:bodyPr/>
          <a:lstStyle/>
          <a:p>
            <a:pPr algn="l"/>
            <a:r>
              <a:rPr lang="en-US" sz="1600" dirty="0"/>
              <a:t>A random sampling of 200 cases was used for the Unsupervised Learning Tab</a:t>
            </a:r>
          </a:p>
        </p:txBody>
      </p:sp>
    </p:spTree>
    <p:extLst>
      <p:ext uri="{BB962C8B-B14F-4D97-AF65-F5344CB8AC3E}">
        <p14:creationId xmlns:p14="http://schemas.microsoft.com/office/powerpoint/2010/main" val="2970646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842AA-596F-C0F3-14A3-288A82074E5B}"/>
              </a:ext>
            </a:extLst>
          </p:cNvPr>
          <p:cNvSpPr>
            <a:spLocks noGrp="1"/>
          </p:cNvSpPr>
          <p:nvPr>
            <p:ph type="title"/>
          </p:nvPr>
        </p:nvSpPr>
        <p:spPr/>
        <p:txBody>
          <a:bodyPr/>
          <a:lstStyle/>
          <a:p>
            <a:r>
              <a:rPr lang="en-US" dirty="0"/>
              <a:t>Unsupervised Learning Tab Example (MCA)</a:t>
            </a:r>
          </a:p>
        </p:txBody>
      </p:sp>
      <p:pic>
        <p:nvPicPr>
          <p:cNvPr id="4" name="Picture 3">
            <a:extLst>
              <a:ext uri="{FF2B5EF4-FFF2-40B4-BE49-F238E27FC236}">
                <a16:creationId xmlns:a16="http://schemas.microsoft.com/office/drawing/2014/main" id="{326CB71F-4969-3FE9-6BF1-AB290B8FF860}"/>
              </a:ext>
            </a:extLst>
          </p:cNvPr>
          <p:cNvPicPr>
            <a:picLocks noChangeAspect="1"/>
          </p:cNvPicPr>
          <p:nvPr/>
        </p:nvPicPr>
        <p:blipFill>
          <a:blip r:embed="rId2"/>
          <a:stretch>
            <a:fillRect/>
          </a:stretch>
        </p:blipFill>
        <p:spPr>
          <a:xfrm>
            <a:off x="409035" y="1960265"/>
            <a:ext cx="11373930" cy="4897735"/>
          </a:xfrm>
          <a:prstGeom prst="rect">
            <a:avLst/>
          </a:prstGeom>
        </p:spPr>
      </p:pic>
    </p:spTree>
    <p:extLst>
      <p:ext uri="{BB962C8B-B14F-4D97-AF65-F5344CB8AC3E}">
        <p14:creationId xmlns:p14="http://schemas.microsoft.com/office/powerpoint/2010/main" val="3954272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C5A90-94F0-26BF-B973-104C62FE7AD3}"/>
              </a:ext>
            </a:extLst>
          </p:cNvPr>
          <p:cNvSpPr>
            <a:spLocks noGrp="1"/>
          </p:cNvSpPr>
          <p:nvPr>
            <p:ph type="title"/>
          </p:nvPr>
        </p:nvSpPr>
        <p:spPr/>
        <p:txBody>
          <a:bodyPr/>
          <a:lstStyle/>
          <a:p>
            <a:r>
              <a:rPr lang="en-US" dirty="0"/>
              <a:t>Unsupervised Learning Tab Example (Clustering)</a:t>
            </a:r>
          </a:p>
        </p:txBody>
      </p:sp>
      <p:pic>
        <p:nvPicPr>
          <p:cNvPr id="4" name="Picture 3">
            <a:extLst>
              <a:ext uri="{FF2B5EF4-FFF2-40B4-BE49-F238E27FC236}">
                <a16:creationId xmlns:a16="http://schemas.microsoft.com/office/drawing/2014/main" id="{9929A49B-A750-B0C2-0342-AE5648ED8C38}"/>
              </a:ext>
            </a:extLst>
          </p:cNvPr>
          <p:cNvPicPr>
            <a:picLocks noChangeAspect="1"/>
          </p:cNvPicPr>
          <p:nvPr/>
        </p:nvPicPr>
        <p:blipFill>
          <a:blip r:embed="rId2"/>
          <a:stretch>
            <a:fillRect/>
          </a:stretch>
        </p:blipFill>
        <p:spPr>
          <a:xfrm>
            <a:off x="394674" y="1837131"/>
            <a:ext cx="11402652" cy="5024744"/>
          </a:xfrm>
          <a:prstGeom prst="rect">
            <a:avLst/>
          </a:prstGeom>
        </p:spPr>
      </p:pic>
    </p:spTree>
    <p:extLst>
      <p:ext uri="{BB962C8B-B14F-4D97-AF65-F5344CB8AC3E}">
        <p14:creationId xmlns:p14="http://schemas.microsoft.com/office/powerpoint/2010/main" val="3051066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77B38-2283-F4BE-05AF-D71E1813A191}"/>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C1DB0DA3-077D-979B-6A2B-06D46B00B492}"/>
              </a:ext>
            </a:extLst>
          </p:cNvPr>
          <p:cNvSpPr>
            <a:spLocks noGrp="1"/>
          </p:cNvSpPr>
          <p:nvPr>
            <p:ph idx="1"/>
          </p:nvPr>
        </p:nvSpPr>
        <p:spPr/>
        <p:txBody>
          <a:bodyPr>
            <a:normAutofit fontScale="92500" lnSpcReduction="10000"/>
          </a:bodyPr>
          <a:lstStyle/>
          <a:p>
            <a:r>
              <a:rPr lang="en-US" dirty="0"/>
              <a:t>Source: kaggle.com</a:t>
            </a:r>
          </a:p>
          <a:p>
            <a:r>
              <a:rPr lang="en-US" dirty="0"/>
              <a:t>Name: Students Performance in Exams</a:t>
            </a:r>
          </a:p>
          <a:p>
            <a:r>
              <a:rPr lang="en-US" dirty="0"/>
              <a:t>Author/Owner: Aman Chauhan</a:t>
            </a:r>
          </a:p>
          <a:p>
            <a:endParaRPr lang="en-US" dirty="0"/>
          </a:p>
          <a:p>
            <a:r>
              <a:rPr lang="en-US" dirty="0"/>
              <a:t>Background: This dataset is a collection of 1000 students' performances on standardized testing. Also included was the student’s sex, race/ethnicity, parental level of education, lunch status, and whether they took a test preparation course.</a:t>
            </a:r>
          </a:p>
          <a:p>
            <a:r>
              <a:rPr lang="en-US" dirty="0"/>
              <a:t>Interest: The goal of this application was to analyze this data and see if there were any patterns within the data to determine if there was a common variable that would affect the scores of students.</a:t>
            </a:r>
          </a:p>
        </p:txBody>
      </p:sp>
      <p:sp>
        <p:nvSpPr>
          <p:cNvPr id="4" name="Footer Placeholder 3">
            <a:extLst>
              <a:ext uri="{FF2B5EF4-FFF2-40B4-BE49-F238E27FC236}">
                <a16:creationId xmlns:a16="http://schemas.microsoft.com/office/drawing/2014/main" id="{073FC254-7D2C-2A23-9CFA-066AC6FA7219}"/>
              </a:ext>
            </a:extLst>
          </p:cNvPr>
          <p:cNvSpPr>
            <a:spLocks noGrp="1"/>
          </p:cNvSpPr>
          <p:nvPr>
            <p:ph type="ftr" sz="quarter" idx="11"/>
          </p:nvPr>
        </p:nvSpPr>
        <p:spPr>
          <a:xfrm>
            <a:off x="838200" y="6356350"/>
            <a:ext cx="7315200" cy="365125"/>
          </a:xfrm>
        </p:spPr>
        <p:txBody>
          <a:bodyPr/>
          <a:lstStyle/>
          <a:p>
            <a:pPr algn="l"/>
            <a:r>
              <a:rPr lang="en-US" sz="1400" dirty="0"/>
              <a:t>Chauhan, A. (2022, September). Students Performance in Exams, Retrieved November 21, 2022 from https://www.kaggle.com/datasets/whenamancodes/students-performance-in-exams.</a:t>
            </a:r>
          </a:p>
        </p:txBody>
      </p:sp>
    </p:spTree>
    <p:extLst>
      <p:ext uri="{BB962C8B-B14F-4D97-AF65-F5344CB8AC3E}">
        <p14:creationId xmlns:p14="http://schemas.microsoft.com/office/powerpoint/2010/main" val="4120199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5299-8FC7-2134-7932-31FF5D81926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3042D6E-454A-6906-CB0E-F54A7FCDE01E}"/>
              </a:ext>
            </a:extLst>
          </p:cNvPr>
          <p:cNvSpPr>
            <a:spLocks noGrp="1"/>
          </p:cNvSpPr>
          <p:nvPr>
            <p:ph idx="1"/>
          </p:nvPr>
        </p:nvSpPr>
        <p:spPr/>
        <p:txBody>
          <a:bodyPr>
            <a:normAutofit lnSpcReduction="10000"/>
          </a:bodyPr>
          <a:lstStyle/>
          <a:p>
            <a:r>
              <a:rPr lang="en-US" dirty="0"/>
              <a:t>While only one attribute variable can be controlled by the student (whether they take the prep course) we can look at which ones seem to affect the scores the most</a:t>
            </a:r>
          </a:p>
          <a:p>
            <a:r>
              <a:rPr lang="en-US" dirty="0"/>
              <a:t>It appears that lunch status has the biggest influence in the scores, which is directly related to socioeconomic status of the student. This would be a variable of interest that could included in a further collection of data to determine, in more depth, how this affects the scores</a:t>
            </a:r>
          </a:p>
          <a:p>
            <a:r>
              <a:rPr lang="en-US" dirty="0"/>
              <a:t>The test prep course seemed to have little overall affect on the scores of the student</a:t>
            </a:r>
          </a:p>
          <a:p>
            <a:pPr lvl="1"/>
            <a:r>
              <a:rPr lang="en-US" dirty="0"/>
              <a:t>A future study could investigate the type of prep course (in person vs online)</a:t>
            </a:r>
          </a:p>
          <a:p>
            <a:endParaRPr lang="en-US" dirty="0"/>
          </a:p>
        </p:txBody>
      </p:sp>
    </p:spTree>
    <p:extLst>
      <p:ext uri="{BB962C8B-B14F-4D97-AF65-F5344CB8AC3E}">
        <p14:creationId xmlns:p14="http://schemas.microsoft.com/office/powerpoint/2010/main" val="1235687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CAD4F-40A5-9048-D4DA-6B0DE9BB490E}"/>
              </a:ext>
            </a:extLst>
          </p:cNvPr>
          <p:cNvSpPr>
            <a:spLocks noGrp="1"/>
          </p:cNvSpPr>
          <p:nvPr>
            <p:ph type="title"/>
          </p:nvPr>
        </p:nvSpPr>
        <p:spPr/>
        <p:txBody>
          <a:bodyPr/>
          <a:lstStyle/>
          <a:p>
            <a:r>
              <a:rPr lang="en-US" dirty="0"/>
              <a:t>Data citation</a:t>
            </a:r>
          </a:p>
        </p:txBody>
      </p:sp>
      <p:sp>
        <p:nvSpPr>
          <p:cNvPr id="3" name="Content Placeholder 2">
            <a:extLst>
              <a:ext uri="{FF2B5EF4-FFF2-40B4-BE49-F238E27FC236}">
                <a16:creationId xmlns:a16="http://schemas.microsoft.com/office/drawing/2014/main" id="{44409461-4B2C-6D67-2616-C2D9BEECBBF9}"/>
              </a:ext>
            </a:extLst>
          </p:cNvPr>
          <p:cNvSpPr>
            <a:spLocks noGrp="1"/>
          </p:cNvSpPr>
          <p:nvPr>
            <p:ph idx="1"/>
          </p:nvPr>
        </p:nvSpPr>
        <p:spPr/>
        <p:txBody>
          <a:bodyPr/>
          <a:lstStyle/>
          <a:p>
            <a:pPr marL="0" indent="0">
              <a:buNone/>
            </a:pPr>
            <a:r>
              <a:rPr lang="en-US" sz="2000" dirty="0"/>
              <a:t>Chauhan, A. (2022, September). Students Performance in Exams, Retrieved November 21, 2022 from https://www.kaggle.com/datasets/whenamancodes/students-performance-in-exams.</a:t>
            </a:r>
          </a:p>
          <a:p>
            <a:pPr marL="0" indent="0">
              <a:buNone/>
            </a:pPr>
            <a:endParaRPr lang="en-US" dirty="0"/>
          </a:p>
        </p:txBody>
      </p:sp>
    </p:spTree>
    <p:extLst>
      <p:ext uri="{BB962C8B-B14F-4D97-AF65-F5344CB8AC3E}">
        <p14:creationId xmlns:p14="http://schemas.microsoft.com/office/powerpoint/2010/main" val="172725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7FC01-29F8-D6E8-BF10-B3AAC58A7FBF}"/>
              </a:ext>
            </a:extLst>
          </p:cNvPr>
          <p:cNvSpPr>
            <a:spLocks noGrp="1"/>
          </p:cNvSpPr>
          <p:nvPr>
            <p:ph type="title"/>
          </p:nvPr>
        </p:nvSpPr>
        <p:spPr/>
        <p:txBody>
          <a:bodyPr/>
          <a:lstStyle/>
          <a:p>
            <a:r>
              <a:rPr lang="en-US" dirty="0"/>
              <a:t>Data Overview (categorical variables)</a:t>
            </a:r>
          </a:p>
        </p:txBody>
      </p:sp>
      <p:sp>
        <p:nvSpPr>
          <p:cNvPr id="3" name="Content Placeholder 2">
            <a:extLst>
              <a:ext uri="{FF2B5EF4-FFF2-40B4-BE49-F238E27FC236}">
                <a16:creationId xmlns:a16="http://schemas.microsoft.com/office/drawing/2014/main" id="{3FE7F2E7-F430-9773-BBA1-FBCEBA053B84}"/>
              </a:ext>
            </a:extLst>
          </p:cNvPr>
          <p:cNvSpPr>
            <a:spLocks noGrp="1"/>
          </p:cNvSpPr>
          <p:nvPr>
            <p:ph idx="1"/>
          </p:nvPr>
        </p:nvSpPr>
        <p:spPr/>
        <p:txBody>
          <a:bodyPr>
            <a:normAutofit fontScale="92500" lnSpcReduction="20000"/>
          </a:bodyPr>
          <a:lstStyle/>
          <a:p>
            <a:r>
              <a:rPr lang="en-US" dirty="0"/>
              <a:t>sex – factor with 2 levels: </a:t>
            </a:r>
          </a:p>
          <a:p>
            <a:pPr lvl="1"/>
            <a:r>
              <a:rPr lang="en-US" dirty="0"/>
              <a:t>female and male</a:t>
            </a:r>
          </a:p>
          <a:p>
            <a:r>
              <a:rPr lang="en-US" dirty="0" err="1"/>
              <a:t>race_ethnicity</a:t>
            </a:r>
            <a:r>
              <a:rPr lang="en-US" dirty="0"/>
              <a:t> – factor with 5 levels: </a:t>
            </a:r>
          </a:p>
          <a:p>
            <a:pPr lvl="1"/>
            <a:r>
              <a:rPr lang="en-US" dirty="0"/>
              <a:t>group A, group B, group C, group D, group E</a:t>
            </a:r>
          </a:p>
          <a:p>
            <a:pPr lvl="1"/>
            <a:r>
              <a:rPr lang="en-US" dirty="0"/>
              <a:t>Groups are anonymous so there is no bias towards one race or ethnicity</a:t>
            </a:r>
          </a:p>
          <a:p>
            <a:r>
              <a:rPr lang="en-US" dirty="0" err="1"/>
              <a:t>parental_education</a:t>
            </a:r>
            <a:r>
              <a:rPr lang="en-US" dirty="0"/>
              <a:t> – factor with 6 levels:</a:t>
            </a:r>
          </a:p>
          <a:p>
            <a:pPr lvl="1"/>
            <a:r>
              <a:rPr lang="en-US" dirty="0"/>
              <a:t>some high school, high school, some college, associate’s degree, bachelor’s degree, master’s degree</a:t>
            </a:r>
          </a:p>
          <a:p>
            <a:r>
              <a:rPr lang="en-US" dirty="0"/>
              <a:t>lunch – factor with 2 levels:</a:t>
            </a:r>
          </a:p>
          <a:p>
            <a:pPr lvl="1"/>
            <a:r>
              <a:rPr lang="en-US" dirty="0"/>
              <a:t>free/reduced, standard</a:t>
            </a:r>
          </a:p>
          <a:p>
            <a:r>
              <a:rPr lang="en-US" dirty="0" err="1"/>
              <a:t>test_prep</a:t>
            </a:r>
            <a:r>
              <a:rPr lang="en-US" dirty="0"/>
              <a:t> – factor with 2 levels:</a:t>
            </a:r>
          </a:p>
          <a:p>
            <a:pPr lvl="1"/>
            <a:r>
              <a:rPr lang="en-US" dirty="0"/>
              <a:t>none, completed</a:t>
            </a:r>
          </a:p>
        </p:txBody>
      </p:sp>
    </p:spTree>
    <p:extLst>
      <p:ext uri="{BB962C8B-B14F-4D97-AF65-F5344CB8AC3E}">
        <p14:creationId xmlns:p14="http://schemas.microsoft.com/office/powerpoint/2010/main" val="3744545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E1DDD-136F-76B1-8004-409283E3634E}"/>
              </a:ext>
            </a:extLst>
          </p:cNvPr>
          <p:cNvSpPr>
            <a:spLocks noGrp="1"/>
          </p:cNvSpPr>
          <p:nvPr>
            <p:ph type="title"/>
          </p:nvPr>
        </p:nvSpPr>
        <p:spPr/>
        <p:txBody>
          <a:bodyPr/>
          <a:lstStyle/>
          <a:p>
            <a:r>
              <a:rPr lang="en-US" dirty="0"/>
              <a:t>Data Overview (quantitative variable)</a:t>
            </a:r>
          </a:p>
        </p:txBody>
      </p:sp>
      <p:sp>
        <p:nvSpPr>
          <p:cNvPr id="3" name="Content Placeholder 2">
            <a:extLst>
              <a:ext uri="{FF2B5EF4-FFF2-40B4-BE49-F238E27FC236}">
                <a16:creationId xmlns:a16="http://schemas.microsoft.com/office/drawing/2014/main" id="{A1A54347-F538-45AE-88DC-1E5B78BF30AB}"/>
              </a:ext>
            </a:extLst>
          </p:cNvPr>
          <p:cNvSpPr>
            <a:spLocks noGrp="1"/>
          </p:cNvSpPr>
          <p:nvPr>
            <p:ph idx="1"/>
          </p:nvPr>
        </p:nvSpPr>
        <p:spPr/>
        <p:txBody>
          <a:bodyPr>
            <a:normAutofit fontScale="92500" lnSpcReduction="10000"/>
          </a:bodyPr>
          <a:lstStyle/>
          <a:p>
            <a:r>
              <a:rPr lang="en-US" dirty="0" err="1"/>
              <a:t>math_score</a:t>
            </a:r>
            <a:r>
              <a:rPr lang="en-US" dirty="0"/>
              <a:t> – math scores from a standardized test</a:t>
            </a:r>
          </a:p>
          <a:p>
            <a:pPr lvl="1"/>
            <a:r>
              <a:rPr lang="en-US" dirty="0"/>
              <a:t>Values range from 13 to 100</a:t>
            </a:r>
          </a:p>
          <a:p>
            <a:pPr lvl="1"/>
            <a:r>
              <a:rPr lang="en-US" dirty="0"/>
              <a:t>Median: 66.5</a:t>
            </a:r>
          </a:p>
          <a:p>
            <a:pPr lvl="1"/>
            <a:r>
              <a:rPr lang="en-US" dirty="0"/>
              <a:t>Mean: 66.4</a:t>
            </a:r>
          </a:p>
          <a:p>
            <a:r>
              <a:rPr lang="en-US" dirty="0" err="1"/>
              <a:t>reading_score</a:t>
            </a:r>
            <a:r>
              <a:rPr lang="en-US" dirty="0"/>
              <a:t> – reading scores from a standardized test</a:t>
            </a:r>
          </a:p>
          <a:p>
            <a:pPr lvl="1"/>
            <a:r>
              <a:rPr lang="en-US" dirty="0"/>
              <a:t>Values range from 27 to 100</a:t>
            </a:r>
          </a:p>
          <a:p>
            <a:pPr lvl="1"/>
            <a:r>
              <a:rPr lang="en-US" dirty="0"/>
              <a:t>Median: 70</a:t>
            </a:r>
          </a:p>
          <a:p>
            <a:pPr lvl="1"/>
            <a:r>
              <a:rPr lang="en-US" dirty="0"/>
              <a:t>Mean: 69</a:t>
            </a:r>
          </a:p>
          <a:p>
            <a:r>
              <a:rPr lang="en-US" dirty="0" err="1"/>
              <a:t>writing_score</a:t>
            </a:r>
            <a:r>
              <a:rPr lang="en-US" dirty="0"/>
              <a:t> – writing scores from a standardized test</a:t>
            </a:r>
          </a:p>
          <a:p>
            <a:pPr lvl="1"/>
            <a:r>
              <a:rPr lang="en-US" dirty="0"/>
              <a:t>Values range from 23 to 100</a:t>
            </a:r>
          </a:p>
          <a:p>
            <a:pPr lvl="1"/>
            <a:r>
              <a:rPr lang="en-US" dirty="0"/>
              <a:t>Median: 68</a:t>
            </a:r>
          </a:p>
          <a:p>
            <a:pPr lvl="1"/>
            <a:r>
              <a:rPr lang="en-US" dirty="0"/>
              <a:t>Mean: 67.74</a:t>
            </a:r>
          </a:p>
        </p:txBody>
      </p:sp>
    </p:spTree>
    <p:extLst>
      <p:ext uri="{BB962C8B-B14F-4D97-AF65-F5344CB8AC3E}">
        <p14:creationId xmlns:p14="http://schemas.microsoft.com/office/powerpoint/2010/main" val="754954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D1ADA-6E88-84F3-E927-A86C9338A9E9}"/>
              </a:ext>
            </a:extLst>
          </p:cNvPr>
          <p:cNvSpPr>
            <a:spLocks noGrp="1"/>
          </p:cNvSpPr>
          <p:nvPr>
            <p:ph type="title"/>
          </p:nvPr>
        </p:nvSpPr>
        <p:spPr/>
        <p:txBody>
          <a:bodyPr/>
          <a:lstStyle/>
          <a:p>
            <a:r>
              <a:rPr lang="en-US" dirty="0"/>
              <a:t>Data Overview (from R)</a:t>
            </a:r>
          </a:p>
        </p:txBody>
      </p:sp>
      <p:pic>
        <p:nvPicPr>
          <p:cNvPr id="5" name="Picture 4">
            <a:extLst>
              <a:ext uri="{FF2B5EF4-FFF2-40B4-BE49-F238E27FC236}">
                <a16:creationId xmlns:a16="http://schemas.microsoft.com/office/drawing/2014/main" id="{6F3A8807-405C-3838-2B61-6FB8291B79E5}"/>
              </a:ext>
            </a:extLst>
          </p:cNvPr>
          <p:cNvPicPr>
            <a:picLocks noChangeAspect="1"/>
          </p:cNvPicPr>
          <p:nvPr/>
        </p:nvPicPr>
        <p:blipFill>
          <a:blip r:embed="rId2"/>
          <a:stretch>
            <a:fillRect/>
          </a:stretch>
        </p:blipFill>
        <p:spPr>
          <a:xfrm>
            <a:off x="5662364" y="2271551"/>
            <a:ext cx="6211167" cy="2314898"/>
          </a:xfrm>
          <a:prstGeom prst="rect">
            <a:avLst/>
          </a:prstGeom>
        </p:spPr>
      </p:pic>
      <p:sp>
        <p:nvSpPr>
          <p:cNvPr id="3" name="Content Placeholder 2">
            <a:extLst>
              <a:ext uri="{FF2B5EF4-FFF2-40B4-BE49-F238E27FC236}">
                <a16:creationId xmlns:a16="http://schemas.microsoft.com/office/drawing/2014/main" id="{0B8FA263-F186-2EAB-2C85-98217F8024BF}"/>
              </a:ext>
            </a:extLst>
          </p:cNvPr>
          <p:cNvSpPr>
            <a:spLocks noGrp="1"/>
          </p:cNvSpPr>
          <p:nvPr>
            <p:ph idx="1"/>
          </p:nvPr>
        </p:nvSpPr>
        <p:spPr>
          <a:xfrm>
            <a:off x="838200" y="1825625"/>
            <a:ext cx="4824164" cy="4351338"/>
          </a:xfrm>
        </p:spPr>
        <p:txBody>
          <a:bodyPr>
            <a:normAutofit fontScale="92500" lnSpcReduction="20000"/>
          </a:bodyPr>
          <a:lstStyle/>
          <a:p>
            <a:r>
              <a:rPr lang="en-US" dirty="0"/>
              <a:t>First step was to look at a summary of the data</a:t>
            </a:r>
          </a:p>
          <a:p>
            <a:pPr lvl="1"/>
            <a:r>
              <a:rPr lang="en-US" dirty="0"/>
              <a:t>This information can be found on the first tab of the shiny app along with the full dataset</a:t>
            </a:r>
          </a:p>
          <a:p>
            <a:r>
              <a:rPr lang="en-US" dirty="0"/>
              <a:t>This summary includes counts of all the categorical data as well as summary statistics for the quantitative variables</a:t>
            </a:r>
          </a:p>
          <a:p>
            <a:r>
              <a:rPr lang="en-US" dirty="0"/>
              <a:t>One major thing that stood out was the means and medians were close to each other</a:t>
            </a:r>
          </a:p>
          <a:p>
            <a:pPr lvl="1"/>
            <a:r>
              <a:rPr lang="en-US" dirty="0"/>
              <a:t>Indicates the data might be symmetrical rather than skewed</a:t>
            </a:r>
          </a:p>
          <a:p>
            <a:endParaRPr lang="en-US" dirty="0"/>
          </a:p>
          <a:p>
            <a:endParaRPr lang="en-US" dirty="0"/>
          </a:p>
        </p:txBody>
      </p:sp>
    </p:spTree>
    <p:extLst>
      <p:ext uri="{BB962C8B-B14F-4D97-AF65-F5344CB8AC3E}">
        <p14:creationId xmlns:p14="http://schemas.microsoft.com/office/powerpoint/2010/main" val="1605552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80B9-8DCA-3C85-D004-F61D95CEE785}"/>
              </a:ext>
            </a:extLst>
          </p:cNvPr>
          <p:cNvSpPr>
            <a:spLocks noGrp="1"/>
          </p:cNvSpPr>
          <p:nvPr>
            <p:ph type="title"/>
          </p:nvPr>
        </p:nvSpPr>
        <p:spPr/>
        <p:txBody>
          <a:bodyPr/>
          <a:lstStyle/>
          <a:p>
            <a:r>
              <a:rPr lang="en-US" dirty="0"/>
              <a:t>shiny App Overview</a:t>
            </a:r>
          </a:p>
        </p:txBody>
      </p:sp>
      <p:sp>
        <p:nvSpPr>
          <p:cNvPr id="3" name="Content Placeholder 2">
            <a:extLst>
              <a:ext uri="{FF2B5EF4-FFF2-40B4-BE49-F238E27FC236}">
                <a16:creationId xmlns:a16="http://schemas.microsoft.com/office/drawing/2014/main" id="{611D1D2A-36E9-0203-C507-75B16EFAE257}"/>
              </a:ext>
            </a:extLst>
          </p:cNvPr>
          <p:cNvSpPr>
            <a:spLocks noGrp="1"/>
          </p:cNvSpPr>
          <p:nvPr>
            <p:ph idx="1"/>
          </p:nvPr>
        </p:nvSpPr>
        <p:spPr/>
        <p:txBody>
          <a:bodyPr/>
          <a:lstStyle/>
          <a:p>
            <a:r>
              <a:rPr lang="en-US" dirty="0"/>
              <a:t>Named Student Exam Scores</a:t>
            </a:r>
          </a:p>
          <a:p>
            <a:r>
              <a:rPr lang="en-US" dirty="0"/>
              <a:t>It has 4 tabs, each getting deeper into the analysis</a:t>
            </a:r>
          </a:p>
        </p:txBody>
      </p:sp>
      <p:pic>
        <p:nvPicPr>
          <p:cNvPr id="5" name="Picture 4">
            <a:extLst>
              <a:ext uri="{FF2B5EF4-FFF2-40B4-BE49-F238E27FC236}">
                <a16:creationId xmlns:a16="http://schemas.microsoft.com/office/drawing/2014/main" id="{FB9799FC-C7F6-333F-92DD-71E437988910}"/>
              </a:ext>
            </a:extLst>
          </p:cNvPr>
          <p:cNvPicPr>
            <a:picLocks noChangeAspect="1"/>
          </p:cNvPicPr>
          <p:nvPr/>
        </p:nvPicPr>
        <p:blipFill>
          <a:blip r:embed="rId2"/>
          <a:stretch>
            <a:fillRect/>
          </a:stretch>
        </p:blipFill>
        <p:spPr>
          <a:xfrm>
            <a:off x="944536" y="3180728"/>
            <a:ext cx="8640381" cy="924054"/>
          </a:xfrm>
          <a:prstGeom prst="rect">
            <a:avLst/>
          </a:prstGeom>
        </p:spPr>
      </p:pic>
    </p:spTree>
    <p:extLst>
      <p:ext uri="{BB962C8B-B14F-4D97-AF65-F5344CB8AC3E}">
        <p14:creationId xmlns:p14="http://schemas.microsoft.com/office/powerpoint/2010/main" val="2959376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2DD5-5B5D-7613-25AE-BD73A3DD2FB0}"/>
              </a:ext>
            </a:extLst>
          </p:cNvPr>
          <p:cNvSpPr>
            <a:spLocks noGrp="1"/>
          </p:cNvSpPr>
          <p:nvPr>
            <p:ph type="title"/>
          </p:nvPr>
        </p:nvSpPr>
        <p:spPr/>
        <p:txBody>
          <a:bodyPr/>
          <a:lstStyle/>
          <a:p>
            <a:r>
              <a:rPr lang="en-US" dirty="0"/>
              <a:t>Data Information Tab</a:t>
            </a:r>
          </a:p>
        </p:txBody>
      </p:sp>
      <p:sp>
        <p:nvSpPr>
          <p:cNvPr id="3" name="Content Placeholder 2">
            <a:extLst>
              <a:ext uri="{FF2B5EF4-FFF2-40B4-BE49-F238E27FC236}">
                <a16:creationId xmlns:a16="http://schemas.microsoft.com/office/drawing/2014/main" id="{98AB2263-50AB-526B-D263-CD641D72D20D}"/>
              </a:ext>
            </a:extLst>
          </p:cNvPr>
          <p:cNvSpPr>
            <a:spLocks noGrp="1"/>
          </p:cNvSpPr>
          <p:nvPr>
            <p:ph idx="1"/>
          </p:nvPr>
        </p:nvSpPr>
        <p:spPr/>
        <p:txBody>
          <a:bodyPr/>
          <a:lstStyle/>
          <a:p>
            <a:r>
              <a:rPr lang="en-US" dirty="0"/>
              <a:t>Subtabs include Table and Data Summaries</a:t>
            </a:r>
          </a:p>
          <a:p>
            <a:pPr lvl="1"/>
            <a:r>
              <a:rPr lang="en-US" dirty="0"/>
              <a:t>Each can be filtered based on sex</a:t>
            </a:r>
          </a:p>
          <a:p>
            <a:pPr lvl="1"/>
            <a:r>
              <a:rPr lang="en-US" dirty="0"/>
              <a:t>Table can be filtered further as it is interactive</a:t>
            </a:r>
          </a:p>
          <a:p>
            <a:r>
              <a:rPr lang="en-US" dirty="0"/>
              <a:t>This will give the user an overview of all the data so they can get a feel for distributions and averages</a:t>
            </a:r>
          </a:p>
        </p:txBody>
      </p:sp>
      <p:pic>
        <p:nvPicPr>
          <p:cNvPr id="5" name="Picture 4">
            <a:extLst>
              <a:ext uri="{FF2B5EF4-FFF2-40B4-BE49-F238E27FC236}">
                <a16:creationId xmlns:a16="http://schemas.microsoft.com/office/drawing/2014/main" id="{460502C6-1F4B-5570-3CA8-13446940B1B7}"/>
              </a:ext>
            </a:extLst>
          </p:cNvPr>
          <p:cNvPicPr>
            <a:picLocks noChangeAspect="1"/>
          </p:cNvPicPr>
          <p:nvPr/>
        </p:nvPicPr>
        <p:blipFill>
          <a:blip r:embed="rId2"/>
          <a:stretch>
            <a:fillRect/>
          </a:stretch>
        </p:blipFill>
        <p:spPr>
          <a:xfrm>
            <a:off x="1909178" y="4092240"/>
            <a:ext cx="8373644" cy="2400635"/>
          </a:xfrm>
          <a:prstGeom prst="rect">
            <a:avLst/>
          </a:prstGeom>
        </p:spPr>
      </p:pic>
    </p:spTree>
    <p:extLst>
      <p:ext uri="{BB962C8B-B14F-4D97-AF65-F5344CB8AC3E}">
        <p14:creationId xmlns:p14="http://schemas.microsoft.com/office/powerpoint/2010/main" val="2751183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F6D85-A5EA-C2AB-8276-4BA4B4298D22}"/>
              </a:ext>
            </a:extLst>
          </p:cNvPr>
          <p:cNvSpPr>
            <a:spLocks noGrp="1"/>
          </p:cNvSpPr>
          <p:nvPr>
            <p:ph type="title"/>
          </p:nvPr>
        </p:nvSpPr>
        <p:spPr/>
        <p:txBody>
          <a:bodyPr/>
          <a:lstStyle/>
          <a:p>
            <a:r>
              <a:rPr lang="en-US" dirty="0"/>
              <a:t>Data Information Tab Example</a:t>
            </a:r>
          </a:p>
        </p:txBody>
      </p:sp>
      <p:pic>
        <p:nvPicPr>
          <p:cNvPr id="6" name="Picture 5">
            <a:extLst>
              <a:ext uri="{FF2B5EF4-FFF2-40B4-BE49-F238E27FC236}">
                <a16:creationId xmlns:a16="http://schemas.microsoft.com/office/drawing/2014/main" id="{7A645B91-0038-5C0D-2060-55DA997C327F}"/>
              </a:ext>
            </a:extLst>
          </p:cNvPr>
          <p:cNvPicPr>
            <a:picLocks noChangeAspect="1"/>
          </p:cNvPicPr>
          <p:nvPr/>
        </p:nvPicPr>
        <p:blipFill>
          <a:blip r:embed="rId2"/>
          <a:stretch>
            <a:fillRect/>
          </a:stretch>
        </p:blipFill>
        <p:spPr>
          <a:xfrm>
            <a:off x="0" y="1390443"/>
            <a:ext cx="12192000" cy="2580823"/>
          </a:xfrm>
          <a:prstGeom prst="rect">
            <a:avLst/>
          </a:prstGeom>
        </p:spPr>
      </p:pic>
      <p:pic>
        <p:nvPicPr>
          <p:cNvPr id="4" name="Picture 3">
            <a:extLst>
              <a:ext uri="{FF2B5EF4-FFF2-40B4-BE49-F238E27FC236}">
                <a16:creationId xmlns:a16="http://schemas.microsoft.com/office/drawing/2014/main" id="{4EDAC236-CE4A-AA50-6299-302E322CE0CC}"/>
              </a:ext>
            </a:extLst>
          </p:cNvPr>
          <p:cNvPicPr>
            <a:picLocks noChangeAspect="1"/>
          </p:cNvPicPr>
          <p:nvPr/>
        </p:nvPicPr>
        <p:blipFill>
          <a:blip r:embed="rId3"/>
          <a:stretch>
            <a:fillRect/>
          </a:stretch>
        </p:blipFill>
        <p:spPr>
          <a:xfrm>
            <a:off x="2503580" y="4177145"/>
            <a:ext cx="7184839" cy="2580823"/>
          </a:xfrm>
          <a:prstGeom prst="rect">
            <a:avLst/>
          </a:prstGeom>
        </p:spPr>
      </p:pic>
    </p:spTree>
    <p:extLst>
      <p:ext uri="{BB962C8B-B14F-4D97-AF65-F5344CB8AC3E}">
        <p14:creationId xmlns:p14="http://schemas.microsoft.com/office/powerpoint/2010/main" val="1997237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5C824-CB6D-AB0D-8093-8B9B4DFDF82A}"/>
              </a:ext>
            </a:extLst>
          </p:cNvPr>
          <p:cNvSpPr>
            <a:spLocks noGrp="1"/>
          </p:cNvSpPr>
          <p:nvPr>
            <p:ph type="title"/>
          </p:nvPr>
        </p:nvSpPr>
        <p:spPr/>
        <p:txBody>
          <a:bodyPr/>
          <a:lstStyle/>
          <a:p>
            <a:r>
              <a:rPr lang="en-US" dirty="0"/>
              <a:t>Exploratory Analysis Tab</a:t>
            </a:r>
          </a:p>
        </p:txBody>
      </p:sp>
      <p:sp>
        <p:nvSpPr>
          <p:cNvPr id="3" name="Content Placeholder 2">
            <a:extLst>
              <a:ext uri="{FF2B5EF4-FFF2-40B4-BE49-F238E27FC236}">
                <a16:creationId xmlns:a16="http://schemas.microsoft.com/office/drawing/2014/main" id="{EB902F28-A665-EF54-01BD-CCFA8E2E34D1}"/>
              </a:ext>
            </a:extLst>
          </p:cNvPr>
          <p:cNvSpPr>
            <a:spLocks noGrp="1"/>
          </p:cNvSpPr>
          <p:nvPr>
            <p:ph idx="1"/>
          </p:nvPr>
        </p:nvSpPr>
        <p:spPr/>
        <p:txBody>
          <a:bodyPr>
            <a:normAutofit lnSpcReduction="10000"/>
          </a:bodyPr>
          <a:lstStyle/>
          <a:p>
            <a:r>
              <a:rPr lang="en-US" dirty="0"/>
              <a:t>Now that the user has an overview of the data, moving over to the Exploratory Analysis tab will give the user the ability to see box plots and density plots of selected variables</a:t>
            </a:r>
          </a:p>
          <a:p>
            <a:r>
              <a:rPr lang="en-US" dirty="0"/>
              <a:t>The user can select any of the three score variables to analyze</a:t>
            </a:r>
          </a:p>
          <a:p>
            <a:r>
              <a:rPr lang="en-US" dirty="0"/>
              <a:t>In addition, they can select an attribute variable which will filter the score variable into each factor within that attribute and display a graph for each</a:t>
            </a:r>
          </a:p>
          <a:p>
            <a:r>
              <a:rPr lang="en-US" dirty="0"/>
              <a:t>Box plots can be used to see the distribution and potential outliers</a:t>
            </a:r>
          </a:p>
          <a:p>
            <a:r>
              <a:rPr lang="en-US" dirty="0"/>
              <a:t>Density plots can be used to see the distribution curve and any high points (indicating a score that is common)</a:t>
            </a:r>
          </a:p>
        </p:txBody>
      </p:sp>
    </p:spTree>
    <p:extLst>
      <p:ext uri="{BB962C8B-B14F-4D97-AF65-F5344CB8AC3E}">
        <p14:creationId xmlns:p14="http://schemas.microsoft.com/office/powerpoint/2010/main" val="3268348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1312</Words>
  <Application>Microsoft Office PowerPoint</Application>
  <PresentationFormat>Widescreen</PresentationFormat>
  <Paragraphs>93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Exam Scores Analysis</vt:lpstr>
      <vt:lpstr>Data Collection</vt:lpstr>
      <vt:lpstr>Data Overview (categorical variables)</vt:lpstr>
      <vt:lpstr>Data Overview (quantitative variable)</vt:lpstr>
      <vt:lpstr>Data Overview (from R)</vt:lpstr>
      <vt:lpstr>shiny App Overview</vt:lpstr>
      <vt:lpstr>Data Information Tab</vt:lpstr>
      <vt:lpstr>Data Information Tab Example</vt:lpstr>
      <vt:lpstr>Exploratory Analysis Tab</vt:lpstr>
      <vt:lpstr>Exploratory Analysis Tab Example</vt:lpstr>
      <vt:lpstr>Exploratory Analysis Tab Example cont.</vt:lpstr>
      <vt:lpstr>Exploratory Analysis Tab Example cont.</vt:lpstr>
      <vt:lpstr>Scatter Plots Tab</vt:lpstr>
      <vt:lpstr>Scatter Plots Tab Example (scatter plot)</vt:lpstr>
      <vt:lpstr>Scatter Plots Tab Example (scatter plot)</vt:lpstr>
      <vt:lpstr>Scatter Plots Tab Example (heatmap)</vt:lpstr>
      <vt:lpstr>Unsupervised Learning Tab</vt:lpstr>
      <vt:lpstr>Unsupervised Learning Tab Example (MCA)</vt:lpstr>
      <vt:lpstr>Unsupervised Learning Tab Example (Clustering)</vt:lpstr>
      <vt:lpstr>Conclusion</vt:lpstr>
      <vt:lpstr>Data citation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 Scores Analysis</dc:title>
  <dc:creator>William Parker</dc:creator>
  <cp:lastModifiedBy>William Parker</cp:lastModifiedBy>
  <cp:revision>7</cp:revision>
  <dcterms:created xsi:type="dcterms:W3CDTF">2022-12-01T14:58:02Z</dcterms:created>
  <dcterms:modified xsi:type="dcterms:W3CDTF">2022-12-02T14:52:56Z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2022-12-01T16:04:07Z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00e1df3d-9626-410c-898c-16aaa8c2afc9</vt:lpwstr>
  </property>
  <property fmtid="{D5CDD505-2E9C-101B-9397-08002B2CF9AE}" pid="7" name="MSIP_Label_defa4170-0d19-0005-0004-bc88714345d2_ActionId">
    <vt:lpwstr>c329ab67-5670-457c-9040-d01a968ff61f</vt:lpwstr>
  </property>
  <property fmtid="{D5CDD505-2E9C-101B-9397-08002B2CF9AE}" pid="8" name="MSIP_Label_defa4170-0d19-0005-0004-bc88714345d2_ContentBits">
    <vt:lpwstr>0</vt:lpwstr>
  </property>
</Properties>
</file>