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</p:sldMasterIdLst>
  <p:notesMasterIdLst>
    <p:notesMasterId r:id="rId10"/>
  </p:notesMasterIdLst>
  <p:sldIdLst>
    <p:sldId id="258" r:id="rId5"/>
    <p:sldId id="311" r:id="rId6"/>
    <p:sldId id="1183" r:id="rId7"/>
    <p:sldId id="1184" r:id="rId8"/>
    <p:sldId id="260" r:id="rId9"/>
  </p:sldIdLst>
  <p:sldSz cx="12192000" cy="6858000"/>
  <p:notesSz cx="6797675" cy="9926638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ucida Sans" panose="020B0602030504020204" pitchFamily="34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067">
          <p15:clr>
            <a:srgbClr val="A4A3A4"/>
          </p15:clr>
        </p15:guide>
        <p15:guide id="2" orient="horz" pos="3490">
          <p15:clr>
            <a:srgbClr val="A4A3A4"/>
          </p15:clr>
        </p15:guide>
        <p15:guide id="3" orient="horz" pos="571">
          <p15:clr>
            <a:srgbClr val="A4A3A4"/>
          </p15:clr>
        </p15:guide>
        <p15:guide id="4" orient="horz" pos="45">
          <p15:clr>
            <a:srgbClr val="A4A3A4"/>
          </p15:clr>
        </p15:guide>
        <p15:guide id="5" pos="76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EGfjapvhSC2NZKRzjSMO3gipk8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6E3AE1-9CCD-C14D-435D-AE840DC44115}" name="Breymann Wolfgang (bwlf)" initials="BW(" userId="S::bwlf@zhaw.ch::185f95ff-81c8-4150-b023-213c7d6462d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56"/>
    <p:restoredTop sz="94720"/>
  </p:normalViewPr>
  <p:slideViewPr>
    <p:cSldViewPr snapToGrid="0">
      <p:cViewPr varScale="1">
        <p:scale>
          <a:sx n="211" d="100"/>
          <a:sy n="211" d="100"/>
        </p:scale>
        <p:origin x="1104" y="208"/>
      </p:cViewPr>
      <p:guideLst>
        <p:guide orient="horz" pos="4067"/>
        <p:guide orient="horz" pos="3490"/>
        <p:guide orient="horz" pos="571"/>
        <p:guide orient="horz" pos="45"/>
        <p:guide pos="76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225" d="100"/>
          <a:sy n="225" d="100"/>
        </p:scale>
        <p:origin x="3904" y="-226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43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2944813" cy="496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45750" rIns="91525" bIns="457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2863" y="1"/>
            <a:ext cx="2944812" cy="496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45750" rIns="91525" bIns="457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4538"/>
            <a:ext cx="6615113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06463" y="4714876"/>
            <a:ext cx="4984750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45750" rIns="91525" bIns="457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9750"/>
            <a:ext cx="2944813" cy="496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45750" rIns="91525" bIns="457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2863" y="9429750"/>
            <a:ext cx="2944812" cy="496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45750" rIns="91525" bIns="45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H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Given the state of the risk factor, it is possible to calculate the state-contingent cash flows</a:t>
            </a:r>
          </a:p>
          <a:p>
            <a:r>
              <a:rPr lang="en-US" noProof="0" dirty="0"/>
              <a:t>Any analytic result is a straight function of the state contingent cash flows</a:t>
            </a:r>
          </a:p>
          <a:p>
            <a:pPr lvl="1"/>
            <a:r>
              <a:rPr lang="en-US" noProof="0" dirty="0"/>
              <a:t>Liquidity</a:t>
            </a:r>
          </a:p>
          <a:p>
            <a:pPr lvl="1"/>
            <a:r>
              <a:rPr lang="en-US" noProof="0" dirty="0"/>
              <a:t>Value</a:t>
            </a:r>
          </a:p>
          <a:p>
            <a:pPr lvl="2"/>
            <a:r>
              <a:rPr lang="en-US" noProof="0" dirty="0"/>
              <a:t>Mark to model</a:t>
            </a:r>
          </a:p>
          <a:p>
            <a:pPr lvl="2"/>
            <a:r>
              <a:rPr lang="en-US" noProof="0" dirty="0"/>
              <a:t>Any book value</a:t>
            </a:r>
          </a:p>
          <a:p>
            <a:pPr lvl="1"/>
            <a:r>
              <a:rPr lang="en-US" noProof="0" dirty="0"/>
              <a:t>Income</a:t>
            </a:r>
          </a:p>
          <a:p>
            <a:pPr lvl="1"/>
            <a:r>
              <a:rPr lang="en-US" noProof="0" dirty="0"/>
              <a:t>Sensitivity</a:t>
            </a:r>
          </a:p>
          <a:p>
            <a:r>
              <a:rPr lang="en-US" noProof="0" dirty="0"/>
              <a:t>Any financial report is </a:t>
            </a:r>
          </a:p>
          <a:p>
            <a:pPr lvl="1"/>
            <a:r>
              <a:rPr lang="en-US" noProof="0" dirty="0"/>
              <a:t>A combination of the basic analysis elements</a:t>
            </a:r>
          </a:p>
          <a:p>
            <a:pPr lvl="1"/>
            <a:r>
              <a:rPr lang="en-US" dirty="0"/>
              <a:t>Combined with aggregation</a:t>
            </a:r>
            <a:endParaRPr lang="en-US" noProof="0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306620-B20C-4C6B-8C60-E051B0888FC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2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306620-B20C-4C6B-8C60-E051B0888FC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9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1" name="Google Shape;131;p40:notes"/>
          <p:cNvSpPr txBox="1">
            <a:spLocks noGrp="1"/>
          </p:cNvSpPr>
          <p:nvPr>
            <p:ph type="body" idx="1"/>
          </p:nvPr>
        </p:nvSpPr>
        <p:spPr>
          <a:xfrm>
            <a:off x="906463" y="4714876"/>
            <a:ext cx="4984750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45750" rIns="91525" bIns="45750" anchor="t" anchorCtr="0">
            <a:noAutofit/>
          </a:bodyPr>
          <a:lstStyle/>
          <a:p>
            <a:pPr marL="304800" lvl="0" indent="-2667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CH">
                <a:solidFill>
                  <a:schemeClr val="dk1"/>
                </a:solidFill>
              </a:rPr>
              <a:t>Financial contracts: atomic elements</a:t>
            </a:r>
            <a:endParaRPr/>
          </a:p>
          <a:p>
            <a:pPr marL="304800" lvl="0" indent="-165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381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</a:pPr>
            <a:r>
              <a:rPr lang="en-CH">
                <a:solidFill>
                  <a:schemeClr val="dk1"/>
                </a:solidFill>
              </a:rPr>
              <a:t>Enable a pull-based approach.</a:t>
            </a:r>
            <a:endParaRPr/>
          </a:p>
          <a:p>
            <a:pPr marL="381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</a:pPr>
            <a:r>
              <a:rPr lang="en-CH">
                <a:solidFill>
                  <a:schemeClr val="dk1"/>
                </a:solidFill>
              </a:rPr>
              <a:t>The regulator is doing the analysis himself or commissions trusted fiduciaries.</a:t>
            </a:r>
            <a:endParaRPr/>
          </a:p>
        </p:txBody>
      </p:sp>
      <p:sp>
        <p:nvSpPr>
          <p:cNvPr id="132" name="Google Shape;132;p40:notes"/>
          <p:cNvSpPr txBox="1">
            <a:spLocks noGrp="1"/>
          </p:cNvSpPr>
          <p:nvPr>
            <p:ph type="sldNum" idx="12"/>
          </p:nvPr>
        </p:nvSpPr>
        <p:spPr>
          <a:xfrm>
            <a:off x="3852863" y="9429750"/>
            <a:ext cx="2944812" cy="496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25" tIns="45750" rIns="91525" bIns="45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CH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413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Inhal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527381" y="1628776"/>
            <a:ext cx="11233248" cy="45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4pPr>
            <a:lvl5pPr marL="2286000" lvl="4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sldNum" idx="12"/>
          </p:nvPr>
        </p:nvSpPr>
        <p:spPr>
          <a:xfrm>
            <a:off x="11144251" y="6410920"/>
            <a:ext cx="863600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dt" idx="10"/>
          </p:nvPr>
        </p:nvSpPr>
        <p:spPr>
          <a:xfrm>
            <a:off x="143934" y="6398220"/>
            <a:ext cx="1475317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title"/>
          </p:nvPr>
        </p:nvSpPr>
        <p:spPr>
          <a:xfrm>
            <a:off x="4030845" y="143909"/>
            <a:ext cx="561755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1619251" y="6398220"/>
            <a:ext cx="8936567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11144251" y="6410920"/>
            <a:ext cx="863600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143934" y="6398220"/>
            <a:ext cx="1475317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1619251" y="6398220"/>
            <a:ext cx="8936567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body" idx="1"/>
          </p:nvPr>
        </p:nvSpPr>
        <p:spPr>
          <a:xfrm>
            <a:off x="143933" y="1628776"/>
            <a:ext cx="5842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2"/>
          </p:nvPr>
        </p:nvSpPr>
        <p:spPr>
          <a:xfrm>
            <a:off x="6189133" y="1628776"/>
            <a:ext cx="5842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sldNum" idx="12"/>
          </p:nvPr>
        </p:nvSpPr>
        <p:spPr>
          <a:xfrm>
            <a:off x="11144251" y="6410920"/>
            <a:ext cx="863600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143934" y="6398220"/>
            <a:ext cx="1475317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title"/>
          </p:nvPr>
        </p:nvSpPr>
        <p:spPr>
          <a:xfrm>
            <a:off x="4030845" y="143909"/>
            <a:ext cx="561755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ftr" idx="11"/>
          </p:nvPr>
        </p:nvSpPr>
        <p:spPr>
          <a:xfrm>
            <a:off x="1619251" y="6398220"/>
            <a:ext cx="8936567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>
            <a:spLocks noGrp="1"/>
          </p:cNvSpPr>
          <p:nvPr>
            <p:ph type="body" idx="1"/>
          </p:nvPr>
        </p:nvSpPr>
        <p:spPr>
          <a:xfrm>
            <a:off x="4749855" y="1316418"/>
            <a:ext cx="6815667" cy="540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11144251" y="6410920"/>
            <a:ext cx="863600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dt" idx="10"/>
          </p:nvPr>
        </p:nvSpPr>
        <p:spPr>
          <a:xfrm>
            <a:off x="143934" y="6398220"/>
            <a:ext cx="1475317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4030845" y="143909"/>
            <a:ext cx="561755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1619251" y="6398220"/>
            <a:ext cx="8936567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>
            <a:spLocks noGrp="1"/>
          </p:cNvSpPr>
          <p:nvPr>
            <p:ph type="pic" idx="2"/>
          </p:nvPr>
        </p:nvSpPr>
        <p:spPr>
          <a:xfrm>
            <a:off x="2389717" y="1330424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11144251" y="6410920"/>
            <a:ext cx="863600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143934" y="6398220"/>
            <a:ext cx="1475317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1619251" y="6398220"/>
            <a:ext cx="8936567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>
            <a:spLocks noGrp="1"/>
          </p:cNvSpPr>
          <p:nvPr>
            <p:ph type="body" idx="1"/>
          </p:nvPr>
        </p:nvSpPr>
        <p:spPr>
          <a:xfrm rot="5400000">
            <a:off x="3825345" y="-2052637"/>
            <a:ext cx="4524375" cy="11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sldNum" idx="12"/>
          </p:nvPr>
        </p:nvSpPr>
        <p:spPr>
          <a:xfrm>
            <a:off x="11144251" y="6410920"/>
            <a:ext cx="863600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dt" idx="10"/>
          </p:nvPr>
        </p:nvSpPr>
        <p:spPr>
          <a:xfrm>
            <a:off x="143934" y="6398220"/>
            <a:ext cx="1475317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title"/>
          </p:nvPr>
        </p:nvSpPr>
        <p:spPr>
          <a:xfrm>
            <a:off x="4030845" y="143909"/>
            <a:ext cx="561755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ftr" idx="11"/>
          </p:nvPr>
        </p:nvSpPr>
        <p:spPr>
          <a:xfrm>
            <a:off x="1619251" y="6398220"/>
            <a:ext cx="8936567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>
            <a:spLocks noGrp="1"/>
          </p:cNvSpPr>
          <p:nvPr>
            <p:ph type="title"/>
          </p:nvPr>
        </p:nvSpPr>
        <p:spPr>
          <a:xfrm rot="5400000">
            <a:off x="8103038" y="2225055"/>
            <a:ext cx="488439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 rot="5400000">
            <a:off x="2057838" y="-645145"/>
            <a:ext cx="4884390" cy="8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sldNum" idx="12"/>
          </p:nvPr>
        </p:nvSpPr>
        <p:spPr>
          <a:xfrm>
            <a:off x="11144251" y="6410920"/>
            <a:ext cx="863600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dt" idx="10"/>
          </p:nvPr>
        </p:nvSpPr>
        <p:spPr>
          <a:xfrm>
            <a:off x="143934" y="6398220"/>
            <a:ext cx="1475317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ftr" idx="11"/>
          </p:nvPr>
        </p:nvSpPr>
        <p:spPr>
          <a:xfrm>
            <a:off x="1619251" y="6398220"/>
            <a:ext cx="8936567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, Text und Inhalt">
  <p:cSld name="Titel, Text und Inhal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body" idx="1"/>
          </p:nvPr>
        </p:nvSpPr>
        <p:spPr>
          <a:xfrm>
            <a:off x="143933" y="1628776"/>
            <a:ext cx="5842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2"/>
          </p:nvPr>
        </p:nvSpPr>
        <p:spPr>
          <a:xfrm>
            <a:off x="6189133" y="1628776"/>
            <a:ext cx="5842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sldNum" idx="12"/>
          </p:nvPr>
        </p:nvSpPr>
        <p:spPr>
          <a:xfrm>
            <a:off x="11144251" y="6410920"/>
            <a:ext cx="863600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dt" idx="10"/>
          </p:nvPr>
        </p:nvSpPr>
        <p:spPr>
          <a:xfrm>
            <a:off x="143934" y="6398220"/>
            <a:ext cx="1475317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title"/>
          </p:nvPr>
        </p:nvSpPr>
        <p:spPr>
          <a:xfrm>
            <a:off x="4030845" y="143909"/>
            <a:ext cx="5617550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1619251" y="6398220"/>
            <a:ext cx="8936567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A253-E29E-E648-8EDB-557BB5733350}" type="datetimeFigureOut">
              <a:rPr lang="en-CH" smtClean="0"/>
              <a:t>18.02.22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5CF1-9B28-F242-A53E-E6D49003436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115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0" y="2846"/>
            <a:ext cx="12192000" cy="1214438"/>
          </a:xfrm>
          <a:prstGeom prst="rect">
            <a:avLst/>
          </a:prstGeom>
          <a:solidFill>
            <a:srgbClr val="0064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4"/>
          <p:cNvSpPr txBox="1">
            <a:spLocks noGrp="1"/>
          </p:cNvSpPr>
          <p:nvPr>
            <p:ph type="title"/>
          </p:nvPr>
        </p:nvSpPr>
        <p:spPr>
          <a:xfrm>
            <a:off x="252596" y="137777"/>
            <a:ext cx="5925954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body" idx="1"/>
          </p:nvPr>
        </p:nvSpPr>
        <p:spPr>
          <a:xfrm>
            <a:off x="143933" y="1628776"/>
            <a:ext cx="118872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dt" idx="10"/>
          </p:nvPr>
        </p:nvSpPr>
        <p:spPr>
          <a:xfrm>
            <a:off x="143934" y="6398220"/>
            <a:ext cx="1475317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11144251" y="6410920"/>
            <a:ext cx="863600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/>
              <a:t>‹#›</a:t>
            </a:fld>
            <a:endParaRPr/>
          </a:p>
        </p:txBody>
      </p:sp>
      <p:grpSp>
        <p:nvGrpSpPr>
          <p:cNvPr id="15" name="Google Shape;15;p24"/>
          <p:cNvGrpSpPr/>
          <p:nvPr/>
        </p:nvGrpSpPr>
        <p:grpSpPr>
          <a:xfrm>
            <a:off x="10234059" y="82215"/>
            <a:ext cx="2016224" cy="1067949"/>
            <a:chOff x="7164288" y="115888"/>
            <a:chExt cx="2016224" cy="1067949"/>
          </a:xfrm>
        </p:grpSpPr>
        <p:pic>
          <p:nvPicPr>
            <p:cNvPr id="16" name="Google Shape;16;p24" descr="soe_P2945_d_neg.gif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164288" y="115888"/>
              <a:ext cx="1509712" cy="1000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4"/>
            <p:cNvSpPr txBox="1"/>
            <p:nvPr/>
          </p:nvSpPr>
          <p:spPr>
            <a:xfrm>
              <a:off x="7935110" y="722172"/>
              <a:ext cx="12454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H" sz="800" b="0" i="0" u="none" strike="noStrike" cap="non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IDP Institut für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H" sz="800" b="0" i="0" u="none" strike="noStrike" cap="none">
                  <a:solidFill>
                    <a:schemeClr val="lt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Datenanalyse und Prozessdesign</a:t>
              </a:r>
              <a:endParaRPr sz="8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1619251" y="6398220"/>
            <a:ext cx="8936567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breymann/FEMS" TargetMode="External"/><Relationship Id="rId2" Type="http://schemas.openxmlformats.org/officeDocument/2006/relationships/hyperlink" Target="https://www.ariadne.swiss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group of birds flying&#10;&#10;Description automatically generated with low confidence">
            <a:extLst>
              <a:ext uri="{FF2B5EF4-FFF2-40B4-BE49-F238E27FC236}">
                <a16:creationId xmlns:a16="http://schemas.microsoft.com/office/drawing/2014/main" id="{C345D314-0542-A243-B85A-E60883FDE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66" y="1782116"/>
            <a:ext cx="10544780" cy="451723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EAEFD4B-1A85-A045-A49D-C8871D6DD694}"/>
              </a:ext>
            </a:extLst>
          </p:cNvPr>
          <p:cNvGrpSpPr/>
          <p:nvPr/>
        </p:nvGrpSpPr>
        <p:grpSpPr>
          <a:xfrm>
            <a:off x="5184807" y="2352693"/>
            <a:ext cx="6714886" cy="3016633"/>
            <a:chOff x="2863631" y="2352693"/>
            <a:chExt cx="6714886" cy="3016633"/>
          </a:xfrm>
        </p:grpSpPr>
        <p:sp>
          <p:nvSpPr>
            <p:cNvPr id="64" name="CustomShape 3"/>
            <p:cNvSpPr/>
            <p:nvPr/>
          </p:nvSpPr>
          <p:spPr>
            <a:xfrm rot="5400000">
              <a:off x="3062801" y="2153523"/>
              <a:ext cx="3016633" cy="3414973"/>
            </a:xfrm>
            <a:prstGeom prst="flowChartExtract">
              <a:avLst/>
            </a:prstGeom>
            <a:solidFill>
              <a:srgbClr val="CCCCCC"/>
            </a:solidFill>
            <a:ln w="1836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1"/>
            <p:cNvSpPr/>
            <p:nvPr/>
          </p:nvSpPr>
          <p:spPr>
            <a:xfrm rot="5400000" flipV="1">
              <a:off x="6425200" y="2216010"/>
              <a:ext cx="3016633" cy="3290000"/>
            </a:xfrm>
            <a:prstGeom prst="flowChartExtract">
              <a:avLst/>
            </a:prstGeom>
            <a:solidFill>
              <a:srgbClr val="CCCCCC"/>
            </a:solidFill>
            <a:ln w="1836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4">
              <a:extLst>
                <a:ext uri="{FF2B5EF4-FFF2-40B4-BE49-F238E27FC236}">
                  <a16:creationId xmlns:a16="http://schemas.microsoft.com/office/drawing/2014/main" id="{804E3FA3-A4D2-3743-BAEE-CBD647B13CFA}"/>
                </a:ext>
              </a:extLst>
            </p:cNvPr>
            <p:cNvSpPr/>
            <p:nvPr/>
          </p:nvSpPr>
          <p:spPr>
            <a:xfrm>
              <a:off x="5697822" y="3359634"/>
              <a:ext cx="1150189" cy="990663"/>
            </a:xfrm>
            <a:prstGeom prst="ellipse">
              <a:avLst/>
            </a:prstGeom>
            <a:solidFill>
              <a:srgbClr val="FF0000"/>
            </a:solidFill>
            <a:ln w="1836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0" tIns="0" rIns="0" bIns="0" anchor="ctr"/>
            <a:lstStyle/>
            <a:p>
              <a:pPr algn="ctr">
                <a:lnSpc>
                  <a:spcPct val="100000"/>
                </a:lnSpc>
              </a:pPr>
              <a:endParaRPr lang="en-US" u="sng" spc="-1" dirty="0"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67" name="TextShape 6"/>
          <p:cNvSpPr txBox="1"/>
          <p:nvPr/>
        </p:nvSpPr>
        <p:spPr>
          <a:xfrm>
            <a:off x="10672315" y="3197888"/>
            <a:ext cx="1306290" cy="190633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uFill>
                  <a:solidFill>
                    <a:srgbClr val="FFFFFF"/>
                  </a:solidFill>
                </a:uFill>
                <a:ea typeface="MS Gothic"/>
              </a:rPr>
              <a:t>Output:</a:t>
            </a:r>
          </a:p>
          <a:p>
            <a:pPr algn="ctr">
              <a:lnSpc>
                <a:spcPct val="100000"/>
              </a:lnSpc>
            </a:pPr>
            <a:r>
              <a:rPr lang="en-US" b="1" spc="-1" dirty="0">
                <a:uFill>
                  <a:solidFill>
                    <a:srgbClr val="FFFFFF"/>
                  </a:solidFill>
                </a:uFill>
                <a:ea typeface="MS Gothic"/>
              </a:rPr>
              <a:t>Reports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pPr marL="285840" indent="-285480">
              <a:buFont typeface="Arial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ea typeface="MS Gothic"/>
              </a:rPr>
              <a:t>Reg. cap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pPr marL="285840" indent="-285480">
              <a:buFont typeface="Arial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ea typeface="MS Gothic"/>
              </a:rPr>
              <a:t>Econ. cap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pPr marL="285840" indent="-285480">
              <a:buFont typeface="Arial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ea typeface="MS Gothic"/>
              </a:rPr>
              <a:t>LCR, etc.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pPr marL="285840" indent="-285480">
              <a:buFont typeface="Arial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ea typeface="MS Gothic"/>
              </a:rPr>
              <a:t>…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8" name="CustomShape 7"/>
          <p:cNvSpPr/>
          <p:nvPr/>
        </p:nvSpPr>
        <p:spPr>
          <a:xfrm>
            <a:off x="7810391" y="4471635"/>
            <a:ext cx="1695752" cy="383917"/>
          </a:xfrm>
          <a:custGeom>
            <a:avLst/>
            <a:gdLst/>
            <a:ahLst/>
            <a:cxnLst/>
            <a:rect l="0" t="0" r="r" b="b"/>
            <a:pathLst>
              <a:path w="8384" h="3004">
                <a:moveTo>
                  <a:pt x="0" y="750"/>
                </a:moveTo>
                <a:lnTo>
                  <a:pt x="6287" y="750"/>
                </a:lnTo>
                <a:lnTo>
                  <a:pt x="6287" y="0"/>
                </a:lnTo>
                <a:lnTo>
                  <a:pt x="8383" y="1501"/>
                </a:lnTo>
                <a:lnTo>
                  <a:pt x="6287" y="3003"/>
                </a:lnTo>
                <a:lnTo>
                  <a:pt x="6287" y="2252"/>
                </a:lnTo>
                <a:lnTo>
                  <a:pt x="0" y="2252"/>
                </a:lnTo>
                <a:lnTo>
                  <a:pt x="0" y="750"/>
                </a:lnTo>
              </a:path>
            </a:pathLst>
          </a:custGeom>
          <a:solidFill>
            <a:srgbClr val="FF0000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0"/>
          <a:lstStyle/>
          <a:p>
            <a:r>
              <a:rPr lang="en-CH" dirty="0"/>
              <a:t>     Algorithms</a:t>
            </a:r>
          </a:p>
        </p:txBody>
      </p:sp>
      <p:sp>
        <p:nvSpPr>
          <p:cNvPr id="70" name="TextShape 9"/>
          <p:cNvSpPr txBox="1"/>
          <p:nvPr/>
        </p:nvSpPr>
        <p:spPr>
          <a:xfrm>
            <a:off x="7218719" y="5462430"/>
            <a:ext cx="2799423" cy="7380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dirty="0">
                <a:uFill>
                  <a:solidFill>
                    <a:srgbClr val="FFFFFF"/>
                  </a:solidFill>
                </a:uFill>
                <a:ea typeface="MS Gothic"/>
              </a:rPr>
              <a:t>Generates granular cash flows from standardized input</a:t>
            </a:r>
          </a:p>
          <a:p>
            <a:pPr algn="ctr">
              <a:lnSpc>
                <a:spcPct val="100000"/>
              </a:lnSpc>
            </a:pPr>
            <a:r>
              <a:rPr lang="en-US" spc="-1" dirty="0">
                <a:uFill>
                  <a:solidFill>
                    <a:srgbClr val="FFFFFF"/>
                  </a:solidFill>
                </a:uFill>
                <a:ea typeface="MS Gothic"/>
              </a:rPr>
              <a:t> </a:t>
            </a:r>
            <a:endParaRPr lang="en-US" sz="1800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1" name="Line 10"/>
          <p:cNvSpPr/>
          <p:nvPr/>
        </p:nvSpPr>
        <p:spPr>
          <a:xfrm flipV="1">
            <a:off x="6815930" y="3088208"/>
            <a:ext cx="0" cy="1533929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H" dirty="0"/>
          </a:p>
        </p:txBody>
      </p:sp>
      <p:sp>
        <p:nvSpPr>
          <p:cNvPr id="72" name="Line 11"/>
          <p:cNvSpPr/>
          <p:nvPr/>
        </p:nvSpPr>
        <p:spPr>
          <a:xfrm flipH="1" flipV="1">
            <a:off x="10415801" y="3032993"/>
            <a:ext cx="0" cy="1646852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Line 14"/>
          <p:cNvSpPr/>
          <p:nvPr/>
        </p:nvSpPr>
        <p:spPr>
          <a:xfrm flipV="1">
            <a:off x="8612513" y="2454079"/>
            <a:ext cx="3959" cy="965068"/>
          </a:xfrm>
          <a:prstGeom prst="line">
            <a:avLst/>
          </a:prstGeom>
          <a:ln w="18360">
            <a:solidFill>
              <a:srgbClr val="000000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7">
            <a:extLst>
              <a:ext uri="{FF2B5EF4-FFF2-40B4-BE49-F238E27FC236}">
                <a16:creationId xmlns:a16="http://schemas.microsoft.com/office/drawing/2014/main" id="{DBD599E7-8FB5-344C-85B4-758DBA793E4C}"/>
              </a:ext>
            </a:extLst>
          </p:cNvPr>
          <p:cNvSpPr/>
          <p:nvPr/>
        </p:nvSpPr>
        <p:spPr>
          <a:xfrm>
            <a:off x="6490811" y="3747779"/>
            <a:ext cx="440577" cy="226459"/>
          </a:xfrm>
          <a:custGeom>
            <a:avLst/>
            <a:gdLst/>
            <a:ahLst/>
            <a:cxnLst/>
            <a:rect l="0" t="0" r="r" b="b"/>
            <a:pathLst>
              <a:path w="8384" h="3004">
                <a:moveTo>
                  <a:pt x="0" y="750"/>
                </a:moveTo>
                <a:lnTo>
                  <a:pt x="6287" y="750"/>
                </a:lnTo>
                <a:lnTo>
                  <a:pt x="6287" y="0"/>
                </a:lnTo>
                <a:lnTo>
                  <a:pt x="8383" y="1501"/>
                </a:lnTo>
                <a:lnTo>
                  <a:pt x="6287" y="3003"/>
                </a:lnTo>
                <a:lnTo>
                  <a:pt x="6287" y="2252"/>
                </a:lnTo>
                <a:lnTo>
                  <a:pt x="0" y="2252"/>
                </a:lnTo>
                <a:lnTo>
                  <a:pt x="0" y="750"/>
                </a:lnTo>
              </a:path>
            </a:pathLst>
          </a:custGeom>
          <a:solidFill>
            <a:srgbClr val="FFC000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27B97D-C677-524A-9FCA-9A4A05A58420}"/>
              </a:ext>
            </a:extLst>
          </p:cNvPr>
          <p:cNvSpPr txBox="1"/>
          <p:nvPr/>
        </p:nvSpPr>
        <p:spPr>
          <a:xfrm>
            <a:off x="5184808" y="5461808"/>
            <a:ext cx="2033912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Transformation of input data into standard</a:t>
            </a:r>
          </a:p>
          <a:p>
            <a:endParaRPr lang="en-CH" dirty="0"/>
          </a:p>
        </p:txBody>
      </p:sp>
      <p:sp>
        <p:nvSpPr>
          <p:cNvPr id="18" name="CustomShape 7">
            <a:extLst>
              <a:ext uri="{FF2B5EF4-FFF2-40B4-BE49-F238E27FC236}">
                <a16:creationId xmlns:a16="http://schemas.microsoft.com/office/drawing/2014/main" id="{5FEBC817-FF4E-8849-A21A-554FF4A11689}"/>
              </a:ext>
            </a:extLst>
          </p:cNvPr>
          <p:cNvSpPr/>
          <p:nvPr/>
        </p:nvSpPr>
        <p:spPr>
          <a:xfrm>
            <a:off x="10321842" y="3763493"/>
            <a:ext cx="382184" cy="226459"/>
          </a:xfrm>
          <a:custGeom>
            <a:avLst/>
            <a:gdLst/>
            <a:ahLst/>
            <a:cxnLst/>
            <a:rect l="0" t="0" r="r" b="b"/>
            <a:pathLst>
              <a:path w="8384" h="3004">
                <a:moveTo>
                  <a:pt x="0" y="750"/>
                </a:moveTo>
                <a:lnTo>
                  <a:pt x="6287" y="750"/>
                </a:lnTo>
                <a:lnTo>
                  <a:pt x="6287" y="0"/>
                </a:lnTo>
                <a:lnTo>
                  <a:pt x="8383" y="1501"/>
                </a:lnTo>
                <a:lnTo>
                  <a:pt x="6287" y="3003"/>
                </a:lnTo>
                <a:lnTo>
                  <a:pt x="6287" y="2252"/>
                </a:lnTo>
                <a:lnTo>
                  <a:pt x="0" y="2252"/>
                </a:lnTo>
                <a:lnTo>
                  <a:pt x="0" y="750"/>
                </a:lnTo>
              </a:path>
            </a:pathLst>
          </a:custGeom>
          <a:solidFill>
            <a:srgbClr val="92D050"/>
          </a:solidFill>
          <a:ln w="18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7115EB-66AB-454A-8D4E-541E1030186D}"/>
              </a:ext>
            </a:extLst>
          </p:cNvPr>
          <p:cNvSpPr txBox="1"/>
          <p:nvPr/>
        </p:nvSpPr>
        <p:spPr>
          <a:xfrm>
            <a:off x="10018143" y="5461808"/>
            <a:ext cx="1881550" cy="7386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Transformation of cash flows into aggregated results</a:t>
            </a:r>
          </a:p>
        </p:txBody>
      </p:sp>
      <p:sp>
        <p:nvSpPr>
          <p:cNvPr id="4" name="Punched Tape 3">
            <a:extLst>
              <a:ext uri="{FF2B5EF4-FFF2-40B4-BE49-F238E27FC236}">
                <a16:creationId xmlns:a16="http://schemas.microsoft.com/office/drawing/2014/main" id="{E105297C-7EB6-B345-BF96-F5A3AEB5F827}"/>
              </a:ext>
            </a:extLst>
          </p:cNvPr>
          <p:cNvSpPr/>
          <p:nvPr/>
        </p:nvSpPr>
        <p:spPr>
          <a:xfrm>
            <a:off x="6202579" y="1339808"/>
            <a:ext cx="4399339" cy="1233518"/>
          </a:xfrm>
          <a:prstGeom prst="flowChartPunchedTape">
            <a:avLst/>
          </a:prstGeom>
          <a:solidFill>
            <a:srgbClr val="FF0000">
              <a:alpha val="50141"/>
            </a:srgbClr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SzPct val="45000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Financial contracts:</a:t>
            </a:r>
          </a:p>
          <a:p>
            <a:pPr marL="216000" indent="-216000" algn="ctr"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Must be highly efficient, reliable and transparent </a:t>
            </a:r>
          </a:p>
          <a:p>
            <a:pPr marL="216000" indent="-216000" algn="ctr"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Requires standardized data and algorithms</a:t>
            </a:r>
          </a:p>
        </p:txBody>
      </p:sp>
      <p:sp>
        <p:nvSpPr>
          <p:cNvPr id="65" name="CustomShape 4"/>
          <p:cNvSpPr/>
          <p:nvPr/>
        </p:nvSpPr>
        <p:spPr>
          <a:xfrm>
            <a:off x="8025010" y="3365157"/>
            <a:ext cx="1150189" cy="990663"/>
          </a:xfrm>
          <a:prstGeom prst="ellipse">
            <a:avLst/>
          </a:prstGeom>
          <a:solidFill>
            <a:srgbClr val="FF0000"/>
          </a:solidFill>
          <a:ln w="1836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Arial"/>
              </a:rPr>
              <a:t>Core </a:t>
            </a:r>
            <a:endParaRPr lang="en-US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Arial"/>
              </a:rPr>
              <a:t>Processing </a:t>
            </a:r>
            <a:endParaRPr lang="en-US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Arial"/>
              </a:rPr>
              <a:t>Part</a:t>
            </a:r>
            <a:endParaRPr lang="en-US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5"/>
          <p:cNvSpPr txBox="1"/>
          <p:nvPr/>
        </p:nvSpPr>
        <p:spPr>
          <a:xfrm>
            <a:off x="5189238" y="2674516"/>
            <a:ext cx="1521861" cy="225099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uFill>
                  <a:solidFill>
                    <a:srgbClr val="FFFFFF"/>
                  </a:solidFill>
                </a:uFill>
                <a:ea typeface="MS Gothic"/>
              </a:rPr>
              <a:t>Input: 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pPr marL="285840" indent="-285480">
              <a:buFont typeface="Arial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ea typeface="MS Gothic"/>
              </a:rPr>
              <a:t>Financial contracts</a:t>
            </a:r>
          </a:p>
          <a:p>
            <a:pPr marL="285840" indent="-285480">
              <a:buFont typeface="Arial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ea typeface="MS Gothic"/>
              </a:rPr>
              <a:t>Counterparty information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pPr marL="285840" indent="-285480">
              <a:buFont typeface="Arial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ea typeface="MS Gothic"/>
              </a:rPr>
              <a:t>Financial-economic environment</a:t>
            </a:r>
            <a:br>
              <a:rPr lang="en-US" spc="-1" dirty="0">
                <a:uFill>
                  <a:solidFill>
                    <a:srgbClr val="FFFFFF"/>
                  </a:solidFill>
                </a:uFill>
                <a:ea typeface="MS Gothic"/>
              </a:rPr>
            </a:br>
            <a:r>
              <a:rPr lang="en-US" spc="-1" dirty="0">
                <a:uFill>
                  <a:solidFill>
                    <a:srgbClr val="FFFFFF"/>
                  </a:solidFill>
                </a:uFill>
                <a:ea typeface="MS Gothic"/>
              </a:rPr>
              <a:t>(stress scenarios)</a:t>
            </a:r>
          </a:p>
        </p:txBody>
      </p:sp>
      <p:sp>
        <p:nvSpPr>
          <p:cNvPr id="28" name="TextShape 12">
            <a:extLst>
              <a:ext uri="{FF2B5EF4-FFF2-40B4-BE49-F238E27FC236}">
                <a16:creationId xmlns:a16="http://schemas.microsoft.com/office/drawing/2014/main" id="{76FA413D-8F79-0845-B66D-3E0CC59039BC}"/>
              </a:ext>
            </a:extLst>
          </p:cNvPr>
          <p:cNvSpPr txBox="1"/>
          <p:nvPr/>
        </p:nvSpPr>
        <p:spPr>
          <a:xfrm>
            <a:off x="6911766" y="3338981"/>
            <a:ext cx="1117405" cy="98159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u="sng" spc="-1" dirty="0">
                <a:uFill>
                  <a:solidFill>
                    <a:srgbClr val="FFFFFF"/>
                  </a:solidFill>
                </a:uFill>
                <a:ea typeface="MS Gothic"/>
              </a:rPr>
              <a:t>Input Standards: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u="sng" spc="-1" dirty="0">
                <a:uFill>
                  <a:solidFill>
                    <a:srgbClr val="FFFFFF"/>
                  </a:solidFill>
                </a:uFill>
                <a:ea typeface="MS Gothic"/>
              </a:rPr>
              <a:t>ACTUS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u="sng" spc="-1" dirty="0">
                <a:uFill>
                  <a:solidFill>
                    <a:srgbClr val="FFFFFF"/>
                  </a:solidFill>
                </a:uFill>
                <a:ea typeface="MS Gothic"/>
              </a:rPr>
              <a:t>LEI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u="sng" spc="-1" dirty="0">
                <a:uFill>
                  <a:solidFill>
                    <a:srgbClr val="FFFFFF"/>
                  </a:solidFill>
                </a:uFill>
                <a:ea typeface="MS Gothic"/>
              </a:rPr>
              <a:t>Etc.</a:t>
            </a:r>
            <a:endParaRPr lang="en-US" sz="1200" u="sng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9" name="TextShape 8">
            <a:extLst>
              <a:ext uri="{FF2B5EF4-FFF2-40B4-BE49-F238E27FC236}">
                <a16:creationId xmlns:a16="http://schemas.microsoft.com/office/drawing/2014/main" id="{648A9561-7D27-904C-9B73-6728F5FD1C55}"/>
              </a:ext>
            </a:extLst>
          </p:cNvPr>
          <p:cNvSpPr txBox="1"/>
          <p:nvPr/>
        </p:nvSpPr>
        <p:spPr>
          <a:xfrm>
            <a:off x="9416053" y="3415563"/>
            <a:ext cx="1110855" cy="98925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200" u="sng" spc="-1" dirty="0">
                <a:uFill>
                  <a:solidFill>
                    <a:srgbClr val="FFFFFF"/>
                  </a:solidFill>
                </a:uFill>
                <a:ea typeface="MS Gothic"/>
              </a:rPr>
              <a:t>Output</a:t>
            </a:r>
          </a:p>
          <a:p>
            <a:pPr>
              <a:lnSpc>
                <a:spcPct val="100000"/>
              </a:lnSpc>
            </a:pPr>
            <a:r>
              <a:rPr lang="en-US" sz="1200" u="sng" spc="-1" dirty="0">
                <a:uFill>
                  <a:solidFill>
                    <a:srgbClr val="FFFFFF"/>
                  </a:solidFill>
                </a:uFill>
                <a:ea typeface="MS Gothic"/>
              </a:rPr>
              <a:t>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u="sng" spc="-1" dirty="0">
                <a:uFill>
                  <a:solidFill>
                    <a:srgbClr val="FFFFFF"/>
                  </a:solidFill>
                </a:uFill>
                <a:ea typeface="MS Gothic"/>
              </a:rPr>
              <a:t>ACTUS event </a:t>
            </a:r>
            <a:br>
              <a:rPr lang="en-US" sz="1200" u="sng" spc="-1" dirty="0">
                <a:uFill>
                  <a:solidFill>
                    <a:srgbClr val="FFFFFF"/>
                  </a:solidFill>
                </a:uFill>
                <a:ea typeface="MS Gothic"/>
              </a:rPr>
            </a:br>
            <a:r>
              <a:rPr lang="en-US" sz="1200" u="sng" spc="-1" dirty="0">
                <a:uFill>
                  <a:solidFill>
                    <a:srgbClr val="FFFFFF"/>
                  </a:solidFill>
                </a:uFill>
                <a:ea typeface="MS Gothic"/>
              </a:rPr>
              <a:t>types</a:t>
            </a:r>
            <a:endParaRPr lang="en-US" sz="1200" u="sng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175F1-0EEC-914C-9D64-0EED53A04F64}"/>
              </a:ext>
            </a:extLst>
          </p:cNvPr>
          <p:cNvSpPr/>
          <p:nvPr/>
        </p:nvSpPr>
        <p:spPr>
          <a:xfrm>
            <a:off x="835387" y="128875"/>
            <a:ext cx="81829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2800" b="1" dirty="0">
                <a:solidFill>
                  <a:schemeClr val="bg1"/>
                </a:solidFill>
              </a:rPr>
              <a:t>ACTUS: </a:t>
            </a:r>
            <a:br>
              <a:rPr lang="en-CH" sz="2800" b="1" dirty="0">
                <a:solidFill>
                  <a:schemeClr val="bg1"/>
                </a:solidFill>
              </a:rPr>
            </a:br>
            <a:r>
              <a:rPr lang="en-CH" sz="2800" b="1" dirty="0">
                <a:solidFill>
                  <a:schemeClr val="bg1"/>
                </a:solidFill>
              </a:rPr>
              <a:t>The simple core of a complex system</a:t>
            </a:r>
            <a:endParaRPr lang="en-CH" sz="2800" dirty="0">
              <a:solidFill>
                <a:schemeClr val="bg1"/>
              </a:solidFill>
            </a:endParaRPr>
          </a:p>
        </p:txBody>
      </p:sp>
      <p:sp>
        <p:nvSpPr>
          <p:cNvPr id="33" name="Google Shape;754;p51">
            <a:extLst>
              <a:ext uri="{FF2B5EF4-FFF2-40B4-BE49-F238E27FC236}">
                <a16:creationId xmlns:a16="http://schemas.microsoft.com/office/drawing/2014/main" id="{056BBACA-65C3-2E48-A984-5587334A3D9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19251" y="6398220"/>
            <a:ext cx="8936567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GB" dirty="0"/>
              <a:t>Data, AI and Regulation in Insurance </a:t>
            </a:r>
            <a:endParaRPr dirty="0"/>
          </a:p>
        </p:txBody>
      </p:sp>
      <p:sp>
        <p:nvSpPr>
          <p:cNvPr id="34" name="Google Shape;156;p40">
            <a:extLst>
              <a:ext uri="{FF2B5EF4-FFF2-40B4-BE49-F238E27FC236}">
                <a16:creationId xmlns:a16="http://schemas.microsoft.com/office/drawing/2014/main" id="{4B954696-8CFD-2847-8616-270C1A0961B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143934" y="6398220"/>
            <a:ext cx="14754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de-CH" dirty="0"/>
              <a:t>Feb 17, 2022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3627CA16-AF03-7C49-B619-E75F1213B1D7}"/>
              </a:ext>
            </a:extLst>
          </p:cNvPr>
          <p:cNvSpPr txBox="1">
            <a:spLocks/>
          </p:cNvSpPr>
          <p:nvPr/>
        </p:nvSpPr>
        <p:spPr>
          <a:xfrm>
            <a:off x="101543" y="1392606"/>
            <a:ext cx="4991860" cy="51353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The financial system appears to be </a:t>
            </a:r>
            <a:r>
              <a:rPr lang="en-CH" b="1" dirty="0"/>
              <a:t>highly complex</a:t>
            </a:r>
            <a:r>
              <a:rPr lang="en-CH" dirty="0"/>
              <a:t>…</a:t>
            </a:r>
            <a:br>
              <a:rPr lang="en-CH" dirty="0"/>
            </a:b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However, it has some </a:t>
            </a:r>
            <a:r>
              <a:rPr lang="en-CH" b="1" dirty="0"/>
              <a:t>simplifying</a:t>
            </a:r>
            <a:r>
              <a:rPr lang="en-CH" dirty="0"/>
              <a:t> aspects…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CH" sz="1200" dirty="0"/>
              <a:t>the so-called </a:t>
            </a:r>
            <a:r>
              <a:rPr lang="en-CH" sz="1200" b="1" dirty="0"/>
              <a:t>bow-tie structure</a:t>
            </a:r>
            <a:r>
              <a:rPr lang="en-CH" sz="1200" dirty="0"/>
              <a:t>…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CH" sz="1200" dirty="0"/>
              <a:t>with </a:t>
            </a:r>
            <a:r>
              <a:rPr lang="en-CH" sz="1200" b="1" dirty="0"/>
              <a:t>complex wings</a:t>
            </a:r>
            <a:r>
              <a:rPr lang="en-CH" sz="1200" dirty="0"/>
              <a:t> and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CH" sz="1200" dirty="0"/>
              <a:t>a </a:t>
            </a:r>
            <a:r>
              <a:rPr lang="en-US" sz="1200" dirty="0"/>
              <a:t>comparatively </a:t>
            </a:r>
            <a:r>
              <a:rPr lang="en-US" sz="1200" b="1" dirty="0"/>
              <a:t>much </a:t>
            </a:r>
            <a:r>
              <a:rPr lang="en-CH" sz="1200" b="1" dirty="0"/>
              <a:t>simple</a:t>
            </a:r>
            <a:r>
              <a:rPr lang="en-US" sz="1200" b="1" dirty="0"/>
              <a:t>r</a:t>
            </a:r>
            <a:r>
              <a:rPr lang="en-CH" sz="1200" b="1" dirty="0"/>
              <a:t> core</a:t>
            </a:r>
            <a:r>
              <a:rPr lang="en-CH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The wings represent the </a:t>
            </a:r>
            <a:br>
              <a:rPr lang="en-CH" dirty="0"/>
            </a:br>
            <a:r>
              <a:rPr lang="en-CH" dirty="0"/>
              <a:t>       highly variable, complex input and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The core</a:t>
            </a:r>
            <a:r>
              <a:rPr lang="en-US" dirty="0"/>
              <a:t> is the location of the </a:t>
            </a:r>
            <a:r>
              <a:rPr lang="en-CH" b="1" dirty="0"/>
              <a:t>heavy processing</a:t>
            </a:r>
            <a:br>
              <a:rPr lang="en-CH" dirty="0"/>
            </a:br>
            <a:r>
              <a:rPr lang="en-CH" dirty="0"/>
              <a:t>       </a:t>
            </a:r>
            <a:r>
              <a:rPr lang="en-US" dirty="0"/>
              <a:t>which transforms input data to analytical outputs.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</a:t>
            </a:r>
            <a:r>
              <a:rPr lang="en-CH" dirty="0"/>
              <a:t> must be </a:t>
            </a:r>
            <a:r>
              <a:rPr lang="en-CH" b="1" dirty="0"/>
              <a:t>highly efficient</a:t>
            </a:r>
            <a:r>
              <a:rPr lang="en-CH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It consists of the </a:t>
            </a:r>
            <a:r>
              <a:rPr lang="en-CH" b="1" dirty="0"/>
              <a:t>financial contracts</a:t>
            </a:r>
            <a:r>
              <a:rPr lang="en-CH" dirty="0"/>
              <a:t>, which lends themselves to a </a:t>
            </a:r>
            <a:r>
              <a:rPr lang="en-CH" b="1" dirty="0"/>
              <a:t>standardized</a:t>
            </a:r>
            <a:r>
              <a:rPr lang="en-CH" dirty="0"/>
              <a:t> digital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This representation must encompass </a:t>
            </a:r>
            <a:r>
              <a:rPr lang="en-CH" b="1" dirty="0"/>
              <a:t>both</a:t>
            </a:r>
            <a:r>
              <a:rPr lang="en-CH" dirty="0"/>
              <a:t>, </a:t>
            </a:r>
            <a:br>
              <a:rPr lang="en-CH" dirty="0"/>
            </a:br>
            <a:r>
              <a:rPr lang="en-US" b="1" dirty="0"/>
              <a:t>contract terms</a:t>
            </a:r>
            <a:r>
              <a:rPr lang="en-CH" b="1" dirty="0"/>
              <a:t> </a:t>
            </a:r>
            <a:r>
              <a:rPr lang="en-CH" dirty="0"/>
              <a:t>and </a:t>
            </a:r>
            <a:r>
              <a:rPr lang="en-CH" b="1" dirty="0"/>
              <a:t>algorithms</a:t>
            </a:r>
            <a:r>
              <a:rPr lang="en-CH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This is what </a:t>
            </a:r>
            <a:r>
              <a:rPr lang="en-CH" b="1" dirty="0"/>
              <a:t>ACTUS</a:t>
            </a:r>
            <a:r>
              <a:rPr lang="en-CH" dirty="0"/>
              <a:t> provides with </a:t>
            </a:r>
            <a:br>
              <a:rPr lang="en-CH" dirty="0"/>
            </a:br>
            <a:r>
              <a:rPr lang="en-CH" dirty="0"/>
              <a:t>       the </a:t>
            </a:r>
            <a:r>
              <a:rPr lang="en-CH" b="1" dirty="0"/>
              <a:t>ACTUS Data Dictionary </a:t>
            </a:r>
            <a:r>
              <a:rPr lang="en-CH" dirty="0"/>
              <a:t>and </a:t>
            </a:r>
            <a:br>
              <a:rPr lang="en-CH" dirty="0"/>
            </a:br>
            <a:r>
              <a:rPr lang="en-CH" dirty="0"/>
              <a:t>       the </a:t>
            </a:r>
            <a:r>
              <a:rPr lang="en-CH" b="1" dirty="0"/>
              <a:t>ACTUS Contract </a:t>
            </a:r>
            <a:r>
              <a:rPr lang="en-US" b="1" dirty="0"/>
              <a:t>Type </a:t>
            </a:r>
            <a:r>
              <a:rPr lang="en-CH" b="1" dirty="0"/>
              <a:t>Algorithms</a:t>
            </a:r>
            <a:r>
              <a:rPr lang="en-CH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ACTUS is thus an </a:t>
            </a:r>
            <a:r>
              <a:rPr lang="en-CH" b="1" dirty="0"/>
              <a:t>infrastructural layer </a:t>
            </a:r>
            <a:r>
              <a:rPr lang="en-CH" dirty="0"/>
              <a:t>needed to harness the power of </a:t>
            </a:r>
            <a:r>
              <a:rPr lang="en-CH" b="1" dirty="0"/>
              <a:t>automation</a:t>
            </a:r>
            <a:r>
              <a:rPr lang="en-CH" dirty="0"/>
              <a:t> in the FIRE sector.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It provides </a:t>
            </a:r>
            <a:r>
              <a:rPr lang="en-CH" b="1" dirty="0"/>
              <a:t>a solid </a:t>
            </a:r>
            <a:r>
              <a:rPr lang="en-US" b="1" dirty="0"/>
              <a:t>foundation</a:t>
            </a:r>
            <a:r>
              <a:rPr lang="en-CH" b="1" dirty="0"/>
              <a:t> for further analysis</a:t>
            </a:r>
            <a:r>
              <a:rPr lang="en-CH" dirty="0"/>
              <a:t>, </a:t>
            </a:r>
            <a:r>
              <a:rPr lang="en-US" dirty="0"/>
              <a:t>including a thorough empirical basis </a:t>
            </a:r>
            <a:br>
              <a:rPr lang="en-US" dirty="0"/>
            </a:br>
            <a:r>
              <a:rPr lang="en-US" dirty="0"/>
              <a:t>for </a:t>
            </a:r>
            <a:r>
              <a:rPr lang="en-CH" dirty="0"/>
              <a:t>the use of A</a:t>
            </a:r>
            <a:r>
              <a:rPr lang="en-US" dirty="0"/>
              <a:t>I</a:t>
            </a:r>
            <a:r>
              <a:rPr lang="en-CH" dirty="0"/>
              <a:t> techniques.</a:t>
            </a:r>
          </a:p>
          <a:p>
            <a:endParaRPr lang="en-CH" dirty="0"/>
          </a:p>
        </p:txBody>
      </p:sp>
      <p:pic>
        <p:nvPicPr>
          <p:cNvPr id="27" name="Picture 26" descr="Text, logo&#10;&#10;Description automatically generated">
            <a:extLst>
              <a:ext uri="{FF2B5EF4-FFF2-40B4-BE49-F238E27FC236}">
                <a16:creationId xmlns:a16="http://schemas.microsoft.com/office/drawing/2014/main" id="{39F49894-4B1C-F04B-B01A-438B2618D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078" y="2681418"/>
            <a:ext cx="1290870" cy="45030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6669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 animBg="1"/>
      <p:bldP spid="70" grpId="1" animBg="1"/>
      <p:bldP spid="71" grpId="0" animBg="1"/>
      <p:bldP spid="2" grpId="0" animBg="1"/>
      <p:bldP spid="19" grpId="0" animBg="1"/>
      <p:bldP spid="4" grpId="0" animBg="1"/>
      <p:bldP spid="65" grpId="0" animBg="1"/>
      <p:bldP spid="66" grpId="0"/>
      <p:bldP spid="28" grpId="0"/>
      <p:bldP spid="28" grpId="1"/>
      <p:bldP spid="29" grpId="0"/>
      <p:bldP spid="2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6"/>
          <p:cNvSpPr>
            <a:spLocks noGrp="1"/>
          </p:cNvSpPr>
          <p:nvPr>
            <p:ph type="title"/>
          </p:nvPr>
        </p:nvSpPr>
        <p:spPr>
          <a:xfrm>
            <a:off x="661194" y="116369"/>
            <a:ext cx="5617550" cy="944563"/>
          </a:xfrm>
        </p:spPr>
        <p:txBody>
          <a:bodyPr/>
          <a:lstStyle/>
          <a:p>
            <a:r>
              <a:rPr lang="en-US" altLang="en-US" b="1" dirty="0">
                <a:latin typeface="Lucida Sans" panose="020B0602030504020204" pitchFamily="34" charset="0"/>
                <a:cs typeface="Lucida Sans" panose="020B0602030504020204" pitchFamily="34" charset="0"/>
              </a:rPr>
              <a:t>The Logic of ACTUS </a:t>
            </a:r>
          </a:p>
        </p:txBody>
      </p:sp>
      <p:cxnSp>
        <p:nvCxnSpPr>
          <p:cNvPr id="64" name="Straight Arrow Connector 55"/>
          <p:cNvCxnSpPr>
            <a:cxnSpLocks noChangeShapeType="1"/>
            <a:endCxn id="75" idx="0"/>
          </p:cNvCxnSpPr>
          <p:nvPr/>
        </p:nvCxnSpPr>
        <p:spPr bwMode="auto">
          <a:xfrm flipH="1">
            <a:off x="6739683" y="2869852"/>
            <a:ext cx="32834" cy="369576"/>
          </a:xfrm>
          <a:prstGeom prst="straightConnector1">
            <a:avLst/>
          </a:prstGeom>
          <a:noFill/>
          <a:ln w="3492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Arrow Connector 56"/>
          <p:cNvCxnSpPr>
            <a:cxnSpLocks noChangeShapeType="1"/>
          </p:cNvCxnSpPr>
          <p:nvPr/>
        </p:nvCxnSpPr>
        <p:spPr bwMode="auto">
          <a:xfrm>
            <a:off x="6784280" y="3635199"/>
            <a:ext cx="0" cy="242887"/>
          </a:xfrm>
          <a:prstGeom prst="straightConnector1">
            <a:avLst/>
          </a:prstGeom>
          <a:noFill/>
          <a:ln w="34925" algn="ctr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" name="Gruppierung 15"/>
          <p:cNvGrpSpPr/>
          <p:nvPr/>
        </p:nvGrpSpPr>
        <p:grpSpPr>
          <a:xfrm>
            <a:off x="3561509" y="1353432"/>
            <a:ext cx="6503356" cy="669472"/>
            <a:chOff x="2145854" y="1807028"/>
            <a:chExt cx="6503356" cy="669472"/>
          </a:xfrm>
        </p:grpSpPr>
        <p:sp>
          <p:nvSpPr>
            <p:cNvPr id="15" name="Pentagon 14"/>
            <p:cNvSpPr/>
            <p:nvPr/>
          </p:nvSpPr>
          <p:spPr bwMode="auto">
            <a:xfrm rot="5400000">
              <a:off x="5062796" y="-1109914"/>
              <a:ext cx="669472" cy="6503356"/>
            </a:xfrm>
            <a:prstGeom prst="homePlate">
              <a:avLst>
                <a:gd name="adj" fmla="val 0"/>
              </a:avLst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GB" sz="1800">
                <a:solidFill>
                  <a:schemeClr val="accent2"/>
                </a:solidFill>
                <a:latin typeface="Arial" pitchFamily="30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4468262" y="1888369"/>
              <a:ext cx="1761688" cy="525721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GB" dirty="0">
                  <a:solidFill>
                    <a:srgbClr val="FF0000"/>
                  </a:solidFill>
                  <a:latin typeface="Arial" pitchFamily="30" charset="0"/>
                </a:rPr>
                <a:t>(Financial) Markets</a:t>
              </a:r>
              <a:endParaRPr lang="en-GB" sz="1800" dirty="0">
                <a:solidFill>
                  <a:srgbClr val="FF0000"/>
                </a:solidFill>
                <a:latin typeface="Arial" pitchFamily="30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 bwMode="auto">
            <a:xfrm>
              <a:off x="2308754" y="1888369"/>
              <a:ext cx="1761688" cy="525721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GB" sz="1800" dirty="0">
                  <a:solidFill>
                    <a:srgbClr val="FF0000"/>
                  </a:solidFill>
                  <a:latin typeface="Arial" pitchFamily="30" charset="0"/>
                </a:rPr>
                <a:t>Counterparties</a:t>
              </a: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6582287" y="1888369"/>
              <a:ext cx="1761688" cy="525721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GB" sz="1800" dirty="0">
                  <a:solidFill>
                    <a:srgbClr val="FF0000"/>
                  </a:solidFill>
                  <a:latin typeface="Arial" pitchFamily="30" charset="0"/>
                </a:rPr>
                <a:t>Other</a:t>
              </a:r>
            </a:p>
          </p:txBody>
        </p:sp>
      </p:grpSp>
      <p:sp>
        <p:nvSpPr>
          <p:cNvPr id="54" name="TextBox 70"/>
          <p:cNvSpPr txBox="1">
            <a:spLocks noChangeArrowheads="1"/>
          </p:cNvSpPr>
          <p:nvPr/>
        </p:nvSpPr>
        <p:spPr bwMode="auto">
          <a:xfrm>
            <a:off x="1917572" y="1353432"/>
            <a:ext cx="1461161" cy="656772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19050">
            <a:solidFill>
              <a:srgbClr val="002060"/>
            </a:solidFill>
          </a:ln>
        </p:spPr>
        <p:txBody>
          <a:bodyPr wrap="none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de-CH" altLang="en-US" dirty="0" err="1">
                <a:solidFill>
                  <a:srgbClr val="FF0000"/>
                </a:solidFill>
              </a:rPr>
              <a:t>Finan</a:t>
            </a:r>
            <a:r>
              <a:rPr lang="de-CH" altLang="en-US" dirty="0">
                <a:solidFill>
                  <a:srgbClr val="FF0000"/>
                </a:solidFill>
              </a:rPr>
              <a:t>.-</a:t>
            </a:r>
            <a:r>
              <a:rPr lang="de-CH" altLang="en-US" dirty="0" err="1">
                <a:solidFill>
                  <a:srgbClr val="FF0000"/>
                </a:solidFill>
              </a:rPr>
              <a:t>econ</a:t>
            </a:r>
            <a:r>
              <a:rPr lang="de-CH" altLang="en-US" dirty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de-CH" altLang="en-US" dirty="0" err="1">
                <a:solidFill>
                  <a:srgbClr val="FF0000"/>
                </a:solidFill>
              </a:rPr>
              <a:t>Context</a:t>
            </a:r>
            <a:endParaRPr lang="de-CH" altLang="en-US" dirty="0">
              <a:solidFill>
                <a:srgbClr val="FF0000"/>
              </a:solidFill>
            </a:endParaRPr>
          </a:p>
        </p:txBody>
      </p:sp>
      <p:grpSp>
        <p:nvGrpSpPr>
          <p:cNvPr id="27" name="Gruppierung 26"/>
          <p:cNvGrpSpPr/>
          <p:nvPr/>
        </p:nvGrpSpPr>
        <p:grpSpPr>
          <a:xfrm>
            <a:off x="3504506" y="3168061"/>
            <a:ext cx="6911975" cy="691953"/>
            <a:chOff x="2088850" y="3621656"/>
            <a:chExt cx="6911975" cy="691953"/>
          </a:xfrm>
        </p:grpSpPr>
        <p:grpSp>
          <p:nvGrpSpPr>
            <p:cNvPr id="22" name="Gruppierung 21"/>
            <p:cNvGrpSpPr/>
            <p:nvPr/>
          </p:nvGrpSpPr>
          <p:grpSpPr>
            <a:xfrm>
              <a:off x="3024846" y="3919176"/>
              <a:ext cx="3896369" cy="144111"/>
              <a:chOff x="3024846" y="3919176"/>
              <a:chExt cx="3896369" cy="144111"/>
            </a:xfrm>
          </p:grpSpPr>
          <p:cxnSp>
            <p:nvCxnSpPr>
              <p:cNvPr id="85" name="Straight Connector 16"/>
              <p:cNvCxnSpPr>
                <a:cxnSpLocks noChangeShapeType="1"/>
              </p:cNvCxnSpPr>
              <p:nvPr/>
            </p:nvCxnSpPr>
            <p:spPr bwMode="auto">
              <a:xfrm>
                <a:off x="3024846" y="3919176"/>
                <a:ext cx="0" cy="144111"/>
              </a:xfrm>
              <a:prstGeom prst="line">
                <a:avLst/>
              </a:prstGeom>
              <a:noFill/>
              <a:ln w="19050" algn="ctr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0"/>
              <p:cNvCxnSpPr>
                <a:cxnSpLocks noChangeShapeType="1"/>
              </p:cNvCxnSpPr>
              <p:nvPr/>
            </p:nvCxnSpPr>
            <p:spPr bwMode="auto">
              <a:xfrm>
                <a:off x="3539099" y="3919176"/>
                <a:ext cx="0" cy="144111"/>
              </a:xfrm>
              <a:prstGeom prst="line">
                <a:avLst/>
              </a:prstGeom>
              <a:noFill/>
              <a:ln w="19050" algn="ctr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3"/>
              <p:cNvCxnSpPr>
                <a:cxnSpLocks noChangeShapeType="1"/>
              </p:cNvCxnSpPr>
              <p:nvPr/>
            </p:nvCxnSpPr>
            <p:spPr bwMode="auto">
              <a:xfrm>
                <a:off x="4269352" y="3919176"/>
                <a:ext cx="0" cy="144111"/>
              </a:xfrm>
              <a:prstGeom prst="line">
                <a:avLst/>
              </a:prstGeom>
              <a:noFill/>
              <a:ln w="19050" algn="ctr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26"/>
              <p:cNvCxnSpPr>
                <a:cxnSpLocks noChangeShapeType="1"/>
              </p:cNvCxnSpPr>
              <p:nvPr/>
            </p:nvCxnSpPr>
            <p:spPr bwMode="auto">
              <a:xfrm>
                <a:off x="6302335" y="3919176"/>
                <a:ext cx="0" cy="144111"/>
              </a:xfrm>
              <a:prstGeom prst="line">
                <a:avLst/>
              </a:prstGeom>
              <a:noFill/>
              <a:ln w="19050" algn="ctr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6921215" y="3919176"/>
                <a:ext cx="0" cy="144111"/>
              </a:xfrm>
              <a:prstGeom prst="line">
                <a:avLst/>
              </a:prstGeom>
              <a:noFill/>
              <a:ln w="19050" algn="ctr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" name="Straight Arrow Connector 6"/>
            <p:cNvCxnSpPr>
              <a:cxnSpLocks noChangeShapeType="1"/>
            </p:cNvCxnSpPr>
            <p:nvPr/>
          </p:nvCxnSpPr>
          <p:spPr bwMode="auto">
            <a:xfrm>
              <a:off x="2088850" y="3991231"/>
              <a:ext cx="6911975" cy="0"/>
            </a:xfrm>
            <a:prstGeom prst="straightConnector1">
              <a:avLst/>
            </a:prstGeom>
            <a:noFill/>
            <a:ln w="19050" algn="ctr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" name="TextBox 17"/>
            <p:cNvSpPr txBox="1">
              <a:spLocks noChangeArrowheads="1"/>
            </p:cNvSpPr>
            <p:nvPr/>
          </p:nvSpPr>
          <p:spPr bwMode="auto">
            <a:xfrm>
              <a:off x="2843025" y="3621656"/>
              <a:ext cx="3513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de-CH" altLang="en-US" dirty="0">
                  <a:solidFill>
                    <a:srgbClr val="00B0F0"/>
                  </a:solidFill>
                </a:rPr>
                <a:t>e</a:t>
              </a:r>
              <a:r>
                <a:rPr lang="de-CH" altLang="en-US" baseline="-25000" dirty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84" name="TextBox 21"/>
            <p:cNvSpPr txBox="1">
              <a:spLocks noChangeArrowheads="1"/>
            </p:cNvSpPr>
            <p:nvPr/>
          </p:nvSpPr>
          <p:spPr bwMode="auto">
            <a:xfrm>
              <a:off x="3340189" y="3621656"/>
              <a:ext cx="3513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de-CH" altLang="en-US" dirty="0">
                  <a:solidFill>
                    <a:srgbClr val="00B0F0"/>
                  </a:solidFill>
                </a:rPr>
                <a:t>e</a:t>
              </a:r>
              <a:r>
                <a:rPr lang="de-CH" altLang="en-US" baseline="-25000" dirty="0">
                  <a:solidFill>
                    <a:srgbClr val="00B0F0"/>
                  </a:solidFill>
                </a:rPr>
                <a:t>2</a:t>
              </a:r>
            </a:p>
          </p:txBody>
        </p:sp>
        <p:sp>
          <p:nvSpPr>
            <p:cNvPr id="82" name="TextBox 24"/>
            <p:cNvSpPr txBox="1">
              <a:spLocks noChangeArrowheads="1"/>
            </p:cNvSpPr>
            <p:nvPr/>
          </p:nvSpPr>
          <p:spPr bwMode="auto">
            <a:xfrm>
              <a:off x="4070442" y="3621656"/>
              <a:ext cx="3513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de-CH" altLang="en-US">
                  <a:solidFill>
                    <a:srgbClr val="00B0F0"/>
                  </a:solidFill>
                </a:rPr>
                <a:t>e</a:t>
              </a:r>
              <a:r>
                <a:rPr lang="de-CH" altLang="en-US" baseline="-25000">
                  <a:solidFill>
                    <a:srgbClr val="00B0F0"/>
                  </a:solidFill>
                </a:rPr>
                <a:t>3</a:t>
              </a:r>
            </a:p>
          </p:txBody>
        </p:sp>
        <p:sp>
          <p:nvSpPr>
            <p:cNvPr id="80" name="TextBox 27"/>
            <p:cNvSpPr txBox="1">
              <a:spLocks noChangeArrowheads="1"/>
            </p:cNvSpPr>
            <p:nvPr/>
          </p:nvSpPr>
          <p:spPr bwMode="auto">
            <a:xfrm>
              <a:off x="6090774" y="3621656"/>
              <a:ext cx="4587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de-CH" altLang="en-US">
                  <a:solidFill>
                    <a:srgbClr val="00B0F0"/>
                  </a:solidFill>
                </a:rPr>
                <a:t>e</a:t>
              </a:r>
              <a:r>
                <a:rPr lang="de-CH" altLang="en-US" baseline="-25000">
                  <a:solidFill>
                    <a:srgbClr val="00B0F0"/>
                  </a:solidFill>
                </a:rPr>
                <a:t>n-1</a:t>
              </a:r>
            </a:p>
          </p:txBody>
        </p:sp>
        <p:sp>
          <p:nvSpPr>
            <p:cNvPr id="78" name="TextBox 30"/>
            <p:cNvSpPr txBox="1">
              <a:spLocks noChangeArrowheads="1"/>
            </p:cNvSpPr>
            <p:nvPr/>
          </p:nvSpPr>
          <p:spPr bwMode="auto">
            <a:xfrm>
              <a:off x="6722305" y="3621656"/>
              <a:ext cx="3513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de-CH" altLang="en-US">
                  <a:solidFill>
                    <a:srgbClr val="00B0F0"/>
                  </a:solidFill>
                </a:rPr>
                <a:t>e</a:t>
              </a:r>
              <a:r>
                <a:rPr lang="de-CH" altLang="en-US" baseline="-25000">
                  <a:solidFill>
                    <a:srgbClr val="00B0F0"/>
                  </a:solidFill>
                </a:rPr>
                <a:t>n</a:t>
              </a:r>
            </a:p>
          </p:txBody>
        </p:sp>
        <p:sp>
          <p:nvSpPr>
            <p:cNvPr id="75" name="TextBox 31"/>
            <p:cNvSpPr txBox="1">
              <a:spLocks noChangeArrowheads="1"/>
            </p:cNvSpPr>
            <p:nvPr/>
          </p:nvSpPr>
          <p:spPr bwMode="auto">
            <a:xfrm>
              <a:off x="5117080" y="3693024"/>
              <a:ext cx="4138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de-CH" altLang="en-US" dirty="0">
                  <a:solidFill>
                    <a:srgbClr val="00B0F0"/>
                  </a:solidFill>
                </a:rPr>
                <a:t>….</a:t>
              </a:r>
            </a:p>
          </p:txBody>
        </p:sp>
        <p:sp>
          <p:nvSpPr>
            <p:cNvPr id="76" name="TextBox 33"/>
            <p:cNvSpPr txBox="1">
              <a:spLocks noChangeArrowheads="1"/>
            </p:cNvSpPr>
            <p:nvPr/>
          </p:nvSpPr>
          <p:spPr bwMode="auto">
            <a:xfrm>
              <a:off x="8649209" y="4005832"/>
              <a:ext cx="2343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de-CH" altLang="en-US">
                  <a:solidFill>
                    <a:srgbClr val="00B0F0"/>
                  </a:solidFill>
                </a:rPr>
                <a:t>t</a:t>
              </a:r>
            </a:p>
          </p:txBody>
        </p:sp>
      </p:grpSp>
      <p:sp>
        <p:nvSpPr>
          <p:cNvPr id="112" name="TextBox 70"/>
          <p:cNvSpPr txBox="1">
            <a:spLocks noChangeArrowheads="1"/>
          </p:cNvSpPr>
          <p:nvPr/>
        </p:nvSpPr>
        <p:spPr bwMode="auto">
          <a:xfrm>
            <a:off x="1917572" y="3077944"/>
            <a:ext cx="1461161" cy="610179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19050">
            <a:solidFill>
              <a:srgbClr val="002060"/>
            </a:solidFill>
          </a:ln>
        </p:spPr>
        <p:txBody>
          <a:bodyPr wrap="square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de-CH" altLang="en-US" dirty="0" err="1">
                <a:solidFill>
                  <a:srgbClr val="00B0F0"/>
                </a:solidFill>
              </a:rPr>
              <a:t>Contract</a:t>
            </a:r>
            <a:r>
              <a:rPr lang="de-CH" altLang="en-US" dirty="0">
                <a:solidFill>
                  <a:srgbClr val="00B0F0"/>
                </a:solidFill>
              </a:rPr>
              <a:t> Events</a:t>
            </a:r>
          </a:p>
        </p:txBody>
      </p:sp>
      <p:grpSp>
        <p:nvGrpSpPr>
          <p:cNvPr id="29" name="Gruppierung 28"/>
          <p:cNvGrpSpPr/>
          <p:nvPr/>
        </p:nvGrpSpPr>
        <p:grpSpPr>
          <a:xfrm>
            <a:off x="3636340" y="4798840"/>
            <a:ext cx="6686133" cy="874006"/>
            <a:chOff x="2220684" y="5252436"/>
            <a:chExt cx="6686133" cy="874006"/>
          </a:xfrm>
        </p:grpSpPr>
        <p:sp>
          <p:nvSpPr>
            <p:cNvPr id="5" name="Pentagon 4"/>
            <p:cNvSpPr/>
            <p:nvPr/>
          </p:nvSpPr>
          <p:spPr bwMode="auto">
            <a:xfrm rot="5400000">
              <a:off x="5426617" y="2053213"/>
              <a:ext cx="274265" cy="6686132"/>
            </a:xfrm>
            <a:prstGeom prst="homePlate">
              <a:avLst>
                <a:gd name="adj" fmla="val 89690"/>
              </a:avLst>
            </a:prstGeom>
            <a:solidFill>
              <a:srgbClr val="00206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GB" sz="1800">
                <a:solidFill>
                  <a:schemeClr val="accent2"/>
                </a:solidFill>
                <a:latin typeface="Arial" pitchFamily="30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220684" y="5252436"/>
              <a:ext cx="6686133" cy="874006"/>
            </a:xfrm>
            <a:prstGeom prst="rect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GB" sz="1800">
                <a:solidFill>
                  <a:schemeClr val="accent2"/>
                </a:solidFill>
                <a:latin typeface="Arial" pitchFamily="3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308754" y="5654935"/>
              <a:ext cx="1761688" cy="31310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GB" sz="1800" dirty="0">
                  <a:solidFill>
                    <a:srgbClr val="002060"/>
                  </a:solidFill>
                  <a:latin typeface="Arial" pitchFamily="30" charset="0"/>
                </a:rPr>
                <a:t>Liquidity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6582287" y="5654935"/>
              <a:ext cx="1761688" cy="31310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GB" sz="1800" dirty="0">
                  <a:solidFill>
                    <a:srgbClr val="002060"/>
                  </a:solidFill>
                  <a:latin typeface="Arial" pitchFamily="30" charset="0"/>
                </a:rPr>
                <a:t>Value</a:t>
              </a: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4468262" y="5654935"/>
              <a:ext cx="1761688" cy="31310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GB" sz="1800" dirty="0">
                  <a:solidFill>
                    <a:srgbClr val="002060"/>
                  </a:solidFill>
                  <a:latin typeface="Arial" pitchFamily="30" charset="0"/>
                </a:rPr>
                <a:t>Income</a:t>
              </a:r>
            </a:p>
          </p:txBody>
        </p:sp>
      </p:grpSp>
      <p:sp>
        <p:nvSpPr>
          <p:cNvPr id="116" name="TextBox 70"/>
          <p:cNvSpPr txBox="1">
            <a:spLocks noChangeArrowheads="1"/>
          </p:cNvSpPr>
          <p:nvPr/>
        </p:nvSpPr>
        <p:spPr bwMode="auto">
          <a:xfrm>
            <a:off x="1917572" y="4798840"/>
            <a:ext cx="1461161" cy="874006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19050">
            <a:solidFill>
              <a:srgbClr val="002060"/>
            </a:solidFill>
          </a:ln>
        </p:spPr>
        <p:txBody>
          <a:bodyPr wrap="square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de-CH" altLang="en-US" dirty="0">
                <a:solidFill>
                  <a:srgbClr val="002060"/>
                </a:solidFill>
              </a:rPr>
              <a:t>Analytical </a:t>
            </a:r>
            <a:r>
              <a:rPr lang="de-CH" altLang="en-US" dirty="0" err="1">
                <a:solidFill>
                  <a:srgbClr val="002060"/>
                </a:solidFill>
              </a:rPr>
              <a:t>Results</a:t>
            </a:r>
            <a:endParaRPr lang="de-CH" altLang="en-US" dirty="0">
              <a:solidFill>
                <a:srgbClr val="002060"/>
              </a:solidFill>
            </a:endParaRPr>
          </a:p>
        </p:txBody>
      </p:sp>
      <p:sp>
        <p:nvSpPr>
          <p:cNvPr id="113" name="TextBox 70"/>
          <p:cNvSpPr txBox="1">
            <a:spLocks noChangeArrowheads="1"/>
          </p:cNvSpPr>
          <p:nvPr/>
        </p:nvSpPr>
        <p:spPr bwMode="auto">
          <a:xfrm>
            <a:off x="1917572" y="3923057"/>
            <a:ext cx="1461161" cy="610179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19050">
            <a:solidFill>
              <a:srgbClr val="002060"/>
            </a:solidFill>
          </a:ln>
        </p:spPr>
        <p:txBody>
          <a:bodyPr wrap="square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de-CH" altLang="en-US" dirty="0" err="1">
                <a:solidFill>
                  <a:srgbClr val="00B0F0"/>
                </a:solidFill>
              </a:rPr>
              <a:t>Expected</a:t>
            </a:r>
            <a:r>
              <a:rPr lang="de-CH" altLang="en-US" dirty="0">
                <a:solidFill>
                  <a:srgbClr val="00B0F0"/>
                </a:solidFill>
              </a:rPr>
              <a:t> Cash-Flows</a:t>
            </a:r>
          </a:p>
        </p:txBody>
      </p:sp>
      <p:grpSp>
        <p:nvGrpSpPr>
          <p:cNvPr id="28" name="Gruppierung 27"/>
          <p:cNvGrpSpPr/>
          <p:nvPr/>
        </p:nvGrpSpPr>
        <p:grpSpPr>
          <a:xfrm>
            <a:off x="3504506" y="4043079"/>
            <a:ext cx="6911975" cy="691159"/>
            <a:chOff x="2088850" y="4496674"/>
            <a:chExt cx="6911975" cy="691159"/>
          </a:xfrm>
        </p:grpSpPr>
        <p:cxnSp>
          <p:nvCxnSpPr>
            <p:cNvPr id="100" name="Straight Connector 50"/>
            <p:cNvCxnSpPr>
              <a:cxnSpLocks noChangeShapeType="1"/>
            </p:cNvCxnSpPr>
            <p:nvPr/>
          </p:nvCxnSpPr>
          <p:spPr bwMode="auto">
            <a:xfrm>
              <a:off x="3539099" y="4793579"/>
              <a:ext cx="0" cy="143813"/>
            </a:xfrm>
            <a:prstGeom prst="line">
              <a:avLst/>
            </a:prstGeom>
            <a:noFill/>
            <a:ln w="19050" algn="ctr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Straight Connector 48"/>
            <p:cNvCxnSpPr>
              <a:cxnSpLocks noChangeShapeType="1"/>
            </p:cNvCxnSpPr>
            <p:nvPr/>
          </p:nvCxnSpPr>
          <p:spPr bwMode="auto">
            <a:xfrm>
              <a:off x="4269352" y="4793579"/>
              <a:ext cx="0" cy="143813"/>
            </a:xfrm>
            <a:prstGeom prst="line">
              <a:avLst/>
            </a:prstGeom>
            <a:noFill/>
            <a:ln w="19050" algn="ctr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Straight Connector 44"/>
            <p:cNvCxnSpPr>
              <a:cxnSpLocks noChangeShapeType="1"/>
            </p:cNvCxnSpPr>
            <p:nvPr/>
          </p:nvCxnSpPr>
          <p:spPr bwMode="auto">
            <a:xfrm>
              <a:off x="6921215" y="4793579"/>
              <a:ext cx="0" cy="143813"/>
            </a:xfrm>
            <a:prstGeom prst="line">
              <a:avLst/>
            </a:prstGeom>
            <a:noFill/>
            <a:ln w="19050" algn="ctr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Straight Arrow Connector 36"/>
            <p:cNvCxnSpPr>
              <a:cxnSpLocks noChangeShapeType="1"/>
            </p:cNvCxnSpPr>
            <p:nvPr/>
          </p:nvCxnSpPr>
          <p:spPr bwMode="auto">
            <a:xfrm>
              <a:off x="2088850" y="4865486"/>
              <a:ext cx="6911975" cy="0"/>
            </a:xfrm>
            <a:prstGeom prst="straightConnector1">
              <a:avLst/>
            </a:prstGeom>
            <a:noFill/>
            <a:ln w="19050" algn="ctr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" name="TextBox 51"/>
            <p:cNvSpPr txBox="1">
              <a:spLocks noChangeArrowheads="1"/>
            </p:cNvSpPr>
            <p:nvPr/>
          </p:nvSpPr>
          <p:spPr bwMode="auto">
            <a:xfrm>
              <a:off x="3340189" y="4496674"/>
              <a:ext cx="4315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de-CH" altLang="en-US">
                  <a:solidFill>
                    <a:srgbClr val="00B0F0"/>
                  </a:solidFill>
                </a:rPr>
                <a:t>cfl</a:t>
              </a:r>
              <a:r>
                <a:rPr lang="de-CH" altLang="en-US" baseline="-2500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99" name="TextBox 49"/>
            <p:cNvSpPr txBox="1">
              <a:spLocks noChangeArrowheads="1"/>
            </p:cNvSpPr>
            <p:nvPr/>
          </p:nvSpPr>
          <p:spPr bwMode="auto">
            <a:xfrm>
              <a:off x="4070442" y="4496674"/>
              <a:ext cx="4315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de-CH" altLang="en-US" dirty="0">
                  <a:solidFill>
                    <a:srgbClr val="00B0F0"/>
                  </a:solidFill>
                </a:rPr>
                <a:t>cfl</a:t>
              </a:r>
              <a:r>
                <a:rPr lang="de-CH" altLang="en-US" baseline="-25000" dirty="0">
                  <a:solidFill>
                    <a:srgbClr val="00B0F0"/>
                  </a:solidFill>
                </a:rPr>
                <a:t>2</a:t>
              </a:r>
            </a:p>
          </p:txBody>
        </p:sp>
        <p:sp>
          <p:nvSpPr>
            <p:cNvPr id="97" name="TextBox 45"/>
            <p:cNvSpPr txBox="1">
              <a:spLocks noChangeArrowheads="1"/>
            </p:cNvSpPr>
            <p:nvPr/>
          </p:nvSpPr>
          <p:spPr bwMode="auto">
            <a:xfrm>
              <a:off x="6722305" y="4496674"/>
              <a:ext cx="4315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de-CH" altLang="en-US" dirty="0" err="1">
                  <a:solidFill>
                    <a:srgbClr val="00B0F0"/>
                  </a:solidFill>
                </a:rPr>
                <a:t>cfl</a:t>
              </a:r>
              <a:r>
                <a:rPr lang="de-CH" altLang="en-US" baseline="-25000" dirty="0" err="1">
                  <a:solidFill>
                    <a:srgbClr val="00B0F0"/>
                  </a:solidFill>
                </a:rPr>
                <a:t>n</a:t>
              </a:r>
              <a:endParaRPr lang="de-CH" altLang="en-US" baseline="-25000" dirty="0">
                <a:solidFill>
                  <a:srgbClr val="00B0F0"/>
                </a:solidFill>
              </a:endParaRPr>
            </a:p>
          </p:txBody>
        </p:sp>
        <p:sp>
          <p:nvSpPr>
            <p:cNvPr id="95" name="TextBox 43"/>
            <p:cNvSpPr txBox="1">
              <a:spLocks noChangeArrowheads="1"/>
            </p:cNvSpPr>
            <p:nvPr/>
          </p:nvSpPr>
          <p:spPr bwMode="auto">
            <a:xfrm>
              <a:off x="8649209" y="4880056"/>
              <a:ext cx="2343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de-CH" altLang="en-US" dirty="0">
                  <a:solidFill>
                    <a:srgbClr val="00B0F0"/>
                  </a:solidFill>
                </a:rPr>
                <a:t>t</a:t>
              </a:r>
            </a:p>
          </p:txBody>
        </p:sp>
        <p:sp>
          <p:nvSpPr>
            <p:cNvPr id="119" name="TextBox 31"/>
            <p:cNvSpPr txBox="1">
              <a:spLocks noChangeArrowheads="1"/>
            </p:cNvSpPr>
            <p:nvPr/>
          </p:nvSpPr>
          <p:spPr bwMode="auto">
            <a:xfrm>
              <a:off x="5117080" y="4555109"/>
              <a:ext cx="4138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de-CH" altLang="en-US" dirty="0">
                  <a:solidFill>
                    <a:srgbClr val="00B0F0"/>
                  </a:solidFill>
                </a:rPr>
                <a:t>….</a:t>
              </a:r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4595963" y="2039504"/>
            <a:ext cx="4274592" cy="514043"/>
            <a:chOff x="3180308" y="2493099"/>
            <a:chExt cx="4274592" cy="514043"/>
          </a:xfrm>
        </p:grpSpPr>
        <p:cxnSp>
          <p:nvCxnSpPr>
            <p:cNvPr id="42" name="Straight Arrow Connector 55"/>
            <p:cNvCxnSpPr>
              <a:cxnSpLocks noChangeShapeType="1"/>
            </p:cNvCxnSpPr>
            <p:nvPr/>
          </p:nvCxnSpPr>
          <p:spPr bwMode="auto">
            <a:xfrm>
              <a:off x="5368625" y="2493099"/>
              <a:ext cx="0" cy="242888"/>
            </a:xfrm>
            <a:prstGeom prst="straightConnector1">
              <a:avLst/>
            </a:prstGeom>
            <a:noFill/>
            <a:ln w="34925" algn="ctr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Arrow Connector 55"/>
            <p:cNvCxnSpPr>
              <a:cxnSpLocks noChangeShapeType="1"/>
            </p:cNvCxnSpPr>
            <p:nvPr/>
          </p:nvCxnSpPr>
          <p:spPr bwMode="auto">
            <a:xfrm>
              <a:off x="3180308" y="2494905"/>
              <a:ext cx="1280562" cy="492542"/>
            </a:xfrm>
            <a:prstGeom prst="bentConnector3">
              <a:avLst>
                <a:gd name="adj1" fmla="val 412"/>
              </a:avLst>
            </a:prstGeom>
            <a:noFill/>
            <a:ln w="34925" algn="ctr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Arrow Connector 55"/>
            <p:cNvCxnSpPr>
              <a:cxnSpLocks noChangeShapeType="1"/>
            </p:cNvCxnSpPr>
            <p:nvPr/>
          </p:nvCxnSpPr>
          <p:spPr bwMode="auto">
            <a:xfrm rot="10800000" flipV="1">
              <a:off x="6229950" y="2501900"/>
              <a:ext cx="1224950" cy="505242"/>
            </a:xfrm>
            <a:prstGeom prst="bentConnector3">
              <a:avLst>
                <a:gd name="adj1" fmla="val -802"/>
              </a:avLst>
            </a:prstGeom>
            <a:noFill/>
            <a:ln w="34925" algn="ctr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Rounded Rectangle 62"/>
          <p:cNvSpPr/>
          <p:nvPr/>
        </p:nvSpPr>
        <p:spPr bwMode="auto">
          <a:xfrm>
            <a:off x="5883917" y="2294259"/>
            <a:ext cx="1761688" cy="49317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sz="1800" dirty="0">
                <a:solidFill>
                  <a:srgbClr val="00B050"/>
                </a:solidFill>
                <a:latin typeface="Arial" pitchFamily="30" charset="0"/>
              </a:rPr>
              <a:t>Contracts</a:t>
            </a:r>
          </a:p>
        </p:txBody>
      </p:sp>
      <p:sp>
        <p:nvSpPr>
          <p:cNvPr id="55" name="TextBox 70"/>
          <p:cNvSpPr txBox="1">
            <a:spLocks noChangeArrowheads="1"/>
          </p:cNvSpPr>
          <p:nvPr/>
        </p:nvSpPr>
        <p:spPr bwMode="auto">
          <a:xfrm>
            <a:off x="1917572" y="2217032"/>
            <a:ext cx="1461161" cy="656772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19050">
            <a:solidFill>
              <a:srgbClr val="002060"/>
            </a:solidFill>
          </a:ln>
        </p:spPr>
        <p:txBody>
          <a:bodyPr wrap="none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GB" dirty="0">
                <a:solidFill>
                  <a:srgbClr val="00B050"/>
                </a:solidFill>
                <a:latin typeface="Arial" pitchFamily="30" charset="0"/>
              </a:rPr>
              <a:t>Contract </a:t>
            </a:r>
          </a:p>
          <a:p>
            <a:pPr algn="l"/>
            <a:r>
              <a:rPr lang="en-GB" dirty="0">
                <a:solidFill>
                  <a:srgbClr val="00B050"/>
                </a:solidFill>
                <a:latin typeface="Arial" pitchFamily="30" charset="0"/>
              </a:rPr>
              <a:t>Inputs</a:t>
            </a:r>
            <a:endParaRPr lang="de-CH" altLang="en-US" dirty="0">
              <a:solidFill>
                <a:srgbClr val="FF0000"/>
              </a:solidFill>
            </a:endParaRPr>
          </a:p>
        </p:txBody>
      </p:sp>
      <p:grpSp>
        <p:nvGrpSpPr>
          <p:cNvPr id="52" name="Gruppierung 60"/>
          <p:cNvGrpSpPr/>
          <p:nvPr/>
        </p:nvGrpSpPr>
        <p:grpSpPr>
          <a:xfrm>
            <a:off x="3693378" y="5679556"/>
            <a:ext cx="6572052" cy="556612"/>
            <a:chOff x="1478606" y="5866301"/>
            <a:chExt cx="6572052" cy="556612"/>
          </a:xfrm>
        </p:grpSpPr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1478606" y="6048846"/>
              <a:ext cx="1440256" cy="3740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CH" dirty="0" err="1">
                  <a:solidFill>
                    <a:srgbClr val="002060"/>
                  </a:solidFill>
                </a:rPr>
                <a:t>Liq</a:t>
              </a:r>
              <a:r>
                <a:rPr lang="de-CH" dirty="0">
                  <a:solidFill>
                    <a:srgbClr val="002060"/>
                  </a:solidFill>
                </a:rPr>
                <a:t>. @ </a:t>
              </a:r>
              <a:r>
                <a:rPr lang="de-CH" dirty="0" err="1">
                  <a:solidFill>
                    <a:srgbClr val="002060"/>
                  </a:solidFill>
                </a:rPr>
                <a:t>Risk</a:t>
              </a:r>
              <a:endParaRPr lang="de-CH" dirty="0">
                <a:solidFill>
                  <a:srgbClr val="002060"/>
                </a:solidFill>
              </a:endParaRPr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6610402" y="6042496"/>
              <a:ext cx="1440256" cy="3740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CH" dirty="0">
                  <a:solidFill>
                    <a:srgbClr val="002060"/>
                  </a:solidFill>
                </a:rPr>
                <a:t>Value @ </a:t>
              </a:r>
              <a:r>
                <a:rPr lang="de-CH" dirty="0" err="1">
                  <a:solidFill>
                    <a:srgbClr val="002060"/>
                  </a:solidFill>
                </a:rPr>
                <a:t>Risk</a:t>
              </a:r>
              <a:endParaRPr lang="de-CH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4038011" y="6042496"/>
              <a:ext cx="1440256" cy="3740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CH" dirty="0">
                  <a:solidFill>
                    <a:srgbClr val="002060"/>
                  </a:solidFill>
                </a:rPr>
                <a:t>Inc. @ </a:t>
              </a:r>
              <a:r>
                <a:rPr lang="de-CH" dirty="0" err="1">
                  <a:solidFill>
                    <a:srgbClr val="002060"/>
                  </a:solidFill>
                </a:rPr>
                <a:t>Risk</a:t>
              </a:r>
              <a:endParaRPr lang="de-CH" dirty="0">
                <a:solidFill>
                  <a:srgbClr val="002060"/>
                </a:solidFill>
              </a:endParaRPr>
            </a:p>
          </p:txBody>
        </p:sp>
        <p:cxnSp>
          <p:nvCxnSpPr>
            <p:cNvPr id="66" name="Straight Arrow Connector 62"/>
            <p:cNvCxnSpPr>
              <a:cxnSpLocks noChangeShapeType="1"/>
            </p:cNvCxnSpPr>
            <p:nvPr/>
          </p:nvCxnSpPr>
          <p:spPr bwMode="auto">
            <a:xfrm>
              <a:off x="2196091" y="5872651"/>
              <a:ext cx="2643" cy="176195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Straight Arrow Connector 62"/>
            <p:cNvCxnSpPr>
              <a:cxnSpLocks noChangeShapeType="1"/>
            </p:cNvCxnSpPr>
            <p:nvPr/>
          </p:nvCxnSpPr>
          <p:spPr bwMode="auto">
            <a:xfrm>
              <a:off x="4761431" y="5866301"/>
              <a:ext cx="2643" cy="176195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Straight Arrow Connector 62"/>
            <p:cNvCxnSpPr>
              <a:cxnSpLocks noChangeShapeType="1"/>
            </p:cNvCxnSpPr>
            <p:nvPr/>
          </p:nvCxnSpPr>
          <p:spPr bwMode="auto">
            <a:xfrm>
              <a:off x="7317385" y="5872651"/>
              <a:ext cx="2643" cy="176195"/>
            </a:xfrm>
            <a:prstGeom prst="straightConnector1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" name="TextBox 70"/>
          <p:cNvSpPr txBox="1">
            <a:spLocks noChangeArrowheads="1"/>
          </p:cNvSpPr>
          <p:nvPr/>
        </p:nvSpPr>
        <p:spPr bwMode="auto">
          <a:xfrm>
            <a:off x="1917572" y="5862102"/>
            <a:ext cx="1461161" cy="367717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19050">
            <a:solidFill>
              <a:srgbClr val="002060"/>
            </a:solidFill>
          </a:ln>
        </p:spPr>
        <p:txBody>
          <a:bodyPr wrap="square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de-CH" altLang="en-US" dirty="0" err="1">
                <a:solidFill>
                  <a:srgbClr val="002060"/>
                </a:solidFill>
              </a:rPr>
              <a:t>Risk</a:t>
            </a:r>
            <a:r>
              <a:rPr lang="de-CH" altLang="en-US" dirty="0">
                <a:solidFill>
                  <a:srgbClr val="002060"/>
                </a:solidFill>
              </a:rPr>
              <a:t> </a:t>
            </a:r>
            <a:r>
              <a:rPr lang="de-CH" altLang="en-US" dirty="0" err="1">
                <a:solidFill>
                  <a:srgbClr val="002060"/>
                </a:solidFill>
              </a:rPr>
              <a:t>measures</a:t>
            </a:r>
            <a:endParaRPr lang="de-CH" altLang="en-US" dirty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1917572" y="5869596"/>
            <a:ext cx="1461161" cy="367717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19050">
            <a:solidFill>
              <a:srgbClr val="002060"/>
            </a:solidFill>
          </a:ln>
        </p:spPr>
        <p:txBody>
          <a:bodyPr wrap="square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de-CH" altLang="en-US" dirty="0" err="1">
                <a:solidFill>
                  <a:srgbClr val="002060"/>
                </a:solidFill>
              </a:rPr>
              <a:t>Risk</a:t>
            </a:r>
            <a:r>
              <a:rPr lang="de-CH" altLang="en-US" dirty="0">
                <a:solidFill>
                  <a:srgbClr val="002060"/>
                </a:solidFill>
              </a:rPr>
              <a:t> </a:t>
            </a:r>
            <a:r>
              <a:rPr lang="de-CH" altLang="en-US" dirty="0" err="1">
                <a:solidFill>
                  <a:srgbClr val="002060"/>
                </a:solidFill>
              </a:rPr>
              <a:t>measures</a:t>
            </a:r>
            <a:endParaRPr lang="de-CH" altLang="en-US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07A47A-66D3-0248-8975-AC89BCAFE7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96BF771-BCED-4245-90C8-917A72F2B00D}" type="slidenum">
              <a:rPr lang="de-DE" altLang="en-US" smtClean="0"/>
              <a:pPr/>
              <a:t>2</a:t>
            </a:fld>
            <a:endParaRPr lang="de-DE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9856CF-9F48-3E40-A51E-9D4CB3D0DC52}"/>
              </a:ext>
            </a:extLst>
          </p:cNvPr>
          <p:cNvGrpSpPr/>
          <p:nvPr/>
        </p:nvGrpSpPr>
        <p:grpSpPr>
          <a:xfrm>
            <a:off x="2751042" y="2325233"/>
            <a:ext cx="1656184" cy="671685"/>
            <a:chOff x="1691680" y="2406258"/>
            <a:chExt cx="1656184" cy="6716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FE519B2-11E3-BE44-A80C-B062B9DB2BC6}"/>
                </a:ext>
              </a:extLst>
            </p:cNvPr>
            <p:cNvSpPr/>
            <p:nvPr/>
          </p:nvSpPr>
          <p:spPr bwMode="auto">
            <a:xfrm>
              <a:off x="1691680" y="2420888"/>
              <a:ext cx="1656184" cy="657055"/>
            </a:xfrm>
            <a:prstGeom prst="ellips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800">
                <a:solidFill>
                  <a:schemeClr val="bg1"/>
                </a:solidFill>
                <a:latin typeface="Zurich Ex BT" pitchFamily="32" charset="0"/>
                <a:ea typeface="MS Gothic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02A116-7418-1542-A17E-5B7340899B3F}"/>
                </a:ext>
              </a:extLst>
            </p:cNvPr>
            <p:cNvSpPr txBox="1"/>
            <p:nvPr/>
          </p:nvSpPr>
          <p:spPr>
            <a:xfrm>
              <a:off x="2123728" y="2406258"/>
              <a:ext cx="8659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ACTUS 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Data 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Dictionary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B3DFCB-9BE2-A946-B8BE-F1F3901798EE}"/>
              </a:ext>
            </a:extLst>
          </p:cNvPr>
          <p:cNvGrpSpPr/>
          <p:nvPr/>
        </p:nvGrpSpPr>
        <p:grpSpPr>
          <a:xfrm>
            <a:off x="5355210" y="2859932"/>
            <a:ext cx="3032951" cy="379496"/>
            <a:chOff x="3831209" y="2859932"/>
            <a:chExt cx="3032951" cy="3794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125B94-3B94-6A41-8E03-A0A0E10DBBF5}"/>
                </a:ext>
              </a:extLst>
            </p:cNvPr>
            <p:cNvSpPr txBox="1"/>
            <p:nvPr/>
          </p:nvSpPr>
          <p:spPr>
            <a:xfrm>
              <a:off x="3831209" y="2859932"/>
              <a:ext cx="3032951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Contract  algorithms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B71F752-FA90-274E-9FE7-A21BCF69CCB3}"/>
                </a:ext>
              </a:extLst>
            </p:cNvPr>
            <p:cNvSpPr/>
            <p:nvPr/>
          </p:nvSpPr>
          <p:spPr bwMode="auto">
            <a:xfrm>
              <a:off x="4080483" y="2869852"/>
              <a:ext cx="2653597" cy="369576"/>
            </a:xfrm>
            <a:prstGeom prst="ellipse">
              <a:avLst/>
            </a:prstGeom>
            <a:noFill/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800">
                <a:solidFill>
                  <a:schemeClr val="bg1"/>
                </a:solidFill>
                <a:latin typeface="Zurich Ex BT" pitchFamily="32" charset="0"/>
                <a:ea typeface="MS Gothic" charset="-128"/>
              </a:endParaRPr>
            </a:p>
          </p:txBody>
        </p:sp>
      </p:grpSp>
      <p:sp>
        <p:nvSpPr>
          <p:cNvPr id="72" name="Google Shape;754;p51">
            <a:extLst>
              <a:ext uri="{FF2B5EF4-FFF2-40B4-BE49-F238E27FC236}">
                <a16:creationId xmlns:a16="http://schemas.microsoft.com/office/drawing/2014/main" id="{4D144328-E2C2-354F-AD7A-388AF591FE6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19251" y="6398220"/>
            <a:ext cx="8936567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GB" dirty="0"/>
              <a:t>Data, AI and Regulation in Insurance </a:t>
            </a:r>
            <a:endParaRPr dirty="0"/>
          </a:p>
        </p:txBody>
      </p:sp>
      <p:sp>
        <p:nvSpPr>
          <p:cNvPr id="73" name="Google Shape;156;p40">
            <a:extLst>
              <a:ext uri="{FF2B5EF4-FFF2-40B4-BE49-F238E27FC236}">
                <a16:creationId xmlns:a16="http://schemas.microsoft.com/office/drawing/2014/main" id="{81B12404-388F-DA43-9D05-0CAC21288BF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143934" y="6398220"/>
            <a:ext cx="14754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de-CH" dirty="0"/>
              <a:t>Feb 17, 2022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97511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12" grpId="0" animBg="1"/>
      <p:bldP spid="116" grpId="0" animBg="1"/>
      <p:bldP spid="113" grpId="0" animBg="1"/>
      <p:bldP spid="63" grpId="0" animBg="1"/>
      <p:bldP spid="55" grpId="0" animBg="1"/>
      <p:bldP spid="70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995" y="94432"/>
            <a:ext cx="5617550" cy="944563"/>
          </a:xfrm>
        </p:spPr>
        <p:txBody>
          <a:bodyPr/>
          <a:lstStyle/>
          <a:p>
            <a:r>
              <a:rPr lang="en-US" b="1" dirty="0"/>
              <a:t>Using ACTUS</a:t>
            </a:r>
          </a:p>
        </p:txBody>
      </p:sp>
      <p:grpSp>
        <p:nvGrpSpPr>
          <p:cNvPr id="141" name="Gruppierung 140"/>
          <p:cNvGrpSpPr/>
          <p:nvPr/>
        </p:nvGrpSpPr>
        <p:grpSpPr>
          <a:xfrm>
            <a:off x="5067598" y="4742807"/>
            <a:ext cx="1887310" cy="1441525"/>
            <a:chOff x="2893123" y="4742806"/>
            <a:chExt cx="1887310" cy="1441525"/>
          </a:xfrm>
        </p:grpSpPr>
        <p:cxnSp>
          <p:nvCxnSpPr>
            <p:cNvPr id="131" name="Straight Arrow Connector 64"/>
            <p:cNvCxnSpPr>
              <a:cxnSpLocks noChangeShapeType="1"/>
            </p:cNvCxnSpPr>
            <p:nvPr/>
          </p:nvCxnSpPr>
          <p:spPr bwMode="auto">
            <a:xfrm>
              <a:off x="3829838" y="4753131"/>
              <a:ext cx="1607" cy="480428"/>
            </a:xfrm>
            <a:prstGeom prst="straightConnector1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" name="Straight Arrow Connector 62"/>
            <p:cNvCxnSpPr>
              <a:cxnSpLocks noChangeShapeType="1"/>
            </p:cNvCxnSpPr>
            <p:nvPr/>
          </p:nvCxnSpPr>
          <p:spPr bwMode="auto">
            <a:xfrm flipH="1">
              <a:off x="3833578" y="4753130"/>
              <a:ext cx="791278" cy="480428"/>
            </a:xfrm>
            <a:prstGeom prst="straightConnector1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" name="Straight Arrow Connector 67"/>
            <p:cNvCxnSpPr>
              <a:cxnSpLocks noChangeShapeType="1"/>
            </p:cNvCxnSpPr>
            <p:nvPr/>
          </p:nvCxnSpPr>
          <p:spPr bwMode="auto">
            <a:xfrm>
              <a:off x="3034819" y="4742806"/>
              <a:ext cx="794497" cy="480428"/>
            </a:xfrm>
            <a:prstGeom prst="straightConnector1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" name="Rectangle 60"/>
            <p:cNvSpPr>
              <a:spLocks noChangeArrowheads="1"/>
            </p:cNvSpPr>
            <p:nvPr/>
          </p:nvSpPr>
          <p:spPr bwMode="auto">
            <a:xfrm>
              <a:off x="2893123" y="5243882"/>
              <a:ext cx="1887310" cy="940449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2060"/>
                  </a:solidFill>
                </a:rPr>
                <a:t>Additional Reports</a:t>
              </a:r>
            </a:p>
            <a:p>
              <a:pPr algn="ctr"/>
              <a:r>
                <a:rPr lang="en-US" altLang="en-US" dirty="0">
                  <a:solidFill>
                    <a:srgbClr val="002060"/>
                  </a:solidFill>
                </a:rPr>
                <a:t>e.g. Book Value, FTP,</a:t>
              </a:r>
            </a:p>
            <a:p>
              <a:pPr algn="ctr"/>
              <a:r>
                <a:rPr lang="en-US" altLang="en-US" dirty="0">
                  <a:solidFill>
                    <a:srgbClr val="002060"/>
                  </a:solidFill>
                </a:rPr>
                <a:t>Monte Carlo, etc.</a:t>
              </a:r>
            </a:p>
          </p:txBody>
        </p:sp>
      </p:grpSp>
      <p:grpSp>
        <p:nvGrpSpPr>
          <p:cNvPr id="193" name="Gruppierung 192"/>
          <p:cNvGrpSpPr/>
          <p:nvPr/>
        </p:nvGrpSpPr>
        <p:grpSpPr>
          <a:xfrm>
            <a:off x="3549353" y="1934026"/>
            <a:ext cx="5107816" cy="2866575"/>
            <a:chOff x="2025353" y="1934025"/>
            <a:chExt cx="5107816" cy="2866575"/>
          </a:xfrm>
        </p:grpSpPr>
        <p:grpSp>
          <p:nvGrpSpPr>
            <p:cNvPr id="194" name="Gruppierung 193"/>
            <p:cNvGrpSpPr/>
            <p:nvPr/>
          </p:nvGrpSpPr>
          <p:grpSpPr>
            <a:xfrm>
              <a:off x="2025353" y="1934025"/>
              <a:ext cx="5107816" cy="2725682"/>
              <a:chOff x="2088850" y="1807028"/>
              <a:chExt cx="6911975" cy="3399291"/>
            </a:xfrm>
          </p:grpSpPr>
          <p:cxnSp>
            <p:nvCxnSpPr>
              <p:cNvPr id="201" name="Straight Arrow Connector 55"/>
              <p:cNvCxnSpPr>
                <a:cxnSpLocks noChangeShapeType="1"/>
              </p:cNvCxnSpPr>
              <p:nvPr/>
            </p:nvCxnSpPr>
            <p:spPr bwMode="auto">
              <a:xfrm>
                <a:off x="5368625" y="3331299"/>
                <a:ext cx="0" cy="242888"/>
              </a:xfrm>
              <a:prstGeom prst="straightConnector1">
                <a:avLst/>
              </a:prstGeom>
              <a:noFill/>
              <a:ln w="34925" algn="ctr">
                <a:solidFill>
                  <a:srgbClr val="00B05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2" name="Straight Arrow Connector 56"/>
              <p:cNvCxnSpPr>
                <a:cxnSpLocks noChangeShapeType="1"/>
              </p:cNvCxnSpPr>
              <p:nvPr/>
            </p:nvCxnSpPr>
            <p:spPr bwMode="auto">
              <a:xfrm>
                <a:off x="5368625" y="4088794"/>
                <a:ext cx="0" cy="242887"/>
              </a:xfrm>
              <a:prstGeom prst="straightConnector1">
                <a:avLst/>
              </a:prstGeom>
              <a:noFill/>
              <a:ln w="34925" algn="ctr">
                <a:solidFill>
                  <a:srgbClr val="00B0F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03" name="Gruppierung 202"/>
              <p:cNvGrpSpPr/>
              <p:nvPr/>
            </p:nvGrpSpPr>
            <p:grpSpPr>
              <a:xfrm>
                <a:off x="2145854" y="1807028"/>
                <a:ext cx="6503356" cy="669472"/>
                <a:chOff x="2145854" y="1807028"/>
                <a:chExt cx="6503356" cy="669472"/>
              </a:xfrm>
            </p:grpSpPr>
            <p:sp>
              <p:nvSpPr>
                <p:cNvPr id="234" name="Pentagon 14"/>
                <p:cNvSpPr/>
                <p:nvPr/>
              </p:nvSpPr>
              <p:spPr bwMode="auto">
                <a:xfrm rot="5400000">
                  <a:off x="5062796" y="-1109914"/>
                  <a:ext cx="669472" cy="6503356"/>
                </a:xfrm>
                <a:prstGeom prst="homePlate">
                  <a:avLst>
                    <a:gd name="adj" fmla="val 0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GB" sz="1100">
                    <a:solidFill>
                      <a:schemeClr val="accent2"/>
                    </a:solidFill>
                    <a:latin typeface="Arial" pitchFamily="30" charset="0"/>
                  </a:endParaRPr>
                </a:p>
              </p:txBody>
            </p:sp>
            <p:sp>
              <p:nvSpPr>
                <p:cNvPr id="235" name="Rounded Rectangle 6"/>
                <p:cNvSpPr/>
                <p:nvPr/>
              </p:nvSpPr>
              <p:spPr bwMode="auto">
                <a:xfrm>
                  <a:off x="2301961" y="1888369"/>
                  <a:ext cx="6215454" cy="525721"/>
                </a:xfrm>
                <a:prstGeom prst="roundRect">
                  <a:avLst/>
                </a:prstGeom>
                <a:solidFill>
                  <a:schemeClr val="bg1"/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r>
                    <a:rPr lang="en-GB" sz="1100" dirty="0">
                      <a:solidFill>
                        <a:srgbClr val="FF0000"/>
                      </a:solidFill>
                      <a:latin typeface="Arial" pitchFamily="30" charset="0"/>
                    </a:rPr>
                    <a:t>Model of the economic-financial environment</a:t>
                  </a:r>
                </a:p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r>
                    <a:rPr lang="en-GB" sz="1100" dirty="0">
                      <a:solidFill>
                        <a:srgbClr val="FF0000"/>
                      </a:solidFill>
                      <a:latin typeface="Arial" pitchFamily="30" charset="0"/>
                    </a:rPr>
                    <a:t>credit risk                               market risk                             other factors        </a:t>
                  </a:r>
                </a:p>
              </p:txBody>
            </p:sp>
          </p:grpSp>
          <p:grpSp>
            <p:nvGrpSpPr>
              <p:cNvPr id="204" name="Gruppierung 203"/>
              <p:cNvGrpSpPr/>
              <p:nvPr/>
            </p:nvGrpSpPr>
            <p:grpSpPr>
              <a:xfrm>
                <a:off x="2088850" y="3621656"/>
                <a:ext cx="6911975" cy="710439"/>
                <a:chOff x="2088850" y="3621656"/>
                <a:chExt cx="6911975" cy="710439"/>
              </a:xfrm>
            </p:grpSpPr>
            <p:grpSp>
              <p:nvGrpSpPr>
                <p:cNvPr id="220" name="Gruppierung 219"/>
                <p:cNvGrpSpPr/>
                <p:nvPr/>
              </p:nvGrpSpPr>
              <p:grpSpPr>
                <a:xfrm>
                  <a:off x="3024846" y="3919176"/>
                  <a:ext cx="3896369" cy="144111"/>
                  <a:chOff x="3024846" y="3919176"/>
                  <a:chExt cx="3896369" cy="144111"/>
                </a:xfrm>
              </p:grpSpPr>
              <p:cxnSp>
                <p:nvCxnSpPr>
                  <p:cNvPr id="229" name="Straight Connector 1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24846" y="3919176"/>
                    <a:ext cx="0" cy="144111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30" name="Straight Connector 2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539099" y="3919176"/>
                    <a:ext cx="0" cy="144111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31" name="Straight Connector 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269352" y="3919176"/>
                    <a:ext cx="0" cy="144111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32" name="Straight Connector 2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302335" y="3919176"/>
                    <a:ext cx="0" cy="144111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33" name="Straight Connector 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921215" y="3919176"/>
                    <a:ext cx="0" cy="144111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21" name="Straight Arrow Connector 6"/>
                <p:cNvCxnSpPr>
                  <a:cxnSpLocks noChangeShapeType="1"/>
                </p:cNvCxnSpPr>
                <p:nvPr/>
              </p:nvCxnSpPr>
              <p:spPr bwMode="auto">
                <a:xfrm>
                  <a:off x="2088850" y="3991231"/>
                  <a:ext cx="6911975" cy="0"/>
                </a:xfrm>
                <a:prstGeom prst="straightConnector1">
                  <a:avLst/>
                </a:prstGeom>
                <a:noFill/>
                <a:ln w="19050" algn="ctr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22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2844094" y="3621656"/>
                  <a:ext cx="427768" cy="326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de-CH" altLang="en-US" sz="1100" dirty="0">
                      <a:solidFill>
                        <a:srgbClr val="00B0F0"/>
                      </a:solidFill>
                    </a:rPr>
                    <a:t>e</a:t>
                  </a:r>
                  <a:r>
                    <a:rPr lang="de-CH" altLang="en-US" sz="1100" baseline="-25000" dirty="0">
                      <a:solidFill>
                        <a:srgbClr val="00B0F0"/>
                      </a:solidFill>
                    </a:rPr>
                    <a:t>1</a:t>
                  </a:r>
                </a:p>
              </p:txBody>
            </p:sp>
            <p:sp>
              <p:nvSpPr>
                <p:cNvPr id="223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3341259" y="3621656"/>
                  <a:ext cx="427768" cy="326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de-CH" altLang="en-US" sz="1100" dirty="0">
                      <a:solidFill>
                        <a:srgbClr val="00B0F0"/>
                      </a:solidFill>
                    </a:rPr>
                    <a:t>e</a:t>
                  </a:r>
                  <a:r>
                    <a:rPr lang="de-CH" altLang="en-US" sz="1100" baseline="-25000" dirty="0">
                      <a:solidFill>
                        <a:srgbClr val="00B0F0"/>
                      </a:solidFill>
                    </a:rPr>
                    <a:t>2</a:t>
                  </a:r>
                </a:p>
              </p:txBody>
            </p:sp>
            <p:sp>
              <p:nvSpPr>
                <p:cNvPr id="224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4071512" y="3621656"/>
                  <a:ext cx="427768" cy="326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de-CH" altLang="en-US" sz="1100">
                      <a:solidFill>
                        <a:srgbClr val="00B0F0"/>
                      </a:solidFill>
                    </a:rPr>
                    <a:t>e</a:t>
                  </a:r>
                  <a:r>
                    <a:rPr lang="de-CH" altLang="en-US" sz="1100" baseline="-25000">
                      <a:solidFill>
                        <a:srgbClr val="00B0F0"/>
                      </a:solidFill>
                    </a:rPr>
                    <a:t>3</a:t>
                  </a:r>
                </a:p>
              </p:txBody>
            </p:sp>
            <p:sp>
              <p:nvSpPr>
                <p:cNvPr id="225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6107517" y="3621656"/>
                  <a:ext cx="542737" cy="326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de-CH" altLang="en-US" sz="1100">
                      <a:solidFill>
                        <a:srgbClr val="00B0F0"/>
                      </a:solidFill>
                    </a:rPr>
                    <a:t>e</a:t>
                  </a:r>
                  <a:r>
                    <a:rPr lang="de-CH" altLang="en-US" sz="1100" baseline="-25000">
                      <a:solidFill>
                        <a:srgbClr val="00B0F0"/>
                      </a:solidFill>
                    </a:rPr>
                    <a:t>n-1</a:t>
                  </a:r>
                </a:p>
              </p:txBody>
            </p:sp>
            <p:sp>
              <p:nvSpPr>
                <p:cNvPr id="226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6723374" y="3621656"/>
                  <a:ext cx="427768" cy="326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de-CH" altLang="en-US" sz="1100">
                      <a:solidFill>
                        <a:srgbClr val="00B0F0"/>
                      </a:solidFill>
                    </a:rPr>
                    <a:t>e</a:t>
                  </a:r>
                  <a:r>
                    <a:rPr lang="de-CH" altLang="en-US" sz="1100" baseline="-25000">
                      <a:solidFill>
                        <a:srgbClr val="00B0F0"/>
                      </a:solidFill>
                    </a:rPr>
                    <a:t>n</a:t>
                  </a:r>
                </a:p>
              </p:txBody>
            </p:sp>
            <p:sp>
              <p:nvSpPr>
                <p:cNvPr id="22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127973" y="3693025"/>
                  <a:ext cx="492844" cy="326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de-CH" altLang="en-US" sz="1100" dirty="0">
                      <a:solidFill>
                        <a:srgbClr val="00B0F0"/>
                      </a:solidFill>
                    </a:rPr>
                    <a:t>….</a:t>
                  </a:r>
                </a:p>
              </p:txBody>
            </p:sp>
            <p:sp>
              <p:nvSpPr>
                <p:cNvPr id="228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8625135" y="4005832"/>
                  <a:ext cx="301954" cy="326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de-CH" altLang="en-US" sz="1100">
                      <a:solidFill>
                        <a:srgbClr val="00B0F0"/>
                      </a:solidFill>
                    </a:rPr>
                    <a:t>t</a:t>
                  </a:r>
                </a:p>
              </p:txBody>
            </p:sp>
          </p:grpSp>
          <p:grpSp>
            <p:nvGrpSpPr>
              <p:cNvPr id="205" name="Gruppierung 204"/>
              <p:cNvGrpSpPr/>
              <p:nvPr/>
            </p:nvGrpSpPr>
            <p:grpSpPr>
              <a:xfrm>
                <a:off x="2088850" y="4496674"/>
                <a:ext cx="6911975" cy="709645"/>
                <a:chOff x="2088850" y="4496674"/>
                <a:chExt cx="6911975" cy="709645"/>
              </a:xfrm>
            </p:grpSpPr>
            <p:cxnSp>
              <p:nvCxnSpPr>
                <p:cNvPr id="211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3539099" y="4793579"/>
                  <a:ext cx="0" cy="143813"/>
                </a:xfrm>
                <a:prstGeom prst="line">
                  <a:avLst/>
                </a:prstGeom>
                <a:noFill/>
                <a:ln w="19050" algn="ctr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2" name="Straight Connector 48"/>
                <p:cNvCxnSpPr>
                  <a:cxnSpLocks noChangeShapeType="1"/>
                </p:cNvCxnSpPr>
                <p:nvPr/>
              </p:nvCxnSpPr>
              <p:spPr bwMode="auto">
                <a:xfrm>
                  <a:off x="4269352" y="4793579"/>
                  <a:ext cx="0" cy="143813"/>
                </a:xfrm>
                <a:prstGeom prst="line">
                  <a:avLst/>
                </a:prstGeom>
                <a:noFill/>
                <a:ln w="19050" algn="ctr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3" name="Straight Connector 44"/>
                <p:cNvCxnSpPr>
                  <a:cxnSpLocks noChangeShapeType="1"/>
                </p:cNvCxnSpPr>
                <p:nvPr/>
              </p:nvCxnSpPr>
              <p:spPr bwMode="auto">
                <a:xfrm>
                  <a:off x="6921215" y="4793579"/>
                  <a:ext cx="0" cy="143813"/>
                </a:xfrm>
                <a:prstGeom prst="line">
                  <a:avLst/>
                </a:prstGeom>
                <a:noFill/>
                <a:ln w="19050" algn="ctr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4" name="Straight Arrow Connector 36"/>
                <p:cNvCxnSpPr>
                  <a:cxnSpLocks noChangeShapeType="1"/>
                </p:cNvCxnSpPr>
                <p:nvPr/>
              </p:nvCxnSpPr>
              <p:spPr bwMode="auto">
                <a:xfrm>
                  <a:off x="2088850" y="4865486"/>
                  <a:ext cx="6911975" cy="0"/>
                </a:xfrm>
                <a:prstGeom prst="straightConnector1">
                  <a:avLst/>
                </a:prstGeom>
                <a:noFill/>
                <a:ln w="19050" algn="ctr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15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3353280" y="4496674"/>
                  <a:ext cx="512368" cy="326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de-CH" altLang="en-US" sz="1100">
                      <a:solidFill>
                        <a:srgbClr val="00B0F0"/>
                      </a:solidFill>
                    </a:rPr>
                    <a:t>cfl</a:t>
                  </a:r>
                  <a:r>
                    <a:rPr lang="de-CH" altLang="en-US" sz="1100" baseline="-25000">
                      <a:solidFill>
                        <a:srgbClr val="00B0F0"/>
                      </a:solidFill>
                    </a:rPr>
                    <a:t>1</a:t>
                  </a:r>
                </a:p>
              </p:txBody>
            </p:sp>
            <p:sp>
              <p:nvSpPr>
                <p:cNvPr id="216" name="TextBox 49"/>
                <p:cNvSpPr txBox="1">
                  <a:spLocks noChangeArrowheads="1"/>
                </p:cNvSpPr>
                <p:nvPr/>
              </p:nvSpPr>
              <p:spPr bwMode="auto">
                <a:xfrm>
                  <a:off x="4083531" y="4496674"/>
                  <a:ext cx="512368" cy="326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de-CH" altLang="en-US" sz="1100" dirty="0">
                      <a:solidFill>
                        <a:srgbClr val="00B0F0"/>
                      </a:solidFill>
                    </a:rPr>
                    <a:t>cfl</a:t>
                  </a:r>
                  <a:r>
                    <a:rPr lang="de-CH" altLang="en-US" sz="1100" baseline="-25000" dirty="0">
                      <a:solidFill>
                        <a:srgbClr val="00B0F0"/>
                      </a:solidFill>
                    </a:rPr>
                    <a:t>2</a:t>
                  </a:r>
                </a:p>
              </p:txBody>
            </p:sp>
            <p:sp>
              <p:nvSpPr>
                <p:cNvPr id="217" name="TextBox 45"/>
                <p:cNvSpPr txBox="1">
                  <a:spLocks noChangeArrowheads="1"/>
                </p:cNvSpPr>
                <p:nvPr/>
              </p:nvSpPr>
              <p:spPr bwMode="auto">
                <a:xfrm>
                  <a:off x="6735395" y="4496674"/>
                  <a:ext cx="512368" cy="326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de-CH" altLang="en-US" sz="1100" dirty="0" err="1">
                      <a:solidFill>
                        <a:srgbClr val="00B0F0"/>
                      </a:solidFill>
                    </a:rPr>
                    <a:t>cfl</a:t>
                  </a:r>
                  <a:r>
                    <a:rPr lang="de-CH" altLang="en-US" sz="1100" baseline="-25000" dirty="0" err="1">
                      <a:solidFill>
                        <a:srgbClr val="00B0F0"/>
                      </a:solidFill>
                    </a:rPr>
                    <a:t>n</a:t>
                  </a:r>
                  <a:endParaRPr lang="de-CH" altLang="en-US" sz="1100" baseline="-25000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18" name="TextBox 43"/>
                <p:cNvSpPr txBox="1">
                  <a:spLocks noChangeArrowheads="1"/>
                </p:cNvSpPr>
                <p:nvPr/>
              </p:nvSpPr>
              <p:spPr bwMode="auto">
                <a:xfrm>
                  <a:off x="8625135" y="4880056"/>
                  <a:ext cx="301954" cy="326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de-CH" altLang="en-US" sz="1100" dirty="0">
                      <a:solidFill>
                        <a:srgbClr val="00B0F0"/>
                      </a:solidFill>
                    </a:rPr>
                    <a:t>t</a:t>
                  </a:r>
                </a:p>
              </p:txBody>
            </p:sp>
            <p:sp>
              <p:nvSpPr>
                <p:cNvPr id="21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127973" y="4555108"/>
                  <a:ext cx="492844" cy="326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de-CH" altLang="en-US" sz="1100" dirty="0">
                      <a:solidFill>
                        <a:srgbClr val="00B0F0"/>
                      </a:solidFill>
                    </a:rPr>
                    <a:t>….</a:t>
                  </a:r>
                </a:p>
              </p:txBody>
            </p:sp>
          </p:grpSp>
          <p:grpSp>
            <p:nvGrpSpPr>
              <p:cNvPr id="206" name="Gruppierung 205"/>
              <p:cNvGrpSpPr/>
              <p:nvPr/>
            </p:nvGrpSpPr>
            <p:grpSpPr>
              <a:xfrm>
                <a:off x="3187700" y="2493099"/>
                <a:ext cx="4267200" cy="514043"/>
                <a:chOff x="3187700" y="2493099"/>
                <a:chExt cx="4267200" cy="514043"/>
              </a:xfrm>
            </p:grpSpPr>
            <p:cxnSp>
              <p:nvCxnSpPr>
                <p:cNvPr id="208" name="Straight Arrow Connector 55"/>
                <p:cNvCxnSpPr>
                  <a:cxnSpLocks noChangeShapeType="1"/>
                </p:cNvCxnSpPr>
                <p:nvPr/>
              </p:nvCxnSpPr>
              <p:spPr bwMode="auto">
                <a:xfrm>
                  <a:off x="5368625" y="2493099"/>
                  <a:ext cx="0" cy="242888"/>
                </a:xfrm>
                <a:prstGeom prst="straightConnector1">
                  <a:avLst/>
                </a:prstGeom>
                <a:noFill/>
                <a:ln w="34925" algn="ctr">
                  <a:solidFill>
                    <a:srgbClr val="00B05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9" name="Straight Arrow Connector 55"/>
                <p:cNvCxnSpPr>
                  <a:cxnSpLocks noChangeShapeType="1"/>
                  <a:endCxn id="207" idx="1"/>
                </p:cNvCxnSpPr>
                <p:nvPr/>
              </p:nvCxnSpPr>
              <p:spPr bwMode="auto">
                <a:xfrm>
                  <a:off x="3187700" y="2501900"/>
                  <a:ext cx="1280562" cy="492542"/>
                </a:xfrm>
                <a:prstGeom prst="bentConnector3">
                  <a:avLst>
                    <a:gd name="adj1" fmla="val 412"/>
                  </a:avLst>
                </a:prstGeom>
                <a:noFill/>
                <a:ln w="34925" algn="ctr">
                  <a:solidFill>
                    <a:srgbClr val="00B05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0" name="Straight Arrow Connector 55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229950" y="2501900"/>
                  <a:ext cx="1224950" cy="505242"/>
                </a:xfrm>
                <a:prstGeom prst="bentConnector3">
                  <a:avLst>
                    <a:gd name="adj1" fmla="val -802"/>
                  </a:avLst>
                </a:prstGeom>
                <a:noFill/>
                <a:ln w="34925" algn="ctr">
                  <a:solidFill>
                    <a:srgbClr val="00B05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07" name="Rounded Rectangle 62"/>
              <p:cNvSpPr/>
              <p:nvPr/>
            </p:nvSpPr>
            <p:spPr bwMode="auto">
              <a:xfrm>
                <a:off x="4468262" y="2747855"/>
                <a:ext cx="1761688" cy="493174"/>
              </a:xfrm>
              <a:prstGeom prst="roundRect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GB" sz="1100" dirty="0">
                    <a:solidFill>
                      <a:srgbClr val="00B050"/>
                    </a:solidFill>
                    <a:latin typeface="Arial" pitchFamily="30" charset="0"/>
                  </a:rPr>
                  <a:t>Contracts</a:t>
                </a:r>
              </a:p>
            </p:txBody>
          </p:sp>
        </p:grpSp>
        <p:grpSp>
          <p:nvGrpSpPr>
            <p:cNvPr id="195" name="Gruppierung 194"/>
            <p:cNvGrpSpPr/>
            <p:nvPr/>
          </p:nvGrpSpPr>
          <p:grpSpPr>
            <a:xfrm>
              <a:off x="2881085" y="4490436"/>
              <a:ext cx="3316515" cy="310164"/>
              <a:chOff x="2220684" y="5252436"/>
              <a:chExt cx="6686133" cy="874006"/>
            </a:xfrm>
          </p:grpSpPr>
          <p:sp>
            <p:nvSpPr>
              <p:cNvPr id="196" name="Pentagon 4"/>
              <p:cNvSpPr/>
              <p:nvPr/>
            </p:nvSpPr>
            <p:spPr bwMode="auto">
              <a:xfrm rot="5400000">
                <a:off x="5426617" y="2053213"/>
                <a:ext cx="274265" cy="6686132"/>
              </a:xfrm>
              <a:prstGeom prst="homePlate">
                <a:avLst>
                  <a:gd name="adj" fmla="val 89690"/>
                </a:avLst>
              </a:prstGeom>
              <a:solidFill>
                <a:srgbClr val="00206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GB" sz="800">
                  <a:solidFill>
                    <a:schemeClr val="accent2"/>
                  </a:solidFill>
                  <a:latin typeface="Arial" pitchFamily="30" charset="0"/>
                </a:endParaRPr>
              </a:p>
            </p:txBody>
          </p:sp>
          <p:sp>
            <p:nvSpPr>
              <p:cNvPr id="197" name="Rectangle 5"/>
              <p:cNvSpPr/>
              <p:nvPr/>
            </p:nvSpPr>
            <p:spPr bwMode="auto">
              <a:xfrm>
                <a:off x="2220684" y="5252436"/>
                <a:ext cx="6686133" cy="874006"/>
              </a:xfrm>
              <a:prstGeom prst="rect">
                <a:avLst/>
              </a:prstGeom>
              <a:noFill/>
              <a:ln w="1905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GB" sz="800">
                  <a:solidFill>
                    <a:schemeClr val="accent2"/>
                  </a:solidFill>
                  <a:latin typeface="Arial" pitchFamily="30" charset="0"/>
                </a:endParaRPr>
              </a:p>
            </p:txBody>
          </p:sp>
          <p:sp>
            <p:nvSpPr>
              <p:cNvPr id="198" name="Rectangle 57"/>
              <p:cNvSpPr/>
              <p:nvPr/>
            </p:nvSpPr>
            <p:spPr bwMode="auto">
              <a:xfrm>
                <a:off x="2923234" y="5654934"/>
                <a:ext cx="1761688" cy="313109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GB" sz="800" dirty="0">
                    <a:solidFill>
                      <a:srgbClr val="002060"/>
                    </a:solidFill>
                    <a:latin typeface="Arial" pitchFamily="30" charset="0"/>
                  </a:rPr>
                  <a:t>Liquidity</a:t>
                </a:r>
              </a:p>
            </p:txBody>
          </p:sp>
          <p:sp>
            <p:nvSpPr>
              <p:cNvPr id="199" name="Rectangle 58"/>
              <p:cNvSpPr/>
              <p:nvPr/>
            </p:nvSpPr>
            <p:spPr bwMode="auto">
              <a:xfrm>
                <a:off x="6198237" y="5654934"/>
                <a:ext cx="1761688" cy="313109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GB" sz="800" dirty="0">
                    <a:solidFill>
                      <a:srgbClr val="002060"/>
                    </a:solidFill>
                    <a:latin typeface="Arial" pitchFamily="30" charset="0"/>
                  </a:rPr>
                  <a:t>Value</a:t>
                </a:r>
              </a:p>
            </p:txBody>
          </p:sp>
          <p:sp>
            <p:nvSpPr>
              <p:cNvPr id="200" name="Rectangle 59"/>
              <p:cNvSpPr/>
              <p:nvPr/>
            </p:nvSpPr>
            <p:spPr bwMode="auto">
              <a:xfrm>
                <a:off x="4519470" y="5654934"/>
                <a:ext cx="1761688" cy="313109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GB" sz="800" dirty="0">
                    <a:solidFill>
                      <a:srgbClr val="002060"/>
                    </a:solidFill>
                    <a:latin typeface="Arial" pitchFamily="30" charset="0"/>
                  </a:rPr>
                  <a:t>Income</a:t>
                </a:r>
              </a:p>
            </p:txBody>
          </p:sp>
        </p:grpSp>
      </p:grpSp>
      <p:grpSp>
        <p:nvGrpSpPr>
          <p:cNvPr id="143" name="Gruppierung 142"/>
          <p:cNvGrpSpPr/>
          <p:nvPr/>
        </p:nvGrpSpPr>
        <p:grpSpPr>
          <a:xfrm>
            <a:off x="4136209" y="2581106"/>
            <a:ext cx="3737618" cy="2457214"/>
            <a:chOff x="1961734" y="2581106"/>
            <a:chExt cx="3737618" cy="2457214"/>
          </a:xfrm>
        </p:grpSpPr>
        <p:sp>
          <p:nvSpPr>
            <p:cNvPr id="3" name="Sechseck 2"/>
            <p:cNvSpPr/>
            <p:nvPr/>
          </p:nvSpPr>
          <p:spPr bwMode="auto">
            <a:xfrm>
              <a:off x="1961734" y="2581106"/>
              <a:ext cx="3737618" cy="2457214"/>
            </a:xfrm>
            <a:prstGeom prst="hexagon">
              <a:avLst>
                <a:gd name="adj" fmla="val 37987"/>
                <a:gd name="vf" fmla="val 115470"/>
              </a:avLst>
            </a:prstGeom>
            <a:noFill/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>
                <a:solidFill>
                  <a:schemeClr val="accent2"/>
                </a:solidFill>
                <a:latin typeface="Arial" pitchFamily="30" charset="0"/>
              </a:endParaRPr>
            </a:p>
          </p:txBody>
        </p:sp>
        <p:pic>
          <p:nvPicPr>
            <p:cNvPr id="140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3" t="19297" r="8924" b="22444"/>
            <a:stretch/>
          </p:blipFill>
          <p:spPr bwMode="auto">
            <a:xfrm>
              <a:off x="2354081" y="3324466"/>
              <a:ext cx="2911624" cy="968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" name="Google Shape;754;p51">
            <a:extLst>
              <a:ext uri="{FF2B5EF4-FFF2-40B4-BE49-F238E27FC236}">
                <a16:creationId xmlns:a16="http://schemas.microsoft.com/office/drawing/2014/main" id="{2D2C0D62-1C92-CA46-B4D0-CD7EE189037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19251" y="6398220"/>
            <a:ext cx="8936567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GB" dirty="0"/>
              <a:t>Data, AI and Regulation in Insurance </a:t>
            </a:r>
            <a:endParaRPr dirty="0"/>
          </a:p>
        </p:txBody>
      </p:sp>
      <p:sp>
        <p:nvSpPr>
          <p:cNvPr id="60" name="Google Shape;156;p40">
            <a:extLst>
              <a:ext uri="{FF2B5EF4-FFF2-40B4-BE49-F238E27FC236}">
                <a16:creationId xmlns:a16="http://schemas.microsoft.com/office/drawing/2014/main" id="{FDC4AE77-3B27-6348-943B-9C0261C6D1F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143934" y="6398220"/>
            <a:ext cx="14754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de-CH" dirty="0"/>
              <a:t>Feb 17, 2022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sp>
        <p:nvSpPr>
          <p:cNvPr id="61" name="Slide Number Placeholder 1">
            <a:extLst>
              <a:ext uri="{FF2B5EF4-FFF2-40B4-BE49-F238E27FC236}">
                <a16:creationId xmlns:a16="http://schemas.microsoft.com/office/drawing/2014/main" id="{81DDE094-BE7A-724A-866E-35CE0DF0F09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44251" y="6410920"/>
            <a:ext cx="863600" cy="402630"/>
          </a:xfrm>
        </p:spPr>
        <p:txBody>
          <a:bodyPr/>
          <a:lstStyle/>
          <a:p>
            <a:fld id="{996BF771-BCED-4245-90C8-917A72F2B00D}" type="slidenum">
              <a:rPr lang="de-DE" altLang="en-US" smtClean="0"/>
              <a:pPr/>
              <a:t>3</a:t>
            </a:fld>
            <a:endParaRPr lang="de-DE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B96CFF-ECBF-EE40-ACE0-045B39037DD8}"/>
              </a:ext>
            </a:extLst>
          </p:cNvPr>
          <p:cNvGrpSpPr/>
          <p:nvPr/>
        </p:nvGrpSpPr>
        <p:grpSpPr>
          <a:xfrm>
            <a:off x="1672167" y="1449271"/>
            <a:ext cx="8477250" cy="4875116"/>
            <a:chOff x="1672167" y="1449271"/>
            <a:chExt cx="8477250" cy="4875116"/>
          </a:xfrm>
        </p:grpSpPr>
        <p:sp>
          <p:nvSpPr>
            <p:cNvPr id="139" name="Sechseck 138"/>
            <p:cNvSpPr/>
            <p:nvPr/>
          </p:nvSpPr>
          <p:spPr bwMode="auto">
            <a:xfrm>
              <a:off x="1672167" y="1639120"/>
              <a:ext cx="8477250" cy="4685267"/>
            </a:xfrm>
            <a:prstGeom prst="hexagon">
              <a:avLst>
                <a:gd name="adj" fmla="val 37987"/>
                <a:gd name="vf" fmla="val 115470"/>
              </a:avLst>
            </a:prstGeom>
            <a:noFill/>
            <a:ln w="57150" cap="flat" cmpd="sng" algn="ctr">
              <a:solidFill>
                <a:srgbClr val="B200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>
                <a:solidFill>
                  <a:schemeClr val="accent2"/>
                </a:solidFill>
                <a:latin typeface="Arial" pitchFamily="30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5CEA4B-2E78-0543-AD3F-6A38A39C6582}"/>
                </a:ext>
              </a:extLst>
            </p:cNvPr>
            <p:cNvSpPr txBox="1"/>
            <p:nvPr/>
          </p:nvSpPr>
          <p:spPr>
            <a:xfrm>
              <a:off x="4291626" y="1449271"/>
              <a:ext cx="34392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1800" b="1" dirty="0">
                  <a:solidFill>
                    <a:srgbClr val="C00000"/>
                  </a:solidFill>
                </a:rPr>
                <a:t>ACTUS Working Environment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30098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5447D0-DD00-5743-AB25-4A232E543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5755" y="1392606"/>
            <a:ext cx="9406170" cy="5135362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dirty="0"/>
              <a:t>Product line of </a:t>
            </a:r>
            <a:r>
              <a:rPr lang="en-CH" dirty="0"/>
              <a:t>Ariadne Business Analytics (</a:t>
            </a:r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www.ariadne.swiss</a:t>
            </a:r>
            <a:r>
              <a:rPr lang="en-GB" dirty="0">
                <a:hlinkClick r:id="rId2"/>
              </a:rPr>
              <a:t>/</a:t>
            </a:r>
            <a:r>
              <a:rPr lang="en-GB" dirty="0"/>
              <a:t>)</a:t>
            </a:r>
            <a:br>
              <a:rPr lang="en-CH" dirty="0"/>
            </a:br>
            <a:r>
              <a:rPr lang="en-CH" dirty="0"/>
              <a:t>(</a:t>
            </a:r>
            <a:r>
              <a:rPr lang="en-CH" b="1" dirty="0"/>
              <a:t>SolitX, AnalytX, MapX</a:t>
            </a:r>
            <a:r>
              <a:rPr lang="en-CH" dirty="0"/>
              <a:t>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CH" dirty="0"/>
              <a:t>R-based prototyping environment for Financial Enterprise Modeling and Simulation (</a:t>
            </a:r>
            <a:r>
              <a:rPr lang="en-CH" b="1" dirty="0"/>
              <a:t>FEMS</a:t>
            </a:r>
            <a:r>
              <a:rPr lang="en-CH" dirty="0"/>
              <a:t>) for </a:t>
            </a:r>
            <a:r>
              <a:rPr lang="en-CH" b="1" dirty="0"/>
              <a:t>teaching</a:t>
            </a:r>
            <a:r>
              <a:rPr lang="en-CH" dirty="0"/>
              <a:t> and </a:t>
            </a:r>
            <a:r>
              <a:rPr lang="en-CH" b="1" dirty="0"/>
              <a:t>research</a:t>
            </a:r>
            <a:r>
              <a:rPr lang="en-CH" dirty="0"/>
              <a:t> </a:t>
            </a:r>
            <a:br>
              <a:rPr lang="en-CH" dirty="0"/>
            </a:br>
            <a:r>
              <a:rPr lang="en-CH" dirty="0"/>
              <a:t>(pre-release can be downloaded from </a:t>
            </a:r>
            <a:r>
              <a:rPr lang="en-GB" dirty="0">
                <a:hlinkClick r:id="rId3"/>
              </a:rPr>
              <a:t>https://github.com/wbreymann/FEMS</a:t>
            </a:r>
            <a:br>
              <a:rPr lang="en-GB" dirty="0"/>
            </a:br>
            <a:r>
              <a:rPr lang="en-GB" dirty="0"/>
              <a:t>and installed in R)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dirty="0" err="1"/>
              <a:t>Rustless</a:t>
            </a:r>
            <a:r>
              <a:rPr lang="en-GB" dirty="0"/>
              <a:t> API to run </a:t>
            </a:r>
            <a:r>
              <a:rPr lang="en-GB" b="1" dirty="0"/>
              <a:t>ACTUS in a server environment</a:t>
            </a:r>
            <a:r>
              <a:rPr lang="en-GB" dirty="0"/>
              <a:t>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dirty="0"/>
              <a:t>The different possibilities to use ACTUS have been demonstrated at a </a:t>
            </a:r>
            <a:br>
              <a:rPr lang="en-GB" dirty="0"/>
            </a:br>
            <a:r>
              <a:rPr lang="en-GB" b="1" dirty="0"/>
              <a:t>FDIC Rapid Prototyping Contest</a:t>
            </a:r>
            <a:r>
              <a:rPr lang="en-GB" dirty="0"/>
              <a:t> in fall 2020, </a:t>
            </a:r>
            <a:br>
              <a:rPr lang="en-GB" dirty="0"/>
            </a:br>
            <a:r>
              <a:rPr lang="en-GB" dirty="0"/>
              <a:t>where ACTUS was the only non-for-profit participant and among the finalists.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GB" dirty="0"/>
              <a:t>Currently, SNF-funded four-year collaboration of ZHAW, University of Zurich and HSLU to build an ACTUS and </a:t>
            </a:r>
            <a:r>
              <a:rPr lang="en-GB"/>
              <a:t>blockchain-based </a:t>
            </a:r>
            <a:br>
              <a:rPr lang="en-GB"/>
            </a:br>
            <a:r>
              <a:rPr lang="en-GB" b="1"/>
              <a:t>automated </a:t>
            </a:r>
            <a:r>
              <a:rPr lang="en-GB" b="1" dirty="0"/>
              <a:t>financial risk and regulatory reporting </a:t>
            </a:r>
            <a:r>
              <a:rPr lang="en-GB" b="1"/>
              <a:t>environment </a:t>
            </a:r>
            <a:br>
              <a:rPr lang="en-GB" b="1"/>
            </a:br>
            <a:r>
              <a:rPr lang="en-GB"/>
              <a:t>in </a:t>
            </a:r>
            <a:r>
              <a:rPr lang="en-GB" dirty="0"/>
              <a:t>collaboration with the industry.</a:t>
            </a:r>
            <a:endParaRPr lang="en-CH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CH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CH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CH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FA069-8B54-BC42-8EFA-6374445946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H" smtClean="0"/>
              <a:t>4</a:t>
            </a:fld>
            <a:endParaRPr lang="en-CH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51B19E-E8D9-F849-921C-C02D0A0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87" y="124726"/>
            <a:ext cx="5617550" cy="944563"/>
          </a:xfrm>
        </p:spPr>
        <p:txBody>
          <a:bodyPr/>
          <a:lstStyle/>
          <a:p>
            <a:r>
              <a:rPr lang="en-CH" b="1" dirty="0"/>
              <a:t>Current uses of ACTUS</a:t>
            </a:r>
          </a:p>
        </p:txBody>
      </p:sp>
    </p:spTree>
    <p:extLst>
      <p:ext uri="{BB962C8B-B14F-4D97-AF65-F5344CB8AC3E}">
        <p14:creationId xmlns:p14="http://schemas.microsoft.com/office/powerpoint/2010/main" val="280499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0"/>
          <p:cNvSpPr/>
          <p:nvPr/>
        </p:nvSpPr>
        <p:spPr>
          <a:xfrm>
            <a:off x="9881485" y="1836096"/>
            <a:ext cx="2102985" cy="4324768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800"/>
            </a:pPr>
            <a:r>
              <a:rPr lang="en-GB" sz="1600" dirty="0">
                <a:latin typeface="Calibri"/>
                <a:ea typeface="Calibri"/>
                <a:cs typeface="Calibri"/>
                <a:sym typeface="Calibri"/>
              </a:rPr>
              <a:t>Regulator / 3rd party</a:t>
            </a:r>
            <a:endParaRPr lang="en-GB" sz="1600" dirty="0"/>
          </a:p>
        </p:txBody>
      </p:sp>
      <p:grpSp>
        <p:nvGrpSpPr>
          <p:cNvPr id="135" name="Google Shape;135;p40"/>
          <p:cNvGrpSpPr/>
          <p:nvPr/>
        </p:nvGrpSpPr>
        <p:grpSpPr>
          <a:xfrm>
            <a:off x="9883926" y="4762436"/>
            <a:ext cx="2144626" cy="1428097"/>
            <a:chOff x="9883926" y="4762436"/>
            <a:chExt cx="2144626" cy="1428097"/>
          </a:xfrm>
        </p:grpSpPr>
        <p:grpSp>
          <p:nvGrpSpPr>
            <p:cNvPr id="136" name="Google Shape;136;p40"/>
            <p:cNvGrpSpPr/>
            <p:nvPr/>
          </p:nvGrpSpPr>
          <p:grpSpPr>
            <a:xfrm>
              <a:off x="9883926" y="4762436"/>
              <a:ext cx="2144626" cy="1228919"/>
              <a:chOff x="9883926" y="4762436"/>
              <a:chExt cx="2144626" cy="1228919"/>
            </a:xfrm>
          </p:grpSpPr>
          <p:grpSp>
            <p:nvGrpSpPr>
              <p:cNvPr id="137" name="Google Shape;137;p40"/>
              <p:cNvGrpSpPr/>
              <p:nvPr/>
            </p:nvGrpSpPr>
            <p:grpSpPr>
              <a:xfrm>
                <a:off x="9883926" y="5035925"/>
                <a:ext cx="2144626" cy="608132"/>
                <a:chOff x="9938518" y="5049573"/>
                <a:chExt cx="2144626" cy="608132"/>
              </a:xfrm>
            </p:grpSpPr>
            <p:pic>
              <p:nvPicPr>
                <p:cNvPr id="138" name="Google Shape;138;p40" descr="▷ Rob Mackay wird CEO von Regnology | Presseportal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10291080" y="5049573"/>
                  <a:ext cx="1343404" cy="17702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9" name="Google Shape;139;p40"/>
                <p:cNvSpPr txBox="1"/>
                <p:nvPr/>
              </p:nvSpPr>
              <p:spPr>
                <a:xfrm>
                  <a:off x="9938518" y="5196040"/>
                  <a:ext cx="214462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CH" sz="1200" b="0" i="1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Regulatory analysis &amp; reporting</a:t>
                  </a:r>
                  <a:endParaRPr sz="1200" b="0" i="1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CH" sz="1200" b="0" i="1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(ABACUS360 / FiRE)</a:t>
                  </a:r>
                  <a:endParaRPr sz="1200" b="0" i="1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0" name="Google Shape;140;p40"/>
              <p:cNvGrpSpPr/>
              <p:nvPr/>
            </p:nvGrpSpPr>
            <p:grpSpPr>
              <a:xfrm>
                <a:off x="9947524" y="4762436"/>
                <a:ext cx="1953901" cy="1228919"/>
                <a:chOff x="9947524" y="4762436"/>
                <a:chExt cx="1953901" cy="1228919"/>
              </a:xfrm>
            </p:grpSpPr>
            <p:sp>
              <p:nvSpPr>
                <p:cNvPr id="141" name="Google Shape;141;p40"/>
                <p:cNvSpPr/>
                <p:nvPr/>
              </p:nvSpPr>
              <p:spPr>
                <a:xfrm>
                  <a:off x="10133012" y="4762436"/>
                  <a:ext cx="204679" cy="967491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rgbClr val="4472C4">
                    <a:alpha val="50196"/>
                  </a:srgbClr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40"/>
                <p:cNvSpPr/>
                <p:nvPr/>
              </p:nvSpPr>
              <p:spPr>
                <a:xfrm>
                  <a:off x="10848830" y="4769259"/>
                  <a:ext cx="204679" cy="967491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rgbClr val="4472C4">
                    <a:alpha val="50196"/>
                  </a:srgbClr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40"/>
                <p:cNvSpPr/>
                <p:nvPr/>
              </p:nvSpPr>
              <p:spPr>
                <a:xfrm>
                  <a:off x="11514246" y="4765422"/>
                  <a:ext cx="204679" cy="967491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rgbClr val="4472C4">
                    <a:alpha val="50196"/>
                  </a:srgbClr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40"/>
                <p:cNvSpPr/>
                <p:nvPr/>
              </p:nvSpPr>
              <p:spPr>
                <a:xfrm>
                  <a:off x="9947524" y="5749616"/>
                  <a:ext cx="569680" cy="234061"/>
                </a:xfrm>
                <a:prstGeom prst="parallelogram">
                  <a:avLst>
                    <a:gd name="adj" fmla="val 25000"/>
                  </a:avLst>
                </a:prstGeom>
                <a:solidFill>
                  <a:srgbClr val="00B050"/>
                </a:solidFill>
                <a:ln w="1905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40"/>
                <p:cNvSpPr/>
                <p:nvPr/>
              </p:nvSpPr>
              <p:spPr>
                <a:xfrm>
                  <a:off x="10657067" y="5757294"/>
                  <a:ext cx="569680" cy="234061"/>
                </a:xfrm>
                <a:prstGeom prst="parallelogram">
                  <a:avLst>
                    <a:gd name="adj" fmla="val 25000"/>
                  </a:avLst>
                </a:prstGeom>
                <a:solidFill>
                  <a:srgbClr val="00B050"/>
                </a:solidFill>
                <a:ln w="1905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40"/>
                <p:cNvSpPr/>
                <p:nvPr/>
              </p:nvSpPr>
              <p:spPr>
                <a:xfrm>
                  <a:off x="11331745" y="5753979"/>
                  <a:ext cx="569680" cy="234061"/>
                </a:xfrm>
                <a:prstGeom prst="parallelogram">
                  <a:avLst>
                    <a:gd name="adj" fmla="val 25000"/>
                  </a:avLst>
                </a:prstGeom>
                <a:solidFill>
                  <a:srgbClr val="00B050"/>
                </a:solidFill>
                <a:ln w="1905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7" name="Google Shape;147;p40"/>
            <p:cNvSpPr/>
            <p:nvPr/>
          </p:nvSpPr>
          <p:spPr>
            <a:xfrm>
              <a:off x="10048385" y="5920703"/>
              <a:ext cx="1805567" cy="26983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H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Regulatory reports</a:t>
              </a:r>
              <a:endParaRPr/>
            </a:p>
          </p:txBody>
        </p:sp>
      </p:grpSp>
      <p:grpSp>
        <p:nvGrpSpPr>
          <p:cNvPr id="148" name="Google Shape;148;p40"/>
          <p:cNvGrpSpPr/>
          <p:nvPr/>
        </p:nvGrpSpPr>
        <p:grpSpPr>
          <a:xfrm>
            <a:off x="8975798" y="3284613"/>
            <a:ext cx="900738" cy="2044942"/>
            <a:chOff x="8975798" y="3284613"/>
            <a:chExt cx="900738" cy="2044942"/>
          </a:xfrm>
        </p:grpSpPr>
        <p:sp>
          <p:nvSpPr>
            <p:cNvPr id="149" name="Google Shape;149;p40"/>
            <p:cNvSpPr/>
            <p:nvPr/>
          </p:nvSpPr>
          <p:spPr>
            <a:xfrm rot="-5400000">
              <a:off x="9259715" y="3183164"/>
              <a:ext cx="332905" cy="90073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4472C4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0"/>
            <p:cNvSpPr txBox="1"/>
            <p:nvPr/>
          </p:nvSpPr>
          <p:spPr>
            <a:xfrm>
              <a:off x="9037261" y="3284613"/>
              <a:ext cx="7408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CH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Pull</a:t>
              </a:r>
              <a:endParaRPr/>
            </a:p>
          </p:txBody>
        </p:sp>
        <p:sp>
          <p:nvSpPr>
            <p:cNvPr id="151" name="Google Shape;151;p40"/>
            <p:cNvSpPr/>
            <p:nvPr/>
          </p:nvSpPr>
          <p:spPr>
            <a:xfrm>
              <a:off x="9037237" y="3721980"/>
              <a:ext cx="681831" cy="1607575"/>
            </a:xfrm>
            <a:prstGeom prst="bentUpArrow">
              <a:avLst>
                <a:gd name="adj1" fmla="val 25000"/>
                <a:gd name="adj2" fmla="val 24329"/>
                <a:gd name="adj3" fmla="val 25000"/>
              </a:avLst>
            </a:prstGeom>
            <a:solidFill>
              <a:srgbClr val="4472C4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0"/>
            <p:cNvSpPr txBox="1"/>
            <p:nvPr/>
          </p:nvSpPr>
          <p:spPr>
            <a:xfrm rot="-5400000">
              <a:off x="8998810" y="4267206"/>
              <a:ext cx="7408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CH"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Pull</a:t>
              </a:r>
              <a:endParaRPr/>
            </a:p>
          </p:txBody>
        </p:sp>
      </p:grpSp>
      <p:sp>
        <p:nvSpPr>
          <p:cNvPr id="153" name="Google Shape;153;p40"/>
          <p:cNvSpPr txBox="1">
            <a:spLocks noGrp="1"/>
          </p:cNvSpPr>
          <p:nvPr>
            <p:ph type="body" idx="1"/>
          </p:nvPr>
        </p:nvSpPr>
        <p:spPr>
          <a:xfrm>
            <a:off x="343750" y="1200077"/>
            <a:ext cx="6393057" cy="524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CH" sz="1800" b="1" dirty="0"/>
              <a:t>A standardized, platform-based reporting ecosystem</a:t>
            </a: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en-CH" sz="1800" dirty="0"/>
              <a:t>Starting Point</a:t>
            </a:r>
            <a:endParaRPr dirty="0"/>
          </a:p>
          <a:p>
            <a:pPr marL="298450" lvl="0" indent="-2857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CH" sz="1400" dirty="0">
                <a:solidFill>
                  <a:schemeClr val="dk2"/>
                </a:solidFill>
              </a:rPr>
              <a:t>The individual financial contracts</a:t>
            </a:r>
            <a:endParaRPr dirty="0"/>
          </a:p>
          <a:p>
            <a:pPr marL="381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endParaRPr sz="1400" dirty="0">
              <a:solidFill>
                <a:schemeClr val="dk2"/>
              </a:solidFill>
            </a:endParaRPr>
          </a:p>
          <a:p>
            <a:pPr marL="381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CH" sz="1800" dirty="0"/>
              <a:t>Key enablers</a:t>
            </a:r>
            <a:endParaRPr dirty="0"/>
          </a:p>
          <a:p>
            <a:pPr marL="323850" lvl="0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CH" sz="1400" dirty="0">
                <a:solidFill>
                  <a:schemeClr val="dk1"/>
                </a:solidFill>
              </a:rPr>
              <a:t>Standardized digital, container-based representation</a:t>
            </a:r>
            <a:br>
              <a:rPr lang="en-CH" sz="1400" dirty="0">
                <a:solidFill>
                  <a:schemeClr val="dk1"/>
                </a:solidFill>
              </a:rPr>
            </a:br>
            <a:r>
              <a:rPr lang="en-CH" sz="1400" dirty="0">
                <a:solidFill>
                  <a:schemeClr val="dk1"/>
                </a:solidFill>
              </a:rPr>
              <a:t>of financial contract data and algorithms: ACTUS</a:t>
            </a:r>
            <a:endParaRPr dirty="0"/>
          </a:p>
          <a:p>
            <a:pPr marL="323850" lvl="0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CH" sz="1400" dirty="0">
                <a:solidFill>
                  <a:schemeClr val="dk1"/>
                </a:solidFill>
              </a:rPr>
              <a:t>Blockchain (DLT) and Smart Contracts</a:t>
            </a:r>
            <a:endParaRPr dirty="0"/>
          </a:p>
          <a:p>
            <a:pPr marL="323850" lvl="0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CH" sz="1400" dirty="0">
                <a:solidFill>
                  <a:schemeClr val="dk1"/>
                </a:solidFill>
              </a:rPr>
              <a:t>Big Data technology</a:t>
            </a:r>
            <a:endParaRPr dirty="0"/>
          </a:p>
          <a:p>
            <a:pPr marL="323850" lvl="0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CH" sz="1400" dirty="0">
                <a:solidFill>
                  <a:schemeClr val="dk1"/>
                </a:solidFill>
              </a:rPr>
              <a:t>Automated state-of-the-art financial modeling &amp; analytics</a:t>
            </a:r>
            <a:endParaRPr dirty="0"/>
          </a:p>
          <a:p>
            <a:pPr marL="381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endParaRPr sz="1800" dirty="0"/>
          </a:p>
          <a:p>
            <a:pPr marL="1270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en-CH" sz="1800" dirty="0"/>
              <a:t>Our solution</a:t>
            </a:r>
            <a:endParaRPr dirty="0"/>
          </a:p>
          <a:p>
            <a:pPr marL="298450" lvl="0" indent="-2857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CH" sz="1400" dirty="0"/>
              <a:t>Pull-based approach to collect granular data</a:t>
            </a:r>
            <a:endParaRPr dirty="0"/>
          </a:p>
          <a:p>
            <a:pPr marL="298450" lvl="0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CH" sz="1400" dirty="0"/>
              <a:t>Enables flexible near real-time regulatory oversight …</a:t>
            </a:r>
            <a:endParaRPr dirty="0"/>
          </a:p>
          <a:p>
            <a:pPr marL="298450" lvl="0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CH" sz="1400" dirty="0"/>
              <a:t>… including cash-flow projection wrt any </a:t>
            </a:r>
            <a:br>
              <a:rPr lang="en-CH" sz="1400" dirty="0"/>
            </a:br>
            <a:r>
              <a:rPr lang="en-CH" sz="1400" dirty="0"/>
              <a:t>    economic-financial scenario</a:t>
            </a:r>
            <a:endParaRPr dirty="0"/>
          </a:p>
          <a:p>
            <a:pPr marL="381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endParaRPr sz="1800" dirty="0"/>
          </a:p>
          <a:p>
            <a:pPr marL="381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endParaRPr sz="1400" dirty="0">
              <a:solidFill>
                <a:schemeClr val="dk2"/>
              </a:solidFill>
            </a:endParaRPr>
          </a:p>
        </p:txBody>
      </p:sp>
      <p:sp>
        <p:nvSpPr>
          <p:cNvPr id="154" name="Google Shape;154;p40"/>
          <p:cNvSpPr txBox="1">
            <a:spLocks noGrp="1"/>
          </p:cNvSpPr>
          <p:nvPr>
            <p:ph type="sldNum" idx="12"/>
          </p:nvPr>
        </p:nvSpPr>
        <p:spPr>
          <a:xfrm>
            <a:off x="11144251" y="6410920"/>
            <a:ext cx="863600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CH"/>
              <a:t>5</a:t>
            </a:fld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title"/>
          </p:nvPr>
        </p:nvSpPr>
        <p:spPr>
          <a:xfrm>
            <a:off x="1955409" y="0"/>
            <a:ext cx="7988541" cy="122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H" b="1" dirty="0"/>
              <a:t>ACTUS as basis for an automated financial </a:t>
            </a:r>
            <a:br>
              <a:rPr lang="en-CH" b="1" dirty="0"/>
            </a:br>
            <a:r>
              <a:rPr lang="en-CH" b="1" dirty="0"/>
              <a:t>risk and regulatory reporting system</a:t>
            </a:r>
            <a:endParaRPr dirty="0"/>
          </a:p>
        </p:txBody>
      </p:sp>
      <p:sp>
        <p:nvSpPr>
          <p:cNvPr id="156" name="Google Shape;156;p40"/>
          <p:cNvSpPr txBox="1">
            <a:spLocks noGrp="1"/>
          </p:cNvSpPr>
          <p:nvPr>
            <p:ph type="dt" idx="10"/>
          </p:nvPr>
        </p:nvSpPr>
        <p:spPr>
          <a:xfrm>
            <a:off x="143934" y="6398220"/>
            <a:ext cx="14754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de-CH" dirty="0"/>
              <a:t>Feb 17, 2022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sp>
        <p:nvSpPr>
          <p:cNvPr id="158" name="Google Shape;158;p40"/>
          <p:cNvSpPr txBox="1"/>
          <p:nvPr/>
        </p:nvSpPr>
        <p:spPr>
          <a:xfrm>
            <a:off x="7423020" y="1248723"/>
            <a:ext cx="35958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H" sz="18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Regulatory reporting tomorrow</a:t>
            </a:r>
            <a:endParaRPr/>
          </a:p>
        </p:txBody>
      </p:sp>
      <p:sp>
        <p:nvSpPr>
          <p:cNvPr id="159" name="Google Shape;159;p40"/>
          <p:cNvSpPr txBox="1"/>
          <p:nvPr/>
        </p:nvSpPr>
        <p:spPr>
          <a:xfrm>
            <a:off x="6836413" y="5868995"/>
            <a:ext cx="22645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H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Smart Contracts</a:t>
            </a:r>
            <a:br>
              <a:rPr lang="en-CH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40"/>
          <p:cNvGrpSpPr/>
          <p:nvPr/>
        </p:nvGrpSpPr>
        <p:grpSpPr>
          <a:xfrm>
            <a:off x="6389344" y="1837904"/>
            <a:ext cx="2699442" cy="2376434"/>
            <a:chOff x="6389344" y="1660480"/>
            <a:chExt cx="2699442" cy="2376434"/>
          </a:xfrm>
        </p:grpSpPr>
        <p:sp>
          <p:nvSpPr>
            <p:cNvPr id="161" name="Google Shape;161;p40"/>
            <p:cNvSpPr/>
            <p:nvPr/>
          </p:nvSpPr>
          <p:spPr>
            <a:xfrm>
              <a:off x="6389344" y="1660480"/>
              <a:ext cx="2699442" cy="2376434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CH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Bank</a:t>
              </a:r>
              <a:endParaRPr/>
            </a:p>
          </p:txBody>
        </p:sp>
        <p:grpSp>
          <p:nvGrpSpPr>
            <p:cNvPr id="162" name="Google Shape;162;p40"/>
            <p:cNvGrpSpPr/>
            <p:nvPr/>
          </p:nvGrpSpPr>
          <p:grpSpPr>
            <a:xfrm>
              <a:off x="6586841" y="2149775"/>
              <a:ext cx="944545" cy="1233436"/>
              <a:chOff x="6586841" y="2149775"/>
              <a:chExt cx="944545" cy="1233436"/>
            </a:xfrm>
          </p:grpSpPr>
          <p:sp>
            <p:nvSpPr>
              <p:cNvPr id="163" name="Google Shape;163;p40"/>
              <p:cNvSpPr/>
              <p:nvPr/>
            </p:nvSpPr>
            <p:spPr>
              <a:xfrm>
                <a:off x="6586841" y="2149775"/>
                <a:ext cx="944545" cy="1233436"/>
              </a:xfrm>
              <a:prstGeom prst="can">
                <a:avLst>
                  <a:gd name="adj" fmla="val 25000"/>
                </a:avLst>
              </a:pr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40"/>
              <p:cNvSpPr/>
              <p:nvPr/>
            </p:nvSpPr>
            <p:spPr>
              <a:xfrm>
                <a:off x="6695950" y="2453737"/>
                <a:ext cx="170822" cy="200967"/>
              </a:xfrm>
              <a:prstGeom prst="diamond">
                <a:avLst/>
              </a:prstGeom>
              <a:solidFill>
                <a:srgbClr val="C4E0B2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40"/>
              <p:cNvSpPr/>
              <p:nvPr/>
            </p:nvSpPr>
            <p:spPr>
              <a:xfrm>
                <a:off x="6848350" y="2606137"/>
                <a:ext cx="170822" cy="200967"/>
              </a:xfrm>
              <a:prstGeom prst="diamond">
                <a:avLst/>
              </a:prstGeom>
              <a:solidFill>
                <a:srgbClr val="C4E0B2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40"/>
              <p:cNvSpPr/>
              <p:nvPr/>
            </p:nvSpPr>
            <p:spPr>
              <a:xfrm>
                <a:off x="7000750" y="2758537"/>
                <a:ext cx="170822" cy="200967"/>
              </a:xfrm>
              <a:prstGeom prst="diamond">
                <a:avLst/>
              </a:prstGeom>
              <a:solidFill>
                <a:srgbClr val="C4E0B2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40"/>
              <p:cNvSpPr/>
              <p:nvPr/>
            </p:nvSpPr>
            <p:spPr>
              <a:xfrm>
                <a:off x="7072762" y="2451226"/>
                <a:ext cx="170822" cy="200967"/>
              </a:xfrm>
              <a:prstGeom prst="diamond">
                <a:avLst/>
              </a:prstGeom>
              <a:solidFill>
                <a:srgbClr val="C4E0B2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40"/>
              <p:cNvSpPr/>
              <p:nvPr/>
            </p:nvSpPr>
            <p:spPr>
              <a:xfrm>
                <a:off x="7218550" y="2760212"/>
                <a:ext cx="170822" cy="200967"/>
              </a:xfrm>
              <a:prstGeom prst="diamond">
                <a:avLst/>
              </a:prstGeom>
              <a:solidFill>
                <a:srgbClr val="C4E0B2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40"/>
              <p:cNvSpPr txBox="1"/>
              <p:nvPr/>
            </p:nvSpPr>
            <p:spPr>
              <a:xfrm>
                <a:off x="6600489" y="2913448"/>
                <a:ext cx="92454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CH" sz="1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Contract</a:t>
                </a:r>
                <a:br>
                  <a:rPr lang="en-CH" sz="1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CH" sz="1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Information</a:t>
                </a:r>
                <a:endParaRPr/>
              </a:p>
            </p:txBody>
          </p:sp>
        </p:grpSp>
      </p:grpSp>
      <p:grpSp>
        <p:nvGrpSpPr>
          <p:cNvPr id="170" name="Google Shape;170;p40"/>
          <p:cNvGrpSpPr/>
          <p:nvPr/>
        </p:nvGrpSpPr>
        <p:grpSpPr>
          <a:xfrm>
            <a:off x="7678271" y="2327199"/>
            <a:ext cx="1127920" cy="1233436"/>
            <a:chOff x="7323423" y="1945055"/>
            <a:chExt cx="1127920" cy="1233436"/>
          </a:xfrm>
        </p:grpSpPr>
        <p:sp>
          <p:nvSpPr>
            <p:cNvPr id="171" name="Google Shape;171;p40"/>
            <p:cNvSpPr/>
            <p:nvPr/>
          </p:nvSpPr>
          <p:spPr>
            <a:xfrm>
              <a:off x="7368639" y="1945055"/>
              <a:ext cx="1082704" cy="1233436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0"/>
            <p:cNvSpPr/>
            <p:nvPr/>
          </p:nvSpPr>
          <p:spPr>
            <a:xfrm>
              <a:off x="7776122" y="2215715"/>
              <a:ext cx="334537" cy="218950"/>
            </a:xfrm>
            <a:prstGeom prst="roundRect">
              <a:avLst>
                <a:gd name="adj" fmla="val 16667"/>
              </a:avLst>
            </a:prstGeom>
            <a:solidFill>
              <a:srgbClr val="C4E0B2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40"/>
            <p:cNvGrpSpPr/>
            <p:nvPr/>
          </p:nvGrpSpPr>
          <p:grpSpPr>
            <a:xfrm>
              <a:off x="7724762" y="2165187"/>
              <a:ext cx="133815" cy="131258"/>
              <a:chOff x="5657385" y="3449959"/>
              <a:chExt cx="133815" cy="131258"/>
            </a:xfrm>
          </p:grpSpPr>
          <p:sp>
            <p:nvSpPr>
              <p:cNvPr id="174" name="Google Shape;174;p40"/>
              <p:cNvSpPr/>
              <p:nvPr/>
            </p:nvSpPr>
            <p:spPr>
              <a:xfrm>
                <a:off x="5657385" y="3449959"/>
                <a:ext cx="133815" cy="13125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5" name="Google Shape;175;p4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668610" y="3474594"/>
                <a:ext cx="108785" cy="977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6" name="Google Shape;176;p40"/>
            <p:cNvSpPr/>
            <p:nvPr/>
          </p:nvSpPr>
          <p:spPr>
            <a:xfrm>
              <a:off x="7928522" y="2368115"/>
              <a:ext cx="334537" cy="218950"/>
            </a:xfrm>
            <a:prstGeom prst="roundRect">
              <a:avLst>
                <a:gd name="adj" fmla="val 16667"/>
              </a:avLst>
            </a:prstGeom>
            <a:solidFill>
              <a:srgbClr val="C4E0B2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7" name="Google Shape;177;p40"/>
            <p:cNvGrpSpPr/>
            <p:nvPr/>
          </p:nvGrpSpPr>
          <p:grpSpPr>
            <a:xfrm>
              <a:off x="7877162" y="2317587"/>
              <a:ext cx="133815" cy="131258"/>
              <a:chOff x="5657385" y="3449959"/>
              <a:chExt cx="133815" cy="131258"/>
            </a:xfrm>
          </p:grpSpPr>
          <p:sp>
            <p:nvSpPr>
              <p:cNvPr id="178" name="Google Shape;178;p40"/>
              <p:cNvSpPr/>
              <p:nvPr/>
            </p:nvSpPr>
            <p:spPr>
              <a:xfrm>
                <a:off x="5657385" y="3449959"/>
                <a:ext cx="133815" cy="13125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9" name="Google Shape;179;p4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668610" y="3474594"/>
                <a:ext cx="108785" cy="977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0" name="Google Shape;180;p40"/>
            <p:cNvGrpSpPr/>
            <p:nvPr/>
          </p:nvGrpSpPr>
          <p:grpSpPr>
            <a:xfrm>
              <a:off x="8029562" y="2469987"/>
              <a:ext cx="133815" cy="131258"/>
              <a:chOff x="5657385" y="3449959"/>
              <a:chExt cx="133815" cy="131258"/>
            </a:xfrm>
          </p:grpSpPr>
          <p:sp>
            <p:nvSpPr>
              <p:cNvPr id="181" name="Google Shape;181;p40"/>
              <p:cNvSpPr/>
              <p:nvPr/>
            </p:nvSpPr>
            <p:spPr>
              <a:xfrm>
                <a:off x="5657385" y="3449959"/>
                <a:ext cx="133815" cy="13125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82" name="Google Shape;182;p4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668610" y="3474594"/>
                <a:ext cx="108785" cy="977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3" name="Google Shape;183;p40"/>
            <p:cNvGrpSpPr/>
            <p:nvPr/>
          </p:nvGrpSpPr>
          <p:grpSpPr>
            <a:xfrm>
              <a:off x="7323423" y="2517235"/>
              <a:ext cx="821026" cy="646331"/>
              <a:chOff x="3674691" y="2133502"/>
              <a:chExt cx="821026" cy="646331"/>
            </a:xfrm>
          </p:grpSpPr>
          <p:pic>
            <p:nvPicPr>
              <p:cNvPr id="184" name="Google Shape;184;p4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3904305" y="2338071"/>
                <a:ext cx="591412" cy="2502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5" name="Google Shape;185;p40"/>
              <p:cNvSpPr txBox="1"/>
              <p:nvPr/>
            </p:nvSpPr>
            <p:spPr>
              <a:xfrm>
                <a:off x="3674691" y="2133502"/>
                <a:ext cx="77963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CH" sz="1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Contracts</a:t>
                </a:r>
                <a:endParaRPr sz="1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CH" sz="1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 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CH" sz="1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Standard</a:t>
                </a:r>
                <a:endParaRPr/>
              </a:p>
            </p:txBody>
          </p:sp>
        </p:grpSp>
        <p:sp>
          <p:nvSpPr>
            <p:cNvPr id="186" name="Google Shape;186;p40"/>
            <p:cNvSpPr/>
            <p:nvPr/>
          </p:nvSpPr>
          <p:spPr>
            <a:xfrm>
              <a:off x="8080922" y="2520515"/>
              <a:ext cx="334537" cy="218950"/>
            </a:xfrm>
            <a:prstGeom prst="roundRect">
              <a:avLst>
                <a:gd name="adj" fmla="val 16667"/>
              </a:avLst>
            </a:prstGeom>
            <a:solidFill>
              <a:srgbClr val="C4E0B2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40"/>
          <p:cNvGrpSpPr/>
          <p:nvPr/>
        </p:nvGrpSpPr>
        <p:grpSpPr>
          <a:xfrm>
            <a:off x="6394088" y="4453446"/>
            <a:ext cx="2708346" cy="1707418"/>
            <a:chOff x="6025592" y="4071302"/>
            <a:chExt cx="2708346" cy="1707418"/>
          </a:xfrm>
        </p:grpSpPr>
        <p:sp>
          <p:nvSpPr>
            <p:cNvPr id="188" name="Google Shape;188;p40"/>
            <p:cNvSpPr/>
            <p:nvPr/>
          </p:nvSpPr>
          <p:spPr>
            <a:xfrm>
              <a:off x="6025592" y="4071302"/>
              <a:ext cx="2708346" cy="1707418"/>
            </a:xfrm>
            <a:prstGeom prst="rect">
              <a:avLst/>
            </a:prstGeom>
            <a:solidFill>
              <a:srgbClr val="FFF2CC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CH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Blockchain based DEFI</a:t>
              </a:r>
              <a:endParaRPr/>
            </a:p>
          </p:txBody>
        </p:sp>
        <p:sp>
          <p:nvSpPr>
            <p:cNvPr id="189" name="Google Shape;189;p40"/>
            <p:cNvSpPr/>
            <p:nvPr/>
          </p:nvSpPr>
          <p:spPr>
            <a:xfrm>
              <a:off x="6186494" y="4552021"/>
              <a:ext cx="334537" cy="21895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0" name="Google Shape;190;p40"/>
            <p:cNvGrpSpPr/>
            <p:nvPr/>
          </p:nvGrpSpPr>
          <p:grpSpPr>
            <a:xfrm>
              <a:off x="6445016" y="4530238"/>
              <a:ext cx="133815" cy="131258"/>
              <a:chOff x="5657385" y="3449959"/>
              <a:chExt cx="133815" cy="131258"/>
            </a:xfrm>
          </p:grpSpPr>
          <p:sp>
            <p:nvSpPr>
              <p:cNvPr id="191" name="Google Shape;191;p40"/>
              <p:cNvSpPr/>
              <p:nvPr/>
            </p:nvSpPr>
            <p:spPr>
              <a:xfrm>
                <a:off x="5657385" y="3449959"/>
                <a:ext cx="133815" cy="13125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92" name="Google Shape;192;p4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668610" y="3474594"/>
                <a:ext cx="108785" cy="977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3" name="Google Shape;193;p40"/>
            <p:cNvSpPr/>
            <p:nvPr/>
          </p:nvSpPr>
          <p:spPr>
            <a:xfrm>
              <a:off x="6338894" y="4704421"/>
              <a:ext cx="334537" cy="21895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4" name="Google Shape;194;p40"/>
            <p:cNvGrpSpPr/>
            <p:nvPr/>
          </p:nvGrpSpPr>
          <p:grpSpPr>
            <a:xfrm>
              <a:off x="6597416" y="4682638"/>
              <a:ext cx="133815" cy="131258"/>
              <a:chOff x="5657385" y="3449959"/>
              <a:chExt cx="133815" cy="131258"/>
            </a:xfrm>
          </p:grpSpPr>
          <p:sp>
            <p:nvSpPr>
              <p:cNvPr id="195" name="Google Shape;195;p40"/>
              <p:cNvSpPr/>
              <p:nvPr/>
            </p:nvSpPr>
            <p:spPr>
              <a:xfrm>
                <a:off x="5657385" y="3449959"/>
                <a:ext cx="133815" cy="13125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96" name="Google Shape;196;p4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668610" y="3474594"/>
                <a:ext cx="108785" cy="977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7" name="Google Shape;197;p40"/>
            <p:cNvSpPr/>
            <p:nvPr/>
          </p:nvSpPr>
          <p:spPr>
            <a:xfrm>
              <a:off x="6491294" y="4856821"/>
              <a:ext cx="334537" cy="21895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8" name="Google Shape;198;p40"/>
            <p:cNvGrpSpPr/>
            <p:nvPr/>
          </p:nvGrpSpPr>
          <p:grpSpPr>
            <a:xfrm>
              <a:off x="6749816" y="4835038"/>
              <a:ext cx="133815" cy="131258"/>
              <a:chOff x="5657385" y="3449959"/>
              <a:chExt cx="133815" cy="131258"/>
            </a:xfrm>
          </p:grpSpPr>
          <p:sp>
            <p:nvSpPr>
              <p:cNvPr id="199" name="Google Shape;199;p40"/>
              <p:cNvSpPr/>
              <p:nvPr/>
            </p:nvSpPr>
            <p:spPr>
              <a:xfrm>
                <a:off x="5657385" y="3449959"/>
                <a:ext cx="133815" cy="13125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00" name="Google Shape;200;p4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668610" y="3474594"/>
                <a:ext cx="108785" cy="977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1" name="Google Shape;201;p40"/>
            <p:cNvSpPr/>
            <p:nvPr/>
          </p:nvSpPr>
          <p:spPr>
            <a:xfrm>
              <a:off x="6643694" y="5009221"/>
              <a:ext cx="334537" cy="21895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2" name="Google Shape;202;p40"/>
            <p:cNvGrpSpPr/>
            <p:nvPr/>
          </p:nvGrpSpPr>
          <p:grpSpPr>
            <a:xfrm>
              <a:off x="6902216" y="4987438"/>
              <a:ext cx="133815" cy="131258"/>
              <a:chOff x="5657385" y="3449959"/>
              <a:chExt cx="133815" cy="131258"/>
            </a:xfrm>
          </p:grpSpPr>
          <p:sp>
            <p:nvSpPr>
              <p:cNvPr id="203" name="Google Shape;203;p40"/>
              <p:cNvSpPr/>
              <p:nvPr/>
            </p:nvSpPr>
            <p:spPr>
              <a:xfrm>
                <a:off x="5657385" y="3449959"/>
                <a:ext cx="133815" cy="13125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04" name="Google Shape;204;p4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668610" y="3474594"/>
                <a:ext cx="108785" cy="977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5" name="Google Shape;205;p40"/>
            <p:cNvSpPr/>
            <p:nvPr/>
          </p:nvSpPr>
          <p:spPr>
            <a:xfrm>
              <a:off x="6796094" y="5161621"/>
              <a:ext cx="334537" cy="21895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" name="Google Shape;206;p40"/>
            <p:cNvGrpSpPr/>
            <p:nvPr/>
          </p:nvGrpSpPr>
          <p:grpSpPr>
            <a:xfrm>
              <a:off x="7054616" y="5139838"/>
              <a:ext cx="133815" cy="131258"/>
              <a:chOff x="5657385" y="3449959"/>
              <a:chExt cx="133815" cy="131258"/>
            </a:xfrm>
          </p:grpSpPr>
          <p:sp>
            <p:nvSpPr>
              <p:cNvPr id="207" name="Google Shape;207;p40"/>
              <p:cNvSpPr/>
              <p:nvPr/>
            </p:nvSpPr>
            <p:spPr>
              <a:xfrm>
                <a:off x="5657385" y="3449959"/>
                <a:ext cx="133815" cy="13125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08" name="Google Shape;208;p4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668610" y="3474594"/>
                <a:ext cx="108785" cy="977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9" name="Google Shape;209;p40"/>
            <p:cNvSpPr/>
            <p:nvPr/>
          </p:nvSpPr>
          <p:spPr>
            <a:xfrm>
              <a:off x="7187669" y="4648139"/>
              <a:ext cx="334537" cy="21895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0" name="Google Shape;210;p40"/>
            <p:cNvGrpSpPr/>
            <p:nvPr/>
          </p:nvGrpSpPr>
          <p:grpSpPr>
            <a:xfrm>
              <a:off x="7446191" y="4626356"/>
              <a:ext cx="133815" cy="131258"/>
              <a:chOff x="5657385" y="3449959"/>
              <a:chExt cx="133815" cy="131258"/>
            </a:xfrm>
          </p:grpSpPr>
          <p:sp>
            <p:nvSpPr>
              <p:cNvPr id="211" name="Google Shape;211;p40"/>
              <p:cNvSpPr/>
              <p:nvPr/>
            </p:nvSpPr>
            <p:spPr>
              <a:xfrm>
                <a:off x="5657385" y="3449959"/>
                <a:ext cx="133815" cy="13125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12" name="Google Shape;212;p4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668610" y="3474594"/>
                <a:ext cx="108785" cy="977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3" name="Google Shape;213;p40"/>
            <p:cNvSpPr/>
            <p:nvPr/>
          </p:nvSpPr>
          <p:spPr>
            <a:xfrm>
              <a:off x="7340069" y="4800539"/>
              <a:ext cx="334537" cy="21895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4" name="Google Shape;214;p40"/>
            <p:cNvGrpSpPr/>
            <p:nvPr/>
          </p:nvGrpSpPr>
          <p:grpSpPr>
            <a:xfrm>
              <a:off x="7598591" y="4778756"/>
              <a:ext cx="133815" cy="131258"/>
              <a:chOff x="5657385" y="3449959"/>
              <a:chExt cx="133815" cy="131258"/>
            </a:xfrm>
          </p:grpSpPr>
          <p:sp>
            <p:nvSpPr>
              <p:cNvPr id="215" name="Google Shape;215;p40"/>
              <p:cNvSpPr/>
              <p:nvPr/>
            </p:nvSpPr>
            <p:spPr>
              <a:xfrm>
                <a:off x="5657385" y="3449959"/>
                <a:ext cx="133815" cy="13125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16" name="Google Shape;216;p4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668610" y="3474594"/>
                <a:ext cx="108785" cy="977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7" name="Google Shape;217;p40"/>
            <p:cNvSpPr/>
            <p:nvPr/>
          </p:nvSpPr>
          <p:spPr>
            <a:xfrm>
              <a:off x="7492469" y="4952939"/>
              <a:ext cx="334537" cy="21895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" name="Google Shape;218;p40"/>
            <p:cNvGrpSpPr/>
            <p:nvPr/>
          </p:nvGrpSpPr>
          <p:grpSpPr>
            <a:xfrm>
              <a:off x="7750991" y="4931156"/>
              <a:ext cx="133815" cy="131258"/>
              <a:chOff x="5657385" y="3449959"/>
              <a:chExt cx="133815" cy="131258"/>
            </a:xfrm>
          </p:grpSpPr>
          <p:sp>
            <p:nvSpPr>
              <p:cNvPr id="219" name="Google Shape;219;p40"/>
              <p:cNvSpPr/>
              <p:nvPr/>
            </p:nvSpPr>
            <p:spPr>
              <a:xfrm>
                <a:off x="5657385" y="3449959"/>
                <a:ext cx="133815" cy="13125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0" name="Google Shape;220;p4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668610" y="3474594"/>
                <a:ext cx="108785" cy="977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1" name="Google Shape;221;p40"/>
            <p:cNvSpPr/>
            <p:nvPr/>
          </p:nvSpPr>
          <p:spPr>
            <a:xfrm>
              <a:off x="7644869" y="5105339"/>
              <a:ext cx="334537" cy="21895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2" name="Google Shape;222;p40"/>
            <p:cNvGrpSpPr/>
            <p:nvPr/>
          </p:nvGrpSpPr>
          <p:grpSpPr>
            <a:xfrm>
              <a:off x="7903391" y="5083556"/>
              <a:ext cx="133815" cy="131258"/>
              <a:chOff x="5657385" y="3449959"/>
              <a:chExt cx="133815" cy="131258"/>
            </a:xfrm>
          </p:grpSpPr>
          <p:sp>
            <p:nvSpPr>
              <p:cNvPr id="223" name="Google Shape;223;p40"/>
              <p:cNvSpPr/>
              <p:nvPr/>
            </p:nvSpPr>
            <p:spPr>
              <a:xfrm>
                <a:off x="5657385" y="3449959"/>
                <a:ext cx="133815" cy="13125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4" name="Google Shape;224;p4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668610" y="3474594"/>
                <a:ext cx="108785" cy="977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5" name="Google Shape;225;p40"/>
            <p:cNvSpPr/>
            <p:nvPr/>
          </p:nvSpPr>
          <p:spPr>
            <a:xfrm>
              <a:off x="7797269" y="5257739"/>
              <a:ext cx="334537" cy="21895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6" name="Google Shape;226;p40"/>
            <p:cNvGrpSpPr/>
            <p:nvPr/>
          </p:nvGrpSpPr>
          <p:grpSpPr>
            <a:xfrm>
              <a:off x="8055791" y="5235956"/>
              <a:ext cx="133815" cy="131258"/>
              <a:chOff x="5657385" y="3449959"/>
              <a:chExt cx="133815" cy="131258"/>
            </a:xfrm>
          </p:grpSpPr>
          <p:sp>
            <p:nvSpPr>
              <p:cNvPr id="227" name="Google Shape;227;p40"/>
              <p:cNvSpPr/>
              <p:nvPr/>
            </p:nvSpPr>
            <p:spPr>
              <a:xfrm>
                <a:off x="5657385" y="3449959"/>
                <a:ext cx="133815" cy="13125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8" name="Google Shape;228;p4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668610" y="3474594"/>
                <a:ext cx="108785" cy="977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4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084950" y="5485571"/>
              <a:ext cx="591412" cy="2502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" name="Google Shape;230;p40"/>
          <p:cNvGrpSpPr/>
          <p:nvPr/>
        </p:nvGrpSpPr>
        <p:grpSpPr>
          <a:xfrm>
            <a:off x="10298668" y="2189884"/>
            <a:ext cx="1601506" cy="1154452"/>
            <a:chOff x="10298668" y="2189884"/>
            <a:chExt cx="1601506" cy="1154452"/>
          </a:xfrm>
        </p:grpSpPr>
        <p:sp>
          <p:nvSpPr>
            <p:cNvPr id="231" name="Google Shape;231;p40"/>
            <p:cNvSpPr/>
            <p:nvPr/>
          </p:nvSpPr>
          <p:spPr>
            <a:xfrm>
              <a:off x="10873886" y="3024973"/>
              <a:ext cx="246007" cy="31936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4472C4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2" name="Google Shape;232;p40"/>
            <p:cNvGrpSpPr/>
            <p:nvPr/>
          </p:nvGrpSpPr>
          <p:grpSpPr>
            <a:xfrm>
              <a:off x="10298668" y="2189884"/>
              <a:ext cx="1601506" cy="932775"/>
              <a:chOff x="1329067" y="3549667"/>
              <a:chExt cx="1601506" cy="932775"/>
            </a:xfrm>
          </p:grpSpPr>
          <p:sp>
            <p:nvSpPr>
              <p:cNvPr id="233" name="Google Shape;233;p40"/>
              <p:cNvSpPr/>
              <p:nvPr/>
            </p:nvSpPr>
            <p:spPr>
              <a:xfrm>
                <a:off x="1329067" y="3549667"/>
                <a:ext cx="1403443" cy="735029"/>
              </a:xfrm>
              <a:prstGeom prst="rect">
                <a:avLst/>
              </a:prstGeom>
              <a:solidFill>
                <a:srgbClr val="FF7628"/>
              </a:solidFill>
              <a:ln w="1905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CH"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Economic-financial scenario</a:t>
                </a:r>
                <a:endParaRPr/>
              </a:p>
            </p:txBody>
          </p:sp>
          <p:sp>
            <p:nvSpPr>
              <p:cNvPr id="234" name="Google Shape;234;p40"/>
              <p:cNvSpPr/>
              <p:nvPr/>
            </p:nvSpPr>
            <p:spPr>
              <a:xfrm>
                <a:off x="1428098" y="3648540"/>
                <a:ext cx="1403443" cy="735029"/>
              </a:xfrm>
              <a:prstGeom prst="rect">
                <a:avLst/>
              </a:prstGeom>
              <a:solidFill>
                <a:srgbClr val="FF7628"/>
              </a:solidFill>
              <a:ln w="1905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CH"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Economic-financial scenario</a:t>
                </a:r>
                <a:endParaRPr/>
              </a:p>
            </p:txBody>
          </p:sp>
          <p:sp>
            <p:nvSpPr>
              <p:cNvPr id="235" name="Google Shape;235;p40"/>
              <p:cNvSpPr/>
              <p:nvPr/>
            </p:nvSpPr>
            <p:spPr>
              <a:xfrm>
                <a:off x="1527130" y="3747413"/>
                <a:ext cx="1403443" cy="735029"/>
              </a:xfrm>
              <a:prstGeom prst="rect">
                <a:avLst/>
              </a:prstGeom>
              <a:solidFill>
                <a:srgbClr val="FF7628"/>
              </a:solidFill>
              <a:ln w="1905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CH" sz="14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Economic-financial scenarios</a:t>
                </a:r>
                <a:endParaRPr dirty="0"/>
              </a:p>
            </p:txBody>
          </p:sp>
        </p:grpSp>
      </p:grpSp>
      <p:grpSp>
        <p:nvGrpSpPr>
          <p:cNvPr id="236" name="Google Shape;236;p40"/>
          <p:cNvGrpSpPr/>
          <p:nvPr/>
        </p:nvGrpSpPr>
        <p:grpSpPr>
          <a:xfrm>
            <a:off x="9944505" y="3356156"/>
            <a:ext cx="1961439" cy="1632677"/>
            <a:chOff x="9944505" y="3356156"/>
            <a:chExt cx="1961439" cy="1632677"/>
          </a:xfrm>
        </p:grpSpPr>
        <p:sp>
          <p:nvSpPr>
            <p:cNvPr id="237" name="Google Shape;237;p40"/>
            <p:cNvSpPr/>
            <p:nvPr/>
          </p:nvSpPr>
          <p:spPr>
            <a:xfrm>
              <a:off x="10873886" y="3728843"/>
              <a:ext cx="246007" cy="31936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4472C4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8" name="Google Shape;238;p40"/>
            <p:cNvGrpSpPr/>
            <p:nvPr/>
          </p:nvGrpSpPr>
          <p:grpSpPr>
            <a:xfrm>
              <a:off x="9957489" y="3356156"/>
              <a:ext cx="1948455" cy="520448"/>
              <a:chOff x="489388" y="2772957"/>
              <a:chExt cx="1948455" cy="520448"/>
            </a:xfrm>
          </p:grpSpPr>
          <p:sp>
            <p:nvSpPr>
              <p:cNvPr id="239" name="Google Shape;239;p40"/>
              <p:cNvSpPr/>
              <p:nvPr/>
            </p:nvSpPr>
            <p:spPr>
              <a:xfrm>
                <a:off x="489388" y="2772957"/>
                <a:ext cx="1948455" cy="520448"/>
              </a:xfrm>
              <a:prstGeom prst="roundRect">
                <a:avLst>
                  <a:gd name="adj" fmla="val 16667"/>
                </a:avLst>
              </a:prstGeom>
              <a:solidFill>
                <a:srgbClr val="E7E6E6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CH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r>
                  <a:rPr lang="en-CH"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Cash-Flow 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CH" sz="1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Generating Algorithms</a:t>
                </a:r>
                <a:endParaRPr/>
              </a:p>
            </p:txBody>
          </p:sp>
          <p:pic>
            <p:nvPicPr>
              <p:cNvPr id="240" name="Google Shape;240;p4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24567" y="2808201"/>
                <a:ext cx="591412" cy="2502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1" name="Google Shape;241;p40"/>
            <p:cNvSpPr/>
            <p:nvPr/>
          </p:nvSpPr>
          <p:spPr>
            <a:xfrm>
              <a:off x="9944505" y="4054623"/>
              <a:ext cx="1954343" cy="934210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CH" sz="1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Cash-flow streams contingent on scenarios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40"/>
          <p:cNvGrpSpPr/>
          <p:nvPr/>
        </p:nvGrpSpPr>
        <p:grpSpPr>
          <a:xfrm>
            <a:off x="7004963" y="3524059"/>
            <a:ext cx="1255403" cy="683449"/>
            <a:chOff x="7004963" y="3524059"/>
            <a:chExt cx="1255403" cy="683449"/>
          </a:xfrm>
        </p:grpSpPr>
        <p:sp>
          <p:nvSpPr>
            <p:cNvPr id="243" name="Google Shape;243;p40"/>
            <p:cNvSpPr/>
            <p:nvPr/>
          </p:nvSpPr>
          <p:spPr>
            <a:xfrm>
              <a:off x="7469085" y="3524059"/>
              <a:ext cx="422030" cy="271305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70AD47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4" name="Google Shape;244;p40"/>
            <p:cNvGrpSpPr/>
            <p:nvPr/>
          </p:nvGrpSpPr>
          <p:grpSpPr>
            <a:xfrm>
              <a:off x="7004963" y="3782038"/>
              <a:ext cx="1255403" cy="425470"/>
              <a:chOff x="7004963" y="3782038"/>
              <a:chExt cx="1255403" cy="425470"/>
            </a:xfrm>
          </p:grpSpPr>
          <p:sp>
            <p:nvSpPr>
              <p:cNvPr id="245" name="Google Shape;245;p40"/>
              <p:cNvSpPr txBox="1"/>
              <p:nvPr/>
            </p:nvSpPr>
            <p:spPr>
              <a:xfrm>
                <a:off x="7274673" y="3782038"/>
                <a:ext cx="73770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CH" sz="12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Mapping</a:t>
                </a:r>
                <a:endParaRPr/>
              </a:p>
            </p:txBody>
          </p:sp>
          <p:pic>
            <p:nvPicPr>
              <p:cNvPr id="246" name="Google Shape;246;p40" descr="Logo&#10;&#10;Description automatically generated with medium confidence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765779" y="4020894"/>
                <a:ext cx="494587" cy="1262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40" descr="A picture containing logo&#10;&#10;Description automatically generated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004963" y="4018437"/>
                <a:ext cx="718470" cy="1890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16" name="Google Shape;754;p51">
            <a:extLst>
              <a:ext uri="{FF2B5EF4-FFF2-40B4-BE49-F238E27FC236}">
                <a16:creationId xmlns:a16="http://schemas.microsoft.com/office/drawing/2014/main" id="{52A5AF78-55AD-C045-8D5D-A42D4150748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619251" y="6398220"/>
            <a:ext cx="8936567" cy="40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GB" dirty="0"/>
              <a:t>Data, AI and Regulation in Insurance </a:t>
            </a:r>
            <a:endParaRPr dirty="0"/>
          </a:p>
        </p:txBody>
      </p:sp>
      <p:grpSp>
        <p:nvGrpSpPr>
          <p:cNvPr id="117" name="Google Shape;85;p1">
            <a:extLst>
              <a:ext uri="{FF2B5EF4-FFF2-40B4-BE49-F238E27FC236}">
                <a16:creationId xmlns:a16="http://schemas.microsoft.com/office/drawing/2014/main" id="{F10480AE-A2E4-6043-8D1B-4B38CA8DCD36}"/>
              </a:ext>
            </a:extLst>
          </p:cNvPr>
          <p:cNvGrpSpPr/>
          <p:nvPr/>
        </p:nvGrpSpPr>
        <p:grpSpPr>
          <a:xfrm>
            <a:off x="309680" y="121028"/>
            <a:ext cx="1188784" cy="960357"/>
            <a:chOff x="399668" y="184452"/>
            <a:chExt cx="1440000" cy="1440000"/>
          </a:xfrm>
        </p:grpSpPr>
        <p:sp>
          <p:nvSpPr>
            <p:cNvPr id="118" name="Google Shape;86;p1">
              <a:extLst>
                <a:ext uri="{FF2B5EF4-FFF2-40B4-BE49-F238E27FC236}">
                  <a16:creationId xmlns:a16="http://schemas.microsoft.com/office/drawing/2014/main" id="{E976CEEA-6471-7C4F-BD3C-0B222A54FC94}"/>
                </a:ext>
              </a:extLst>
            </p:cNvPr>
            <p:cNvSpPr/>
            <p:nvPr/>
          </p:nvSpPr>
          <p:spPr>
            <a:xfrm>
              <a:off x="399668" y="184452"/>
              <a:ext cx="1440000" cy="1440000"/>
            </a:xfrm>
            <a:prstGeom prst="roundRect">
              <a:avLst>
                <a:gd name="adj" fmla="val 215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9" name="Google Shape;87;p1">
              <a:extLst>
                <a:ext uri="{FF2B5EF4-FFF2-40B4-BE49-F238E27FC236}">
                  <a16:creationId xmlns:a16="http://schemas.microsoft.com/office/drawing/2014/main" id="{87D2834C-1781-0E4A-BED3-47A634FD790A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34060" y="291943"/>
              <a:ext cx="1171217" cy="122501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46221995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34FC02811A8F499CA32FC612EE48A0" ma:contentTypeVersion="9" ma:contentTypeDescription="Create a new document." ma:contentTypeScope="" ma:versionID="b75f7b1e8c7643fc9bc6e5c7d0c966b3">
  <xsd:schema xmlns:xsd="http://www.w3.org/2001/XMLSchema" xmlns:xs="http://www.w3.org/2001/XMLSchema" xmlns:p="http://schemas.microsoft.com/office/2006/metadata/properties" xmlns:ns2="4cde1fc4-2b3d-4add-8ea9-0168bc64bbe7" targetNamespace="http://schemas.microsoft.com/office/2006/metadata/properties" ma:root="true" ma:fieldsID="786dd71c8c5366d8ff57177f2278038b" ns2:_="">
    <xsd:import namespace="4cde1fc4-2b3d-4add-8ea9-0168bc64bb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de1fc4-2b3d-4add-8ea9-0168bc64bb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2C252A-5010-4274-87FD-6D9C67D8A6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de1fc4-2b3d-4add-8ea9-0168bc64bb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D105E6-717A-46A9-ADE5-A2D02FAF5A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F4519C6-8B62-4DE1-8231-509F9579DE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765</Words>
  <Application>Microsoft Macintosh PowerPoint</Application>
  <PresentationFormat>Widescreen</PresentationFormat>
  <Paragraphs>175</Paragraphs>
  <Slides>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Zurich Ex BT</vt:lpstr>
      <vt:lpstr>Times New Roman</vt:lpstr>
      <vt:lpstr>Lucida Sans</vt:lpstr>
      <vt:lpstr>Calibri</vt:lpstr>
      <vt:lpstr>Arial</vt:lpstr>
      <vt:lpstr>Wingdings</vt:lpstr>
      <vt:lpstr>Noto Sans Symbols</vt:lpstr>
      <vt:lpstr>1_Larissa</vt:lpstr>
      <vt:lpstr>PowerPoint Presentation</vt:lpstr>
      <vt:lpstr>The Logic of ACTUS </vt:lpstr>
      <vt:lpstr>Using ACTUS</vt:lpstr>
      <vt:lpstr>Current uses of ACTUS</vt:lpstr>
      <vt:lpstr>ACTUS as basis for an automated financial  risk and regulatory reporting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Data-Driven Financial  Risk and Regulatory Reporting  (DaDFiR3) </dc:title>
  <dc:creator>Bundi Nils Andri (bund)</dc:creator>
  <cp:lastModifiedBy>Breymann Wolfgang (bwlf)</cp:lastModifiedBy>
  <cp:revision>75</cp:revision>
  <cp:lastPrinted>2021-11-29T19:53:17Z</cp:lastPrinted>
  <dcterms:created xsi:type="dcterms:W3CDTF">2009-02-15T15:41:07Z</dcterms:created>
  <dcterms:modified xsi:type="dcterms:W3CDTF">2022-02-18T11:22:49Z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2021-04-06T04:51:54Z</vt:lpwstr>
  </property>
  <property fmtid="{D5CDD505-2E9C-101B-9397-08002B2CF9AE}" pid="4" name="MSIP_Label_10d9bad3-6dac-4e9a-89a3-89f3b8d247b2_Method">
    <vt:lpwstr>Privileged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5d913f1b-f159-4557-b4b3-cb7203f3f763</vt:lpwstr>
  </property>
  <property fmtid="{D5CDD505-2E9C-101B-9397-08002B2CF9AE}" pid="8" name="MSIP_Label_10d9bad3-6dac-4e9a-89a3-89f3b8d247b2_ContentBits">
    <vt:lpwstr>0</vt:lpwstr>
  </property>
  <property fmtid="{D5CDD505-2E9C-101B-9397-08002B2CF9AE}" pid="9" name="ContentTypeId">
    <vt:lpwstr>0x0101002F34FC02811A8F499CA32FC612EE48A0</vt:lpwstr>
  </property>
</Properties>
</file>