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3" r:id="rId2"/>
    <p:sldId id="264" r:id="rId3"/>
    <p:sldId id="265" r:id="rId4"/>
    <p:sldId id="266" r:id="rId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593" autoAdjust="0"/>
  </p:normalViewPr>
  <p:slideViewPr>
    <p:cSldViewPr>
      <p:cViewPr varScale="1">
        <p:scale>
          <a:sx n="58" d="100"/>
          <a:sy n="58" d="100"/>
        </p:scale>
        <p:origin x="964" y="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4631" y="554736"/>
            <a:ext cx="11222736" cy="548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5337" y="1896236"/>
            <a:ext cx="10701324" cy="46901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-sa/3.0/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3.0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335" y="0"/>
              <a:ext cx="12170664" cy="685799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75332"/>
              <a:ext cx="12192000" cy="458266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4715" y="3081527"/>
              <a:ext cx="5709666" cy="240563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155" y="2909316"/>
              <a:ext cx="3850386" cy="136169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155" y="3685032"/>
              <a:ext cx="5814822" cy="1361694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83514" y="3042920"/>
            <a:ext cx="5047615" cy="2354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6115"/>
              </a:lnSpc>
              <a:spcBef>
                <a:spcPts val="100"/>
              </a:spcBef>
            </a:pPr>
            <a:r>
              <a:rPr sz="5100" spc="-335" dirty="0">
                <a:solidFill>
                  <a:srgbClr val="E8E8E8"/>
                </a:solidFill>
                <a:latin typeface="Trebuchet MS"/>
                <a:cs typeface="Trebuchet MS"/>
              </a:rPr>
              <a:t>FutureTale</a:t>
            </a:r>
            <a:endParaRPr sz="5100">
              <a:latin typeface="Trebuchet MS"/>
              <a:cs typeface="Trebuchet MS"/>
            </a:endParaRPr>
          </a:p>
          <a:p>
            <a:pPr marL="12700" marR="5080">
              <a:lnSpc>
                <a:spcPts val="6110"/>
              </a:lnSpc>
              <a:spcBef>
                <a:spcPts val="100"/>
              </a:spcBef>
            </a:pPr>
            <a:r>
              <a:rPr sz="5100" spc="35" dirty="0">
                <a:solidFill>
                  <a:srgbClr val="E8E8E8"/>
                </a:solidFill>
                <a:latin typeface="Trebuchet MS"/>
                <a:cs typeface="Trebuchet MS"/>
              </a:rPr>
              <a:t>H</a:t>
            </a:r>
            <a:r>
              <a:rPr sz="5100" spc="-145" dirty="0">
                <a:solidFill>
                  <a:srgbClr val="E8E8E8"/>
                </a:solidFill>
                <a:latin typeface="Trebuchet MS"/>
                <a:cs typeface="Trebuchet MS"/>
              </a:rPr>
              <a:t>o</a:t>
            </a:r>
            <a:r>
              <a:rPr sz="5100" spc="-305" dirty="0">
                <a:solidFill>
                  <a:srgbClr val="E8E8E8"/>
                </a:solidFill>
                <a:latin typeface="Trebuchet MS"/>
                <a:cs typeface="Trebuchet MS"/>
              </a:rPr>
              <a:t>t</a:t>
            </a:r>
            <a:r>
              <a:rPr sz="5100" spc="-265" dirty="0">
                <a:solidFill>
                  <a:srgbClr val="E8E8E8"/>
                </a:solidFill>
                <a:latin typeface="Trebuchet MS"/>
                <a:cs typeface="Trebuchet MS"/>
              </a:rPr>
              <a:t>e</a:t>
            </a:r>
            <a:r>
              <a:rPr sz="5100" spc="-80" dirty="0">
                <a:solidFill>
                  <a:srgbClr val="E8E8E8"/>
                </a:solidFill>
                <a:latin typeface="Trebuchet MS"/>
                <a:cs typeface="Trebuchet MS"/>
              </a:rPr>
              <a:t>l</a:t>
            </a:r>
            <a:r>
              <a:rPr sz="5100" spc="-455" dirty="0">
                <a:solidFill>
                  <a:srgbClr val="E8E8E8"/>
                </a:solidFill>
                <a:latin typeface="Trebuchet MS"/>
                <a:cs typeface="Trebuchet MS"/>
              </a:rPr>
              <a:t> </a:t>
            </a:r>
            <a:r>
              <a:rPr sz="5100" spc="30" dirty="0">
                <a:solidFill>
                  <a:srgbClr val="E8E8E8"/>
                </a:solidFill>
                <a:latin typeface="Trebuchet MS"/>
                <a:cs typeface="Trebuchet MS"/>
              </a:rPr>
              <a:t>R</a:t>
            </a:r>
            <a:r>
              <a:rPr sz="5100" spc="-265" dirty="0">
                <a:solidFill>
                  <a:srgbClr val="E8E8E8"/>
                </a:solidFill>
                <a:latin typeface="Trebuchet MS"/>
                <a:cs typeface="Trebuchet MS"/>
              </a:rPr>
              <a:t>e</a:t>
            </a:r>
            <a:r>
              <a:rPr sz="5100" spc="315" dirty="0">
                <a:solidFill>
                  <a:srgbClr val="E8E8E8"/>
                </a:solidFill>
                <a:latin typeface="Trebuchet MS"/>
                <a:cs typeface="Trebuchet MS"/>
              </a:rPr>
              <a:t>s</a:t>
            </a:r>
            <a:r>
              <a:rPr sz="5100" spc="-265" dirty="0">
                <a:solidFill>
                  <a:srgbClr val="E8E8E8"/>
                </a:solidFill>
                <a:latin typeface="Trebuchet MS"/>
                <a:cs typeface="Trebuchet MS"/>
              </a:rPr>
              <a:t>e</a:t>
            </a:r>
            <a:r>
              <a:rPr sz="5100" spc="-320" dirty="0">
                <a:solidFill>
                  <a:srgbClr val="E8E8E8"/>
                </a:solidFill>
                <a:latin typeface="Trebuchet MS"/>
                <a:cs typeface="Trebuchet MS"/>
              </a:rPr>
              <a:t>r</a:t>
            </a:r>
            <a:r>
              <a:rPr sz="5100" spc="-270" dirty="0">
                <a:solidFill>
                  <a:srgbClr val="E8E8E8"/>
                </a:solidFill>
                <a:latin typeface="Trebuchet MS"/>
                <a:cs typeface="Trebuchet MS"/>
              </a:rPr>
              <a:t>va</a:t>
            </a:r>
            <a:r>
              <a:rPr sz="5100" spc="-145" dirty="0">
                <a:solidFill>
                  <a:srgbClr val="E8E8E8"/>
                </a:solidFill>
                <a:latin typeface="Trebuchet MS"/>
                <a:cs typeface="Trebuchet MS"/>
              </a:rPr>
              <a:t>t</a:t>
            </a:r>
            <a:r>
              <a:rPr sz="5100" spc="-265" dirty="0">
                <a:solidFill>
                  <a:srgbClr val="E8E8E8"/>
                </a:solidFill>
                <a:latin typeface="Trebuchet MS"/>
                <a:cs typeface="Trebuchet MS"/>
              </a:rPr>
              <a:t>i</a:t>
            </a:r>
            <a:r>
              <a:rPr sz="5100" spc="-145" dirty="0">
                <a:solidFill>
                  <a:srgbClr val="E8E8E8"/>
                </a:solidFill>
                <a:latin typeface="Trebuchet MS"/>
                <a:cs typeface="Trebuchet MS"/>
              </a:rPr>
              <a:t>o</a:t>
            </a:r>
            <a:r>
              <a:rPr sz="5100" spc="-200" dirty="0">
                <a:solidFill>
                  <a:srgbClr val="E8E8E8"/>
                </a:solidFill>
                <a:latin typeface="Trebuchet MS"/>
                <a:cs typeface="Trebuchet MS"/>
              </a:rPr>
              <a:t>n  </a:t>
            </a:r>
            <a:r>
              <a:rPr sz="5100" spc="365" dirty="0">
                <a:solidFill>
                  <a:srgbClr val="E8E8E8"/>
                </a:solidFill>
                <a:latin typeface="Trebuchet MS"/>
                <a:cs typeface="Trebuchet MS"/>
              </a:rPr>
              <a:t>C</a:t>
            </a:r>
            <a:r>
              <a:rPr sz="5100" spc="-85" dirty="0">
                <a:solidFill>
                  <a:srgbClr val="E8E8E8"/>
                </a:solidFill>
                <a:latin typeface="Trebuchet MS"/>
                <a:cs typeface="Trebuchet MS"/>
              </a:rPr>
              <a:t>a</a:t>
            </a:r>
            <a:r>
              <a:rPr sz="5100" spc="315" dirty="0">
                <a:solidFill>
                  <a:srgbClr val="E8E8E8"/>
                </a:solidFill>
                <a:latin typeface="Trebuchet MS"/>
                <a:cs typeface="Trebuchet MS"/>
              </a:rPr>
              <a:t>s</a:t>
            </a:r>
            <a:r>
              <a:rPr sz="5100" spc="-310" dirty="0">
                <a:solidFill>
                  <a:srgbClr val="E8E8E8"/>
                </a:solidFill>
                <a:latin typeface="Trebuchet MS"/>
                <a:cs typeface="Trebuchet MS"/>
              </a:rPr>
              <a:t>e</a:t>
            </a:r>
            <a:r>
              <a:rPr sz="5100" spc="-475" dirty="0">
                <a:solidFill>
                  <a:srgbClr val="E8E8E8"/>
                </a:solidFill>
                <a:latin typeface="Trebuchet MS"/>
                <a:cs typeface="Trebuchet MS"/>
              </a:rPr>
              <a:t> </a:t>
            </a:r>
            <a:r>
              <a:rPr sz="5100" spc="360" dirty="0">
                <a:solidFill>
                  <a:srgbClr val="E8E8E8"/>
                </a:solidFill>
                <a:latin typeface="Trebuchet MS"/>
                <a:cs typeface="Trebuchet MS"/>
              </a:rPr>
              <a:t>S</a:t>
            </a:r>
            <a:r>
              <a:rPr sz="5100" spc="-280" dirty="0">
                <a:solidFill>
                  <a:srgbClr val="E8E8E8"/>
                </a:solidFill>
                <a:latin typeface="Trebuchet MS"/>
                <a:cs typeface="Trebuchet MS"/>
              </a:rPr>
              <a:t>t</a:t>
            </a:r>
            <a:r>
              <a:rPr sz="5100" spc="-250" dirty="0">
                <a:solidFill>
                  <a:srgbClr val="E8E8E8"/>
                </a:solidFill>
                <a:latin typeface="Trebuchet MS"/>
                <a:cs typeface="Trebuchet MS"/>
              </a:rPr>
              <a:t>u</a:t>
            </a:r>
            <a:r>
              <a:rPr sz="5100" spc="-160" dirty="0">
                <a:solidFill>
                  <a:srgbClr val="E8E8E8"/>
                </a:solidFill>
                <a:latin typeface="Trebuchet MS"/>
                <a:cs typeface="Trebuchet MS"/>
              </a:rPr>
              <a:t>d</a:t>
            </a:r>
            <a:r>
              <a:rPr sz="5100" spc="-300" dirty="0">
                <a:solidFill>
                  <a:srgbClr val="E8E8E8"/>
                </a:solidFill>
                <a:latin typeface="Trebuchet MS"/>
                <a:cs typeface="Trebuchet MS"/>
              </a:rPr>
              <a:t>y</a:t>
            </a:r>
            <a:endParaRPr sz="51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4460747"/>
            <a:ext cx="12192000" cy="2397760"/>
            <a:chOff x="0" y="4460747"/>
            <a:chExt cx="12192000" cy="239776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155" y="4460747"/>
              <a:ext cx="3969258" cy="136169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0" y="5574791"/>
              <a:ext cx="9785985" cy="685800"/>
            </a:xfrm>
            <a:custGeom>
              <a:avLst/>
              <a:gdLst/>
              <a:ahLst/>
              <a:cxnLst/>
              <a:rect l="l" t="t" r="r" b="b"/>
              <a:pathLst>
                <a:path w="9785985" h="685800">
                  <a:moveTo>
                    <a:pt x="9785604" y="0"/>
                  </a:moveTo>
                  <a:lnTo>
                    <a:pt x="0" y="0"/>
                  </a:lnTo>
                  <a:lnTo>
                    <a:pt x="0" y="685799"/>
                  </a:lnTo>
                  <a:lnTo>
                    <a:pt x="9785604" y="685799"/>
                  </a:lnTo>
                  <a:lnTo>
                    <a:pt x="9785604" y="0"/>
                  </a:lnTo>
                  <a:close/>
                </a:path>
              </a:pathLst>
            </a:custGeom>
            <a:solidFill>
              <a:srgbClr val="E970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759695" y="6658355"/>
              <a:ext cx="2432685" cy="200025"/>
            </a:xfrm>
            <a:custGeom>
              <a:avLst/>
              <a:gdLst/>
              <a:ahLst/>
              <a:cxnLst/>
              <a:rect l="l" t="t" r="r" b="b"/>
              <a:pathLst>
                <a:path w="2432684" h="200025">
                  <a:moveTo>
                    <a:pt x="2432304" y="0"/>
                  </a:moveTo>
                  <a:lnTo>
                    <a:pt x="0" y="0"/>
                  </a:lnTo>
                  <a:lnTo>
                    <a:pt x="0" y="199643"/>
                  </a:lnTo>
                  <a:lnTo>
                    <a:pt x="2432304" y="199643"/>
                  </a:lnTo>
                  <a:lnTo>
                    <a:pt x="24323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9864343" y="6686194"/>
            <a:ext cx="224980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u="sng" spc="-7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T</a:t>
            </a:r>
            <a:r>
              <a:rPr sz="700" u="sng" spc="-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h</a:t>
            </a:r>
            <a:r>
              <a:rPr sz="700" u="sng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i</a:t>
            </a:r>
            <a:r>
              <a:rPr sz="700" u="sng" spc="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s</a:t>
            </a:r>
            <a:r>
              <a:rPr sz="700" u="sng" spc="-7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sz="7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P</a:t>
            </a:r>
            <a:r>
              <a:rPr sz="700" u="sng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ho</a:t>
            </a:r>
            <a:r>
              <a:rPr sz="700" u="sng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t</a:t>
            </a:r>
            <a:r>
              <a:rPr sz="700" u="sng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o</a:t>
            </a:r>
            <a:r>
              <a:rPr sz="7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700" spc="-3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7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2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700" spc="-15" dirty="0">
                <a:solidFill>
                  <a:srgbClr val="FFFFFF"/>
                </a:solidFill>
                <a:latin typeface="Trebuchet MS"/>
                <a:cs typeface="Trebuchet MS"/>
              </a:rPr>
              <a:t>nk</a:t>
            </a:r>
            <a:r>
              <a:rPr sz="700" spc="-10" dirty="0">
                <a:solidFill>
                  <a:srgbClr val="FFFFFF"/>
                </a:solidFill>
                <a:latin typeface="Trebuchet MS"/>
                <a:cs typeface="Trebuchet MS"/>
              </a:rPr>
              <a:t>no</a:t>
            </a:r>
            <a:r>
              <a:rPr sz="700" spc="-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7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-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700" spc="-1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700" spc="-5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700" spc="-20" dirty="0">
                <a:solidFill>
                  <a:srgbClr val="FFFFFF"/>
                </a:solidFill>
                <a:latin typeface="Trebuchet MS"/>
                <a:cs typeface="Trebuchet MS"/>
              </a:rPr>
              <a:t>ho</a:t>
            </a:r>
            <a:r>
              <a:rPr sz="700" spc="-1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7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1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7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-20" dirty="0">
                <a:solidFill>
                  <a:srgbClr val="FFFFFF"/>
                </a:solidFill>
                <a:latin typeface="Trebuchet MS"/>
                <a:cs typeface="Trebuchet MS"/>
              </a:rPr>
              <a:t>lice</a:t>
            </a:r>
            <a:r>
              <a:rPr sz="700" spc="5" dirty="0">
                <a:solidFill>
                  <a:srgbClr val="FFFFFF"/>
                </a:solidFill>
                <a:latin typeface="Trebuchet MS"/>
                <a:cs typeface="Trebuchet MS"/>
              </a:rPr>
              <a:t>ns</a:t>
            </a:r>
            <a:r>
              <a:rPr sz="700" spc="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70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7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700" spc="-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700" spc="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700" spc="-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700" spc="-4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7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u="sng" spc="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8"/>
              </a:rPr>
              <a:t>C</a:t>
            </a:r>
            <a:r>
              <a:rPr sz="700" u="sng" spc="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8"/>
              </a:rPr>
              <a:t>C</a:t>
            </a:r>
            <a:r>
              <a:rPr sz="700" u="sng" spc="-7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8"/>
              </a:rPr>
              <a:t> </a:t>
            </a:r>
            <a:r>
              <a:rPr sz="7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8"/>
              </a:rPr>
              <a:t>B</a:t>
            </a:r>
            <a:r>
              <a:rPr sz="7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8"/>
              </a:rPr>
              <a:t>Y</a:t>
            </a:r>
            <a:r>
              <a:rPr sz="700" u="sng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8"/>
              </a:rPr>
              <a:t>-</a:t>
            </a:r>
            <a:r>
              <a:rPr sz="700" u="sng" spc="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8"/>
              </a:rPr>
              <a:t>SA</a:t>
            </a:r>
            <a:endParaRPr sz="7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2573" y="1418704"/>
            <a:ext cx="9805035" cy="4878705"/>
            <a:chOff x="12573" y="1418704"/>
            <a:chExt cx="9805035" cy="4878705"/>
          </a:xfrm>
        </p:grpSpPr>
        <p:sp>
          <p:nvSpPr>
            <p:cNvPr id="15" name="object 15"/>
            <p:cNvSpPr/>
            <p:nvPr/>
          </p:nvSpPr>
          <p:spPr>
            <a:xfrm>
              <a:off x="22098" y="5566410"/>
              <a:ext cx="9785985" cy="721360"/>
            </a:xfrm>
            <a:custGeom>
              <a:avLst/>
              <a:gdLst/>
              <a:ahLst/>
              <a:cxnLst/>
              <a:rect l="l" t="t" r="r" b="b"/>
              <a:pathLst>
                <a:path w="9785985" h="721360">
                  <a:moveTo>
                    <a:pt x="9785604" y="0"/>
                  </a:moveTo>
                  <a:lnTo>
                    <a:pt x="0" y="0"/>
                  </a:lnTo>
                  <a:lnTo>
                    <a:pt x="0" y="720851"/>
                  </a:lnTo>
                  <a:lnTo>
                    <a:pt x="9785604" y="720851"/>
                  </a:lnTo>
                  <a:lnTo>
                    <a:pt x="9785604" y="0"/>
                  </a:lnTo>
                  <a:close/>
                </a:path>
              </a:pathLst>
            </a:custGeom>
            <a:solidFill>
              <a:srgbClr val="0D3512">
                <a:alpha val="619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098" y="5566410"/>
              <a:ext cx="9785985" cy="721360"/>
            </a:xfrm>
            <a:custGeom>
              <a:avLst/>
              <a:gdLst/>
              <a:ahLst/>
              <a:cxnLst/>
              <a:rect l="l" t="t" r="r" b="b"/>
              <a:pathLst>
                <a:path w="9785985" h="721360">
                  <a:moveTo>
                    <a:pt x="0" y="720851"/>
                  </a:moveTo>
                  <a:lnTo>
                    <a:pt x="9785604" y="720851"/>
                  </a:lnTo>
                  <a:lnTo>
                    <a:pt x="9785604" y="0"/>
                  </a:lnTo>
                  <a:lnTo>
                    <a:pt x="0" y="0"/>
                  </a:lnTo>
                  <a:lnTo>
                    <a:pt x="0" y="720851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38926" y="1418704"/>
              <a:ext cx="3190240" cy="8566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759695" y="6658355"/>
              <a:ext cx="2432685" cy="200025"/>
            </a:xfrm>
            <a:custGeom>
              <a:avLst/>
              <a:gdLst/>
              <a:ahLst/>
              <a:cxnLst/>
              <a:rect l="l" t="t" r="r" b="b"/>
              <a:pathLst>
                <a:path w="2432684" h="200025">
                  <a:moveTo>
                    <a:pt x="2432304" y="0"/>
                  </a:moveTo>
                  <a:lnTo>
                    <a:pt x="0" y="0"/>
                  </a:lnTo>
                  <a:lnTo>
                    <a:pt x="0" y="199643"/>
                  </a:lnTo>
                  <a:lnTo>
                    <a:pt x="2432304" y="199643"/>
                  </a:lnTo>
                  <a:lnTo>
                    <a:pt x="24323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864343" y="6686194"/>
            <a:ext cx="224980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u="sng" spc="-7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T</a:t>
            </a:r>
            <a:r>
              <a:rPr sz="700" u="sng" spc="-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h</a:t>
            </a:r>
            <a:r>
              <a:rPr sz="700" u="sng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i</a:t>
            </a:r>
            <a:r>
              <a:rPr sz="700" u="sng" spc="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s</a:t>
            </a:r>
            <a:r>
              <a:rPr sz="700" u="sng" spc="-7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sz="7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P</a:t>
            </a:r>
            <a:r>
              <a:rPr sz="700" u="sng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ho</a:t>
            </a:r>
            <a:r>
              <a:rPr sz="700" u="sng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t</a:t>
            </a:r>
            <a:r>
              <a:rPr sz="700" u="sng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o</a:t>
            </a:r>
            <a:r>
              <a:rPr sz="7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700" spc="-3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7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2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700" spc="-15" dirty="0">
                <a:solidFill>
                  <a:srgbClr val="FFFFFF"/>
                </a:solidFill>
                <a:latin typeface="Trebuchet MS"/>
                <a:cs typeface="Trebuchet MS"/>
              </a:rPr>
              <a:t>nk</a:t>
            </a:r>
            <a:r>
              <a:rPr sz="700" spc="-10" dirty="0">
                <a:solidFill>
                  <a:srgbClr val="FFFFFF"/>
                </a:solidFill>
                <a:latin typeface="Trebuchet MS"/>
                <a:cs typeface="Trebuchet MS"/>
              </a:rPr>
              <a:t>no</a:t>
            </a:r>
            <a:r>
              <a:rPr sz="700" spc="-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7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-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700" spc="-1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700" spc="-5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700" spc="-20" dirty="0">
                <a:solidFill>
                  <a:srgbClr val="FFFFFF"/>
                </a:solidFill>
                <a:latin typeface="Trebuchet MS"/>
                <a:cs typeface="Trebuchet MS"/>
              </a:rPr>
              <a:t>ho</a:t>
            </a:r>
            <a:r>
              <a:rPr sz="700" spc="-1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7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1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7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-20" dirty="0">
                <a:solidFill>
                  <a:srgbClr val="FFFFFF"/>
                </a:solidFill>
                <a:latin typeface="Trebuchet MS"/>
                <a:cs typeface="Trebuchet MS"/>
              </a:rPr>
              <a:t>lice</a:t>
            </a:r>
            <a:r>
              <a:rPr sz="700" spc="5" dirty="0">
                <a:solidFill>
                  <a:srgbClr val="FFFFFF"/>
                </a:solidFill>
                <a:latin typeface="Trebuchet MS"/>
                <a:cs typeface="Trebuchet MS"/>
              </a:rPr>
              <a:t>ns</a:t>
            </a:r>
            <a:r>
              <a:rPr sz="700" spc="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70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7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700" spc="-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700" spc="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700" spc="-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700" spc="-4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7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u="sng" spc="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3"/>
              </a:rPr>
              <a:t>C</a:t>
            </a:r>
            <a:r>
              <a:rPr sz="700" u="sng" spc="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3"/>
              </a:rPr>
              <a:t>C</a:t>
            </a:r>
            <a:r>
              <a:rPr sz="700" u="sng" spc="-7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7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3"/>
              </a:rPr>
              <a:t>B</a:t>
            </a:r>
            <a:r>
              <a:rPr sz="7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3"/>
              </a:rPr>
              <a:t>Y</a:t>
            </a:r>
            <a:r>
              <a:rPr sz="700" u="sng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3"/>
              </a:rPr>
              <a:t>-</a:t>
            </a:r>
            <a:r>
              <a:rPr sz="700" u="sng" spc="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3"/>
              </a:rPr>
              <a:t>SA</a:t>
            </a:r>
            <a:endParaRPr sz="70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1335" y="1418704"/>
            <a:ext cx="9785985" cy="4867910"/>
            <a:chOff x="21335" y="1418704"/>
            <a:chExt cx="9785985" cy="4867910"/>
          </a:xfrm>
        </p:grpSpPr>
        <p:sp>
          <p:nvSpPr>
            <p:cNvPr id="7" name="object 7"/>
            <p:cNvSpPr/>
            <p:nvPr/>
          </p:nvSpPr>
          <p:spPr>
            <a:xfrm>
              <a:off x="21336" y="5565660"/>
              <a:ext cx="9785985" cy="721360"/>
            </a:xfrm>
            <a:custGeom>
              <a:avLst/>
              <a:gdLst/>
              <a:ahLst/>
              <a:cxnLst/>
              <a:rect l="l" t="t" r="r" b="b"/>
              <a:pathLst>
                <a:path w="9785985" h="721360">
                  <a:moveTo>
                    <a:pt x="644652" y="0"/>
                  </a:moveTo>
                  <a:lnTo>
                    <a:pt x="0" y="0"/>
                  </a:lnTo>
                  <a:lnTo>
                    <a:pt x="0" y="720839"/>
                  </a:lnTo>
                  <a:lnTo>
                    <a:pt x="644652" y="720839"/>
                  </a:lnTo>
                  <a:lnTo>
                    <a:pt x="644652" y="0"/>
                  </a:lnTo>
                  <a:close/>
                </a:path>
                <a:path w="9785985" h="721360">
                  <a:moveTo>
                    <a:pt x="9785591" y="0"/>
                  </a:moveTo>
                  <a:lnTo>
                    <a:pt x="8168640" y="0"/>
                  </a:lnTo>
                  <a:lnTo>
                    <a:pt x="8168640" y="720839"/>
                  </a:lnTo>
                  <a:lnTo>
                    <a:pt x="9785591" y="720839"/>
                  </a:lnTo>
                  <a:lnTo>
                    <a:pt x="9785591" y="0"/>
                  </a:lnTo>
                  <a:close/>
                </a:path>
              </a:pathLst>
            </a:custGeom>
            <a:solidFill>
              <a:srgbClr val="0D0D0D">
                <a:alpha val="619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38926" y="1418704"/>
              <a:ext cx="3190240" cy="856627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65987" y="978408"/>
            <a:ext cx="7524115" cy="523240"/>
          </a:xfrm>
          <a:prstGeom prst="rect">
            <a:avLst/>
          </a:prstGeom>
          <a:solidFill>
            <a:srgbClr val="252525"/>
          </a:solidFill>
        </p:spPr>
        <p:txBody>
          <a:bodyPr vert="horz" wrap="square" lIns="0" tIns="3492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275"/>
              </a:spcBef>
            </a:pPr>
            <a:r>
              <a:rPr sz="2800" spc="-10" dirty="0"/>
              <a:t>Case </a:t>
            </a:r>
            <a:r>
              <a:rPr sz="2800" spc="-5" dirty="0"/>
              <a:t>Study Overview</a:t>
            </a:r>
            <a:endParaRPr sz="2800"/>
          </a:p>
        </p:txBody>
      </p:sp>
      <p:sp>
        <p:nvSpPr>
          <p:cNvPr id="10" name="object 10"/>
          <p:cNvSpPr/>
          <p:nvPr/>
        </p:nvSpPr>
        <p:spPr>
          <a:xfrm>
            <a:off x="665987" y="1869948"/>
            <a:ext cx="7524115" cy="4802505"/>
          </a:xfrm>
          <a:custGeom>
            <a:avLst/>
            <a:gdLst/>
            <a:ahLst/>
            <a:cxnLst/>
            <a:rect l="l" t="t" r="r" b="b"/>
            <a:pathLst>
              <a:path w="7524115" h="4802505">
                <a:moveTo>
                  <a:pt x="7523988" y="0"/>
                </a:moveTo>
                <a:lnTo>
                  <a:pt x="0" y="0"/>
                </a:lnTo>
                <a:lnTo>
                  <a:pt x="0" y="4802124"/>
                </a:lnTo>
                <a:lnTo>
                  <a:pt x="7523988" y="4802124"/>
                </a:lnTo>
                <a:lnTo>
                  <a:pt x="7523988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45337" y="1896236"/>
            <a:ext cx="7367905" cy="469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14400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FutureTale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 Hotel</a:t>
            </a:r>
            <a:r>
              <a:rPr sz="1800" spc="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speaks</a:t>
            </a:r>
            <a:r>
              <a:rPr sz="1800" spc="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dynamic</a:t>
            </a:r>
            <a:r>
              <a:rPr sz="1800" spc="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modernity.</a:t>
            </a:r>
            <a:r>
              <a:rPr sz="1800" spc="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sz="1800" spc="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Chinese 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Restaurant, 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Japanese 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Gourmet 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Restaurant, 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Lobby 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Lounge &amp; Bars, </a:t>
            </a:r>
            <a:r>
              <a:rPr sz="1800" spc="5" dirty="0">
                <a:solidFill>
                  <a:srgbClr val="FFFFFF"/>
                </a:solidFill>
                <a:latin typeface="Georgia"/>
                <a:cs typeface="Georgia"/>
              </a:rPr>
              <a:t>and </a:t>
            </a:r>
            <a:r>
              <a:rPr sz="1800" spc="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Grand 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Ballroom, as 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well 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as 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the guest 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rooms and 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suites, 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meet 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the 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most </a:t>
            </a:r>
            <a:r>
              <a:rPr sz="1800" spc="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exacting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comfort</a:t>
            </a:r>
            <a:r>
              <a:rPr sz="1800" spc="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and</a:t>
            </a:r>
            <a:r>
              <a:rPr sz="1800" spc="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service</a:t>
            </a:r>
            <a:r>
              <a:rPr sz="1800" spc="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standards.</a:t>
            </a:r>
            <a:endParaRPr sz="18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900" dirty="0">
              <a:latin typeface="Georgia"/>
              <a:cs typeface="Georgia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FutureTale</a:t>
            </a:r>
            <a:r>
              <a:rPr sz="1800" spc="17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hotel</a:t>
            </a:r>
            <a:r>
              <a:rPr sz="1800" spc="16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has</a:t>
            </a:r>
            <a:r>
              <a:rPr sz="1800" spc="16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noticed</a:t>
            </a:r>
            <a:r>
              <a:rPr sz="1800" spc="18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inconsistencies</a:t>
            </a:r>
            <a:r>
              <a:rPr sz="1800" spc="1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in</a:t>
            </a:r>
            <a:r>
              <a:rPr sz="1800" spc="16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their</a:t>
            </a:r>
            <a:r>
              <a:rPr sz="1800" spc="17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returns</a:t>
            </a:r>
            <a:r>
              <a:rPr sz="1800" spc="17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from</a:t>
            </a:r>
            <a:r>
              <a:rPr sz="1800" spc="16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2017 </a:t>
            </a:r>
            <a:r>
              <a:rPr sz="1800" spc="-4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t0 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2018. 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Being a modern relaxation 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center 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with a 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booking platform, 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A </a:t>
            </a:r>
            <a:r>
              <a:rPr sz="1800" spc="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significant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number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 of</a:t>
            </a:r>
            <a:r>
              <a:rPr sz="1800" spc="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hotel</a:t>
            </a:r>
            <a:r>
              <a:rPr sz="1800" spc="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reservations</a:t>
            </a:r>
            <a:r>
              <a:rPr sz="1800" spc="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are</a:t>
            </a:r>
            <a:r>
              <a:rPr sz="1800" spc="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called-off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 due</a:t>
            </a:r>
            <a:r>
              <a:rPr sz="1800" spc="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to </a:t>
            </a:r>
            <a:r>
              <a:rPr sz="1800" spc="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cancellations </a:t>
            </a:r>
            <a:r>
              <a:rPr sz="1800" spc="-10" dirty="0">
                <a:solidFill>
                  <a:srgbClr val="FFFFFF"/>
                </a:solidFill>
                <a:latin typeface="Georgia"/>
                <a:cs typeface="Georgia"/>
              </a:rPr>
              <a:t>or 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no-shows. 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The 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typical reasons for cancellations include 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change 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of 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plans, scheduling conflicts, etc. 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This is 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often</a:t>
            </a:r>
            <a:r>
              <a:rPr sz="1800" spc="4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made easier 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by 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the option 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to 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do 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so 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free 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of 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charge 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or 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preferably 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at a low 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cost which 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is </a:t>
            </a:r>
            <a:r>
              <a:rPr sz="1800" spc="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beneficial 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to 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hotel guests, but 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it is a 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less desirable 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and 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possibly 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revenue- </a:t>
            </a:r>
            <a:r>
              <a:rPr sz="1800" spc="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diminishing</a:t>
            </a:r>
            <a:r>
              <a:rPr sz="18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factor</a:t>
            </a:r>
            <a:r>
              <a:rPr sz="1800" spc="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for</a:t>
            </a:r>
            <a:r>
              <a:rPr sz="1800" spc="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hotels</a:t>
            </a:r>
            <a:r>
              <a:rPr sz="1800" spc="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1800" spc="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deal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 with.</a:t>
            </a:r>
            <a:endParaRPr sz="18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20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 dirty="0">
              <a:latin typeface="Georgia"/>
              <a:cs typeface="Georgia"/>
            </a:endParaRPr>
          </a:p>
          <a:p>
            <a:pPr marL="12700" marR="5715" algn="just">
              <a:lnSpc>
                <a:spcPct val="100000"/>
              </a:lnSpc>
            </a:pPr>
            <a:r>
              <a:rPr sz="1800" b="1" dirty="0">
                <a:solidFill>
                  <a:srgbClr val="E8E8E8"/>
                </a:solidFill>
                <a:latin typeface="Georgia"/>
                <a:cs typeface="Georgia"/>
              </a:rPr>
              <a:t>You</a:t>
            </a:r>
            <a:r>
              <a:rPr sz="1800" b="1" spc="5" dirty="0">
                <a:solidFill>
                  <a:srgbClr val="E8E8E8"/>
                </a:solidFill>
                <a:latin typeface="Georgia"/>
                <a:cs typeface="Georgia"/>
              </a:rPr>
              <a:t> </a:t>
            </a:r>
            <a:r>
              <a:rPr sz="1800" b="1" spc="-5" dirty="0">
                <a:solidFill>
                  <a:srgbClr val="E8E8E8"/>
                </a:solidFill>
                <a:latin typeface="Georgia"/>
                <a:cs typeface="Georgia"/>
              </a:rPr>
              <a:t>have</a:t>
            </a:r>
            <a:r>
              <a:rPr sz="1800" b="1" dirty="0">
                <a:solidFill>
                  <a:srgbClr val="E8E8E8"/>
                </a:solidFill>
                <a:latin typeface="Georgia"/>
                <a:cs typeface="Georgia"/>
              </a:rPr>
              <a:t> been </a:t>
            </a:r>
            <a:r>
              <a:rPr sz="1800" b="1" spc="-5" dirty="0">
                <a:solidFill>
                  <a:srgbClr val="E8E8E8"/>
                </a:solidFill>
                <a:latin typeface="Georgia"/>
                <a:cs typeface="Georgia"/>
              </a:rPr>
              <a:t>employed</a:t>
            </a:r>
            <a:r>
              <a:rPr sz="1800" b="1" dirty="0">
                <a:solidFill>
                  <a:srgbClr val="E8E8E8"/>
                </a:solidFill>
                <a:latin typeface="Georgia"/>
                <a:cs typeface="Georgia"/>
              </a:rPr>
              <a:t> </a:t>
            </a:r>
            <a:r>
              <a:rPr sz="1800" b="1" spc="-5" dirty="0">
                <a:solidFill>
                  <a:srgbClr val="E8E8E8"/>
                </a:solidFill>
                <a:latin typeface="Georgia"/>
                <a:cs typeface="Georgia"/>
              </a:rPr>
              <a:t>as</a:t>
            </a:r>
            <a:r>
              <a:rPr sz="1800" b="1" dirty="0">
                <a:solidFill>
                  <a:srgbClr val="E8E8E8"/>
                </a:solidFill>
                <a:latin typeface="Georgia"/>
                <a:cs typeface="Georgia"/>
              </a:rPr>
              <a:t> a</a:t>
            </a:r>
            <a:r>
              <a:rPr sz="1800" b="1" spc="5" dirty="0">
                <a:solidFill>
                  <a:srgbClr val="E8E8E8"/>
                </a:solidFill>
                <a:latin typeface="Georgia"/>
                <a:cs typeface="Georgia"/>
              </a:rPr>
              <a:t> </a:t>
            </a:r>
            <a:r>
              <a:rPr sz="1800" b="1" dirty="0">
                <a:solidFill>
                  <a:srgbClr val="E8E8E8"/>
                </a:solidFill>
                <a:latin typeface="Georgia"/>
                <a:cs typeface="Georgia"/>
              </a:rPr>
              <a:t>Data</a:t>
            </a:r>
            <a:r>
              <a:rPr sz="1800" b="1" spc="5" dirty="0">
                <a:solidFill>
                  <a:srgbClr val="E8E8E8"/>
                </a:solidFill>
                <a:latin typeface="Georgia"/>
                <a:cs typeface="Georgia"/>
              </a:rPr>
              <a:t> </a:t>
            </a:r>
            <a:r>
              <a:rPr sz="1800" b="1" spc="-5" dirty="0">
                <a:solidFill>
                  <a:srgbClr val="E8E8E8"/>
                </a:solidFill>
                <a:latin typeface="Georgia"/>
                <a:cs typeface="Georgia"/>
              </a:rPr>
              <a:t>Scientist</a:t>
            </a:r>
            <a:r>
              <a:rPr sz="1800" b="1" spc="445" dirty="0">
                <a:solidFill>
                  <a:srgbClr val="E8E8E8"/>
                </a:solidFill>
                <a:latin typeface="Georgia"/>
                <a:cs typeface="Georgia"/>
              </a:rPr>
              <a:t> </a:t>
            </a:r>
            <a:r>
              <a:rPr sz="1800" b="1" dirty="0">
                <a:solidFill>
                  <a:srgbClr val="E8E8E8"/>
                </a:solidFill>
                <a:latin typeface="Georgia"/>
                <a:cs typeface="Georgia"/>
              </a:rPr>
              <a:t>to explore</a:t>
            </a:r>
            <a:r>
              <a:rPr sz="1800" b="1" spc="455" dirty="0">
                <a:solidFill>
                  <a:srgbClr val="E8E8E8"/>
                </a:solidFill>
                <a:latin typeface="Georgia"/>
                <a:cs typeface="Georgia"/>
              </a:rPr>
              <a:t> </a:t>
            </a:r>
            <a:r>
              <a:rPr sz="1800" b="1" spc="-5" dirty="0">
                <a:solidFill>
                  <a:srgbClr val="E8E8E8"/>
                </a:solidFill>
                <a:latin typeface="Georgia"/>
                <a:cs typeface="Georgia"/>
              </a:rPr>
              <a:t>the </a:t>
            </a:r>
            <a:r>
              <a:rPr sz="1800" b="1" dirty="0">
                <a:solidFill>
                  <a:srgbClr val="E8E8E8"/>
                </a:solidFill>
                <a:latin typeface="Georgia"/>
                <a:cs typeface="Georgia"/>
              </a:rPr>
              <a:t> </a:t>
            </a:r>
            <a:r>
              <a:rPr sz="1800" b="1" spc="-10" dirty="0">
                <a:solidFill>
                  <a:srgbClr val="E8E8E8"/>
                </a:solidFill>
                <a:latin typeface="Georgia"/>
                <a:cs typeface="Georgia"/>
              </a:rPr>
              <a:t>data</a:t>
            </a:r>
            <a:r>
              <a:rPr sz="1800" b="1" spc="10" dirty="0">
                <a:solidFill>
                  <a:srgbClr val="E8E8E8"/>
                </a:solidFill>
                <a:latin typeface="Georgia"/>
                <a:cs typeface="Georgia"/>
              </a:rPr>
              <a:t> </a:t>
            </a:r>
            <a:r>
              <a:rPr sz="1800" b="1" spc="-5" dirty="0">
                <a:solidFill>
                  <a:srgbClr val="E8E8E8"/>
                </a:solidFill>
                <a:latin typeface="Georgia"/>
                <a:cs typeface="Georgia"/>
              </a:rPr>
              <a:t>and</a:t>
            </a:r>
            <a:r>
              <a:rPr sz="1800" b="1" spc="5" dirty="0">
                <a:solidFill>
                  <a:srgbClr val="E8E8E8"/>
                </a:solidFill>
                <a:latin typeface="Georgia"/>
                <a:cs typeface="Georgia"/>
              </a:rPr>
              <a:t> </a:t>
            </a:r>
            <a:r>
              <a:rPr sz="1800" b="1" spc="-5" dirty="0">
                <a:solidFill>
                  <a:srgbClr val="E8E8E8"/>
                </a:solidFill>
                <a:latin typeface="Georgia"/>
                <a:cs typeface="Georgia"/>
              </a:rPr>
              <a:t>provide</a:t>
            </a:r>
            <a:r>
              <a:rPr sz="1800" b="1" spc="25" dirty="0">
                <a:solidFill>
                  <a:srgbClr val="E8E8E8"/>
                </a:solidFill>
                <a:latin typeface="Georgia"/>
                <a:cs typeface="Georgia"/>
              </a:rPr>
              <a:t> </a:t>
            </a:r>
            <a:r>
              <a:rPr sz="1800" b="1" spc="-5" dirty="0">
                <a:solidFill>
                  <a:srgbClr val="E8E8E8"/>
                </a:solidFill>
                <a:latin typeface="Georgia"/>
                <a:cs typeface="Georgia"/>
              </a:rPr>
              <a:t>some</a:t>
            </a:r>
            <a:r>
              <a:rPr sz="1800" b="1" spc="15" dirty="0">
                <a:solidFill>
                  <a:srgbClr val="E8E8E8"/>
                </a:solidFill>
                <a:latin typeface="Georgia"/>
                <a:cs typeface="Georgia"/>
              </a:rPr>
              <a:t> </a:t>
            </a:r>
            <a:r>
              <a:rPr sz="1800" b="1" spc="-5" dirty="0">
                <a:solidFill>
                  <a:srgbClr val="E8E8E8"/>
                </a:solidFill>
                <a:latin typeface="Georgia"/>
                <a:cs typeface="Georgia"/>
              </a:rPr>
              <a:t>insights</a:t>
            </a:r>
            <a:r>
              <a:rPr sz="1800" b="1" spc="10" dirty="0">
                <a:solidFill>
                  <a:srgbClr val="E8E8E8"/>
                </a:solidFill>
                <a:latin typeface="Georgia"/>
                <a:cs typeface="Georgia"/>
              </a:rPr>
              <a:t> </a:t>
            </a:r>
            <a:r>
              <a:rPr sz="1800" b="1" spc="-5" dirty="0">
                <a:solidFill>
                  <a:srgbClr val="E8E8E8"/>
                </a:solidFill>
                <a:latin typeface="Georgia"/>
                <a:cs typeface="Georgia"/>
              </a:rPr>
              <a:t>and</a:t>
            </a:r>
            <a:r>
              <a:rPr sz="1800" b="1" spc="5" dirty="0">
                <a:solidFill>
                  <a:srgbClr val="E8E8E8"/>
                </a:solidFill>
                <a:latin typeface="Georgia"/>
                <a:cs typeface="Georgia"/>
              </a:rPr>
              <a:t> </a:t>
            </a:r>
            <a:r>
              <a:rPr sz="1800" b="1" spc="-5" dirty="0">
                <a:solidFill>
                  <a:srgbClr val="E8E8E8"/>
                </a:solidFill>
                <a:latin typeface="Georgia"/>
                <a:cs typeface="Georgia"/>
              </a:rPr>
              <a:t>recommendations</a:t>
            </a:r>
            <a:endParaRPr sz="18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4631" y="1330452"/>
            <a:ext cx="11079480" cy="5003800"/>
          </a:xfrm>
          <a:custGeom>
            <a:avLst/>
            <a:gdLst/>
            <a:ahLst/>
            <a:cxnLst/>
            <a:rect l="l" t="t" r="r" b="b"/>
            <a:pathLst>
              <a:path w="11079480" h="5003800">
                <a:moveTo>
                  <a:pt x="0" y="5003292"/>
                </a:moveTo>
                <a:lnTo>
                  <a:pt x="11079480" y="5003292"/>
                </a:lnTo>
                <a:lnTo>
                  <a:pt x="11079480" y="0"/>
                </a:lnTo>
                <a:lnTo>
                  <a:pt x="0" y="0"/>
                </a:lnTo>
                <a:lnTo>
                  <a:pt x="0" y="5003292"/>
                </a:lnTo>
                <a:close/>
              </a:path>
            </a:pathLst>
          </a:custGeom>
          <a:ln w="9525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63372" y="1357629"/>
            <a:ext cx="10918825" cy="4827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B4043"/>
              </a:buClr>
              <a:buFont typeface="Georgia"/>
              <a:buAutoNum type="arabicPeriod"/>
              <a:tabLst>
                <a:tab pos="354965" algn="l"/>
                <a:tab pos="355600" algn="l"/>
              </a:tabLst>
            </a:pPr>
            <a:r>
              <a:rPr sz="1500" b="1" spc="-5" dirty="0">
                <a:solidFill>
                  <a:srgbClr val="3B4043"/>
                </a:solidFill>
                <a:latin typeface="Georgia"/>
                <a:cs typeface="Georgia"/>
              </a:rPr>
              <a:t>Booking_ID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:</a:t>
            </a:r>
            <a:r>
              <a:rPr sz="1500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unique identifier</a:t>
            </a:r>
            <a:r>
              <a:rPr sz="1500" spc="-25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of</a:t>
            </a:r>
            <a:r>
              <a:rPr sz="1500" spc="5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each</a:t>
            </a:r>
            <a:r>
              <a:rPr sz="1500" spc="-10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booking</a:t>
            </a:r>
            <a:endParaRPr sz="15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500" b="1" spc="-5" dirty="0">
                <a:solidFill>
                  <a:srgbClr val="3B4043"/>
                </a:solidFill>
                <a:latin typeface="Georgia"/>
                <a:cs typeface="Georgia"/>
              </a:rPr>
              <a:t>no_of_adults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:</a:t>
            </a:r>
            <a:r>
              <a:rPr sz="1500" spc="-15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Number</a:t>
            </a:r>
            <a:r>
              <a:rPr sz="1500" spc="-10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of adults</a:t>
            </a:r>
            <a:endParaRPr sz="15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500" b="1" spc="-5" dirty="0">
                <a:solidFill>
                  <a:srgbClr val="3B4043"/>
                </a:solidFill>
                <a:latin typeface="Georgia"/>
                <a:cs typeface="Georgia"/>
              </a:rPr>
              <a:t>no_of_children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:</a:t>
            </a:r>
            <a:r>
              <a:rPr sz="1500" spc="5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Number</a:t>
            </a:r>
            <a:r>
              <a:rPr sz="1500" spc="-15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of</a:t>
            </a:r>
            <a:r>
              <a:rPr sz="1500" spc="-15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Children</a:t>
            </a:r>
            <a:endParaRPr sz="15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500" b="1" spc="-5" dirty="0">
                <a:solidFill>
                  <a:srgbClr val="3B4043"/>
                </a:solidFill>
                <a:latin typeface="Georgia"/>
                <a:cs typeface="Georgia"/>
              </a:rPr>
              <a:t>no_of_weekend_nights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:</a:t>
            </a:r>
            <a:r>
              <a:rPr sz="1500" spc="55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Number</a:t>
            </a:r>
            <a:r>
              <a:rPr sz="1500" spc="5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of</a:t>
            </a:r>
            <a:r>
              <a:rPr sz="1500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spc="-10" dirty="0">
                <a:solidFill>
                  <a:srgbClr val="3B4043"/>
                </a:solidFill>
                <a:latin typeface="Georgia"/>
                <a:cs typeface="Georgia"/>
              </a:rPr>
              <a:t>weekend</a:t>
            </a:r>
            <a:r>
              <a:rPr sz="1500" spc="10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nights</a:t>
            </a:r>
            <a:r>
              <a:rPr sz="1500" spc="-10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3B4043"/>
                </a:solidFill>
                <a:latin typeface="Georgia"/>
                <a:cs typeface="Georgia"/>
              </a:rPr>
              <a:t>(Saturday</a:t>
            </a:r>
            <a:r>
              <a:rPr sz="1500" spc="-25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or</a:t>
            </a:r>
            <a:r>
              <a:rPr sz="1500" spc="5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Sunday)</a:t>
            </a:r>
            <a:r>
              <a:rPr sz="1500" spc="-20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the guest stayed or</a:t>
            </a:r>
            <a:r>
              <a:rPr sz="1500" spc="10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booked</a:t>
            </a:r>
            <a:r>
              <a:rPr sz="1500" spc="10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to</a:t>
            </a:r>
            <a:r>
              <a:rPr sz="1500" spc="5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stay</a:t>
            </a:r>
            <a:r>
              <a:rPr sz="1500" spc="-10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3B4043"/>
                </a:solidFill>
                <a:latin typeface="Georgia"/>
                <a:cs typeface="Georgia"/>
              </a:rPr>
              <a:t>at</a:t>
            </a:r>
            <a:r>
              <a:rPr sz="1500" spc="-10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the</a:t>
            </a:r>
            <a:r>
              <a:rPr sz="1500" spc="-10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hotel</a:t>
            </a:r>
            <a:endParaRPr sz="15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500" b="1" spc="-5" dirty="0">
                <a:solidFill>
                  <a:srgbClr val="3B4043"/>
                </a:solidFill>
                <a:latin typeface="Georgia"/>
                <a:cs typeface="Georgia"/>
              </a:rPr>
              <a:t>no_of_week_nights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:</a:t>
            </a:r>
            <a:r>
              <a:rPr sz="1500" spc="30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Number</a:t>
            </a:r>
            <a:r>
              <a:rPr sz="1500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of</a:t>
            </a:r>
            <a:r>
              <a:rPr sz="1500" spc="10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weeknights</a:t>
            </a:r>
            <a:r>
              <a:rPr sz="1500" spc="-15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3B4043"/>
                </a:solidFill>
                <a:latin typeface="Georgia"/>
                <a:cs typeface="Georgia"/>
              </a:rPr>
              <a:t>(Monday</a:t>
            </a:r>
            <a:r>
              <a:rPr sz="1500" spc="-10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to Friday)</a:t>
            </a:r>
            <a:r>
              <a:rPr sz="1500" spc="-15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the</a:t>
            </a:r>
            <a:r>
              <a:rPr sz="1500" spc="-10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guest stayed</a:t>
            </a:r>
            <a:r>
              <a:rPr sz="1500" spc="-15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or</a:t>
            </a:r>
            <a:r>
              <a:rPr sz="1500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booked</a:t>
            </a:r>
            <a:r>
              <a:rPr sz="1500" spc="20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to</a:t>
            </a:r>
            <a:r>
              <a:rPr sz="1500" spc="-10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stay</a:t>
            </a:r>
            <a:r>
              <a:rPr sz="1500" spc="-15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3B4043"/>
                </a:solidFill>
                <a:latin typeface="Georgia"/>
                <a:cs typeface="Georgia"/>
              </a:rPr>
              <a:t>at</a:t>
            </a:r>
            <a:r>
              <a:rPr sz="1500" spc="5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the</a:t>
            </a:r>
            <a:r>
              <a:rPr sz="1500" spc="-10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hotel</a:t>
            </a:r>
            <a:endParaRPr sz="15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500" b="1" spc="-10" dirty="0">
                <a:solidFill>
                  <a:srgbClr val="3B4043"/>
                </a:solidFill>
                <a:latin typeface="Georgia"/>
                <a:cs typeface="Georgia"/>
              </a:rPr>
              <a:t>type_of_meal_plan</a:t>
            </a:r>
            <a:r>
              <a:rPr sz="1500" spc="-10" dirty="0">
                <a:solidFill>
                  <a:srgbClr val="3B4043"/>
                </a:solidFill>
                <a:latin typeface="Georgia"/>
                <a:cs typeface="Georgia"/>
              </a:rPr>
              <a:t>:</a:t>
            </a:r>
            <a:r>
              <a:rPr sz="1500" spc="5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Type</a:t>
            </a:r>
            <a:r>
              <a:rPr sz="1500" spc="5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of</a:t>
            </a:r>
            <a:r>
              <a:rPr sz="1500" spc="5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meal</a:t>
            </a:r>
            <a:r>
              <a:rPr sz="1500" spc="5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plan</a:t>
            </a:r>
            <a:r>
              <a:rPr sz="1500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booked</a:t>
            </a:r>
            <a:r>
              <a:rPr sz="1500" spc="5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by</a:t>
            </a:r>
            <a:r>
              <a:rPr sz="1500" spc="5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the customer:</a:t>
            </a:r>
            <a:endParaRPr sz="15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500" b="1" spc="-5" dirty="0">
                <a:solidFill>
                  <a:srgbClr val="3B4043"/>
                </a:solidFill>
                <a:latin typeface="Georgia"/>
                <a:cs typeface="Georgia"/>
              </a:rPr>
              <a:t>required_car_parking_space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:</a:t>
            </a:r>
            <a:r>
              <a:rPr sz="1500" spc="30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Does</a:t>
            </a:r>
            <a:r>
              <a:rPr sz="1500" spc="10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the customer</a:t>
            </a:r>
            <a:r>
              <a:rPr sz="1500" spc="10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require </a:t>
            </a:r>
            <a:r>
              <a:rPr sz="1500" dirty="0">
                <a:solidFill>
                  <a:srgbClr val="3B4043"/>
                </a:solidFill>
                <a:latin typeface="Georgia"/>
                <a:cs typeface="Georgia"/>
              </a:rPr>
              <a:t>a</a:t>
            </a:r>
            <a:r>
              <a:rPr sz="1500" spc="5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car</a:t>
            </a:r>
            <a:r>
              <a:rPr sz="1500" spc="-20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parking space?</a:t>
            </a:r>
            <a:r>
              <a:rPr sz="1500" spc="5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3B4043"/>
                </a:solidFill>
                <a:latin typeface="Georgia"/>
                <a:cs typeface="Georgia"/>
              </a:rPr>
              <a:t>(0</a:t>
            </a:r>
            <a:r>
              <a:rPr sz="1500" spc="10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3B4043"/>
                </a:solidFill>
                <a:latin typeface="Georgia"/>
                <a:cs typeface="Georgia"/>
              </a:rPr>
              <a:t>-</a:t>
            </a:r>
            <a:r>
              <a:rPr sz="1500" spc="5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No,</a:t>
            </a:r>
            <a:r>
              <a:rPr sz="1500" dirty="0">
                <a:solidFill>
                  <a:srgbClr val="3B4043"/>
                </a:solidFill>
                <a:latin typeface="Georgia"/>
                <a:cs typeface="Georgia"/>
              </a:rPr>
              <a:t> 1-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Yes)</a:t>
            </a:r>
            <a:endParaRPr sz="15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500" b="1" spc="-5" dirty="0">
                <a:solidFill>
                  <a:srgbClr val="3B4043"/>
                </a:solidFill>
                <a:latin typeface="Georgia"/>
                <a:cs typeface="Georgia"/>
              </a:rPr>
              <a:t>room_type_reserved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:</a:t>
            </a:r>
            <a:r>
              <a:rPr sz="1500" spc="30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Type</a:t>
            </a:r>
            <a:r>
              <a:rPr sz="1500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of</a:t>
            </a:r>
            <a:r>
              <a:rPr sz="1500" spc="10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room</a:t>
            </a:r>
            <a:r>
              <a:rPr sz="1500" spc="10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reserved</a:t>
            </a:r>
            <a:r>
              <a:rPr sz="1500" spc="25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by</a:t>
            </a:r>
            <a:r>
              <a:rPr sz="1500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the customer.</a:t>
            </a:r>
            <a:r>
              <a:rPr sz="1500" dirty="0">
                <a:solidFill>
                  <a:srgbClr val="3B4043"/>
                </a:solidFill>
                <a:latin typeface="Georgia"/>
                <a:cs typeface="Georgia"/>
              </a:rPr>
              <a:t> The values</a:t>
            </a:r>
            <a:r>
              <a:rPr sz="1500" spc="5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are</a:t>
            </a:r>
            <a:r>
              <a:rPr sz="1500" spc="-10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ciphered</a:t>
            </a:r>
            <a:r>
              <a:rPr sz="1500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(encoded)</a:t>
            </a:r>
            <a:r>
              <a:rPr sz="1500" spc="10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by</a:t>
            </a:r>
            <a:r>
              <a:rPr sz="1500" spc="-10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3B4043"/>
                </a:solidFill>
                <a:latin typeface="Georgia"/>
                <a:cs typeface="Georgia"/>
              </a:rPr>
              <a:t>INN</a:t>
            </a:r>
            <a:r>
              <a:rPr sz="1500" spc="5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Hotels.</a:t>
            </a:r>
            <a:endParaRPr sz="15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500" b="1" spc="-5" dirty="0">
                <a:solidFill>
                  <a:srgbClr val="3B4043"/>
                </a:solidFill>
                <a:latin typeface="Georgia"/>
                <a:cs typeface="Georgia"/>
              </a:rPr>
              <a:t>lead_time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:</a:t>
            </a:r>
            <a:r>
              <a:rPr sz="1500" spc="15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Number</a:t>
            </a:r>
            <a:r>
              <a:rPr sz="1500" spc="-10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of</a:t>
            </a:r>
            <a:r>
              <a:rPr sz="1500" spc="10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days</a:t>
            </a:r>
            <a:r>
              <a:rPr sz="1500" spc="-15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between the</a:t>
            </a:r>
            <a:r>
              <a:rPr sz="1500" spc="-10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date</a:t>
            </a:r>
            <a:r>
              <a:rPr sz="1500" spc="-10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of booking </a:t>
            </a:r>
            <a:r>
              <a:rPr sz="1500" dirty="0">
                <a:solidFill>
                  <a:srgbClr val="3B4043"/>
                </a:solidFill>
                <a:latin typeface="Georgia"/>
                <a:cs typeface="Georgia"/>
              </a:rPr>
              <a:t>and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the arrival</a:t>
            </a:r>
            <a:r>
              <a:rPr sz="1500" spc="-10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date</a:t>
            </a:r>
            <a:endParaRPr sz="15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1500" b="1" spc="-5" dirty="0">
                <a:solidFill>
                  <a:srgbClr val="3B4043"/>
                </a:solidFill>
                <a:latin typeface="Georgia"/>
                <a:cs typeface="Georgia"/>
              </a:rPr>
              <a:t>arrival_year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:</a:t>
            </a:r>
            <a:r>
              <a:rPr sz="1500" spc="-30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Year</a:t>
            </a:r>
            <a:r>
              <a:rPr sz="1500" spc="-20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of</a:t>
            </a:r>
            <a:r>
              <a:rPr sz="1500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arrival</a:t>
            </a:r>
            <a:r>
              <a:rPr sz="1500" spc="-35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date</a:t>
            </a:r>
            <a:endParaRPr sz="15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1500" b="1" spc="-5" dirty="0">
                <a:solidFill>
                  <a:srgbClr val="3B4043"/>
                </a:solidFill>
                <a:latin typeface="Georgia"/>
                <a:cs typeface="Georgia"/>
              </a:rPr>
              <a:t>arrival_month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: Month of</a:t>
            </a:r>
            <a:r>
              <a:rPr sz="1500" spc="-10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arrival</a:t>
            </a:r>
            <a:r>
              <a:rPr sz="1500" spc="-15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date</a:t>
            </a:r>
            <a:endParaRPr sz="15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5600" algn="l"/>
              </a:tabLst>
            </a:pPr>
            <a:r>
              <a:rPr sz="1500" b="1" spc="-5" dirty="0">
                <a:solidFill>
                  <a:srgbClr val="3B4043"/>
                </a:solidFill>
                <a:latin typeface="Georgia"/>
                <a:cs typeface="Georgia"/>
              </a:rPr>
              <a:t>arrival_date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:</a:t>
            </a:r>
            <a:r>
              <a:rPr sz="1500" spc="-15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3B4043"/>
                </a:solidFill>
                <a:latin typeface="Georgia"/>
                <a:cs typeface="Georgia"/>
              </a:rPr>
              <a:t>Date</a:t>
            </a:r>
            <a:r>
              <a:rPr sz="1500" spc="-30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of the</a:t>
            </a:r>
            <a:r>
              <a:rPr sz="1500" spc="-20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month</a:t>
            </a:r>
            <a:endParaRPr sz="15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1500" b="1" spc="-5" dirty="0">
                <a:solidFill>
                  <a:srgbClr val="3B4043"/>
                </a:solidFill>
                <a:latin typeface="Georgia"/>
                <a:cs typeface="Georgia"/>
              </a:rPr>
              <a:t>market_segment_type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:</a:t>
            </a:r>
            <a:r>
              <a:rPr sz="1500" spc="35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Market</a:t>
            </a:r>
            <a:r>
              <a:rPr sz="1500" spc="-20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segment</a:t>
            </a:r>
            <a:r>
              <a:rPr sz="1500" spc="5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designation.</a:t>
            </a:r>
            <a:endParaRPr sz="15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1500" b="1" spc="-5" dirty="0">
                <a:solidFill>
                  <a:srgbClr val="3B4043"/>
                </a:solidFill>
                <a:latin typeface="Georgia"/>
                <a:cs typeface="Georgia"/>
              </a:rPr>
              <a:t>repeated_guest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:</a:t>
            </a:r>
            <a:r>
              <a:rPr sz="1500" spc="35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3B4043"/>
                </a:solidFill>
                <a:latin typeface="Georgia"/>
                <a:cs typeface="Georgia"/>
              </a:rPr>
              <a:t>Is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the</a:t>
            </a:r>
            <a:r>
              <a:rPr sz="1500" spc="-10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customer</a:t>
            </a:r>
            <a:r>
              <a:rPr sz="1500" spc="5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3B4043"/>
                </a:solidFill>
                <a:latin typeface="Georgia"/>
                <a:cs typeface="Georgia"/>
              </a:rPr>
              <a:t>a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spc="-10" dirty="0">
                <a:solidFill>
                  <a:srgbClr val="3B4043"/>
                </a:solidFill>
                <a:latin typeface="Georgia"/>
                <a:cs typeface="Georgia"/>
              </a:rPr>
              <a:t>repeated</a:t>
            </a:r>
            <a:r>
              <a:rPr sz="1500" spc="5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guest?</a:t>
            </a:r>
            <a:r>
              <a:rPr sz="1500" dirty="0">
                <a:solidFill>
                  <a:srgbClr val="3B4043"/>
                </a:solidFill>
                <a:latin typeface="Georgia"/>
                <a:cs typeface="Georgia"/>
              </a:rPr>
              <a:t> (0</a:t>
            </a:r>
            <a:r>
              <a:rPr sz="1500" spc="5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3B4043"/>
                </a:solidFill>
                <a:latin typeface="Georgia"/>
                <a:cs typeface="Georgia"/>
              </a:rPr>
              <a:t>-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No,</a:t>
            </a:r>
            <a:r>
              <a:rPr sz="1500" spc="-10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3B4043"/>
                </a:solidFill>
                <a:latin typeface="Georgia"/>
                <a:cs typeface="Georgia"/>
              </a:rPr>
              <a:t>1-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Yes)</a:t>
            </a:r>
            <a:endParaRPr sz="1500">
              <a:latin typeface="Georgia"/>
              <a:cs typeface="Georgia"/>
            </a:endParaRPr>
          </a:p>
          <a:p>
            <a:pPr marL="355600" marR="30099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1500" b="1" spc="-5" dirty="0">
                <a:solidFill>
                  <a:srgbClr val="3B4043"/>
                </a:solidFill>
                <a:latin typeface="Georgia"/>
                <a:cs typeface="Georgia"/>
              </a:rPr>
              <a:t>no_of_previous_cancellations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:</a:t>
            </a:r>
            <a:r>
              <a:rPr sz="1500" spc="30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Number</a:t>
            </a:r>
            <a:r>
              <a:rPr sz="1500" spc="5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of</a:t>
            </a:r>
            <a:r>
              <a:rPr sz="1500" spc="5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previous</a:t>
            </a:r>
            <a:r>
              <a:rPr sz="1500" spc="25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bookings that</a:t>
            </a:r>
            <a:r>
              <a:rPr sz="1500" spc="-15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were</a:t>
            </a:r>
            <a:r>
              <a:rPr sz="1500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canceled</a:t>
            </a:r>
            <a:r>
              <a:rPr sz="1500" spc="-25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by</a:t>
            </a:r>
            <a:r>
              <a:rPr sz="1500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the customer</a:t>
            </a:r>
            <a:r>
              <a:rPr sz="1500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prior</a:t>
            </a:r>
            <a:r>
              <a:rPr sz="1500" spc="5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to</a:t>
            </a:r>
            <a:r>
              <a:rPr sz="1500" spc="5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the</a:t>
            </a:r>
            <a:r>
              <a:rPr sz="1500" spc="-10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current </a:t>
            </a:r>
            <a:r>
              <a:rPr sz="1500" spc="-345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booking</a:t>
            </a:r>
            <a:endParaRPr sz="1500">
              <a:latin typeface="Georgia"/>
              <a:cs typeface="Georgia"/>
            </a:endParaRPr>
          </a:p>
          <a:p>
            <a:pPr marL="355600" marR="421005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1500" b="1" spc="-5" dirty="0">
                <a:solidFill>
                  <a:srgbClr val="3B4043"/>
                </a:solidFill>
                <a:latin typeface="Georgia"/>
                <a:cs typeface="Georgia"/>
              </a:rPr>
              <a:t>no_of_previous_bookings_not_canceled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:</a:t>
            </a:r>
            <a:r>
              <a:rPr sz="1500" spc="40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Number</a:t>
            </a:r>
            <a:r>
              <a:rPr sz="1500" spc="5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of previous</a:t>
            </a:r>
            <a:r>
              <a:rPr sz="1500" spc="25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bookings</a:t>
            </a:r>
            <a:r>
              <a:rPr sz="1500" spc="5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3B4043"/>
                </a:solidFill>
                <a:latin typeface="Georgia"/>
                <a:cs typeface="Georgia"/>
              </a:rPr>
              <a:t>not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canceled</a:t>
            </a:r>
            <a:r>
              <a:rPr sz="1500" spc="-15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by the</a:t>
            </a:r>
            <a:r>
              <a:rPr sz="1500" spc="-10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customer</a:t>
            </a:r>
            <a:r>
              <a:rPr sz="1500" spc="10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prior</a:t>
            </a:r>
            <a:r>
              <a:rPr sz="1500" spc="5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to</a:t>
            </a:r>
            <a:r>
              <a:rPr sz="1500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the </a:t>
            </a:r>
            <a:r>
              <a:rPr sz="1500" spc="-345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current</a:t>
            </a:r>
            <a:r>
              <a:rPr sz="1500" spc="-20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booking</a:t>
            </a:r>
            <a:endParaRPr sz="15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1500" b="1" spc="-5" dirty="0">
                <a:solidFill>
                  <a:srgbClr val="3B4043"/>
                </a:solidFill>
                <a:latin typeface="Georgia"/>
                <a:cs typeface="Georgia"/>
              </a:rPr>
              <a:t>avg_price_per_room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:</a:t>
            </a:r>
            <a:r>
              <a:rPr sz="1500" spc="10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Average</a:t>
            </a:r>
            <a:r>
              <a:rPr sz="1500" spc="10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price</a:t>
            </a:r>
            <a:r>
              <a:rPr sz="1500" spc="10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per</a:t>
            </a:r>
            <a:r>
              <a:rPr sz="1500" spc="15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day</a:t>
            </a:r>
            <a:r>
              <a:rPr sz="1500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of</a:t>
            </a:r>
            <a:r>
              <a:rPr sz="1500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the</a:t>
            </a:r>
            <a:r>
              <a:rPr sz="1500" spc="10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reservation;</a:t>
            </a:r>
            <a:r>
              <a:rPr sz="1500" spc="10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prices</a:t>
            </a:r>
            <a:r>
              <a:rPr sz="1500" spc="15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of</a:t>
            </a:r>
            <a:r>
              <a:rPr sz="1500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the</a:t>
            </a:r>
            <a:r>
              <a:rPr sz="1500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rooms</a:t>
            </a:r>
            <a:r>
              <a:rPr sz="1500" spc="35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3B4043"/>
                </a:solidFill>
                <a:latin typeface="Georgia"/>
                <a:cs typeface="Georgia"/>
              </a:rPr>
              <a:t>are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dynamic.</a:t>
            </a:r>
            <a:r>
              <a:rPr sz="1500" spc="-30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3B4043"/>
                </a:solidFill>
                <a:latin typeface="Georgia"/>
                <a:cs typeface="Georgia"/>
              </a:rPr>
              <a:t>(in</a:t>
            </a:r>
            <a:r>
              <a:rPr sz="1500" spc="5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spc="-10" dirty="0">
                <a:solidFill>
                  <a:srgbClr val="3B4043"/>
                </a:solidFill>
                <a:latin typeface="Georgia"/>
                <a:cs typeface="Georgia"/>
              </a:rPr>
              <a:t>euros)</a:t>
            </a:r>
            <a:endParaRPr sz="15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1500" b="1" spc="-5" dirty="0">
                <a:solidFill>
                  <a:srgbClr val="3B4043"/>
                </a:solidFill>
                <a:latin typeface="Georgia"/>
                <a:cs typeface="Georgia"/>
              </a:rPr>
              <a:t>no_of_special_requests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:</a:t>
            </a:r>
            <a:r>
              <a:rPr sz="1500" spc="40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Total</a:t>
            </a:r>
            <a:r>
              <a:rPr sz="1500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number of</a:t>
            </a:r>
            <a:r>
              <a:rPr sz="1500" spc="5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special requests</a:t>
            </a:r>
            <a:r>
              <a:rPr sz="1500" spc="5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3B4043"/>
                </a:solidFill>
                <a:latin typeface="Georgia"/>
                <a:cs typeface="Georgia"/>
              </a:rPr>
              <a:t>made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by the</a:t>
            </a:r>
            <a:r>
              <a:rPr sz="1500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customer</a:t>
            </a:r>
            <a:r>
              <a:rPr sz="1500" spc="5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3B4043"/>
                </a:solidFill>
                <a:latin typeface="Georgia"/>
                <a:cs typeface="Georgia"/>
              </a:rPr>
              <a:t>(e.g.</a:t>
            </a:r>
            <a:r>
              <a:rPr sz="1500" spc="-10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3B4043"/>
                </a:solidFill>
                <a:latin typeface="Georgia"/>
                <a:cs typeface="Georgia"/>
              </a:rPr>
              <a:t>high</a:t>
            </a:r>
            <a:r>
              <a:rPr sz="1500" spc="-15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floor,</a:t>
            </a:r>
            <a:r>
              <a:rPr sz="1500" dirty="0">
                <a:solidFill>
                  <a:srgbClr val="3B4043"/>
                </a:solidFill>
                <a:latin typeface="Georgia"/>
                <a:cs typeface="Georgia"/>
              </a:rPr>
              <a:t> view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from</a:t>
            </a:r>
            <a:r>
              <a:rPr sz="1500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the</a:t>
            </a:r>
            <a:r>
              <a:rPr sz="1500" spc="-10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room,</a:t>
            </a:r>
            <a:r>
              <a:rPr sz="1500" spc="40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etc)</a:t>
            </a:r>
            <a:endParaRPr sz="15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1500" b="1" spc="-5" dirty="0">
                <a:solidFill>
                  <a:srgbClr val="3B4043"/>
                </a:solidFill>
                <a:latin typeface="Georgia"/>
                <a:cs typeface="Georgia"/>
              </a:rPr>
              <a:t>booking_status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:</a:t>
            </a:r>
            <a:r>
              <a:rPr sz="1500" spc="10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Flag</a:t>
            </a:r>
            <a:r>
              <a:rPr sz="1500" spc="-20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indicating </a:t>
            </a:r>
            <a:r>
              <a:rPr sz="1500" dirty="0">
                <a:solidFill>
                  <a:srgbClr val="3B4043"/>
                </a:solidFill>
                <a:latin typeface="Georgia"/>
                <a:cs typeface="Georgia"/>
              </a:rPr>
              <a:t>if</a:t>
            </a:r>
            <a:r>
              <a:rPr sz="1500" spc="-30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the booking</a:t>
            </a:r>
            <a:r>
              <a:rPr sz="1500" spc="5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was</a:t>
            </a:r>
            <a:r>
              <a:rPr sz="1500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canceled</a:t>
            </a:r>
            <a:r>
              <a:rPr sz="1500" spc="-25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or</a:t>
            </a:r>
            <a:r>
              <a:rPr sz="1500" spc="5" dirty="0">
                <a:solidFill>
                  <a:srgbClr val="3B4043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3B4043"/>
                </a:solidFill>
                <a:latin typeface="Georgia"/>
                <a:cs typeface="Georgia"/>
              </a:rPr>
              <a:t>not.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84631" y="554736"/>
            <a:ext cx="11079480" cy="548640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3704"/>
              </a:lnSpc>
            </a:pPr>
            <a:r>
              <a:rPr dirty="0"/>
              <a:t>DATA</a:t>
            </a:r>
            <a:r>
              <a:rPr spc="-45" dirty="0"/>
              <a:t> </a:t>
            </a:r>
            <a:r>
              <a:rPr dirty="0"/>
              <a:t>DICTIONARY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20956" y="570981"/>
            <a:ext cx="11866243" cy="6101474"/>
          </a:xfrm>
          <a:custGeom>
            <a:avLst/>
            <a:gdLst/>
            <a:ahLst/>
            <a:cxnLst/>
            <a:rect l="l" t="t" r="r" b="b"/>
            <a:pathLst>
              <a:path w="7524115" h="4802505">
                <a:moveTo>
                  <a:pt x="7523988" y="0"/>
                </a:moveTo>
                <a:lnTo>
                  <a:pt x="0" y="0"/>
                </a:lnTo>
                <a:lnTo>
                  <a:pt x="0" y="4802124"/>
                </a:lnTo>
                <a:lnTo>
                  <a:pt x="7523988" y="4802124"/>
                </a:lnTo>
                <a:lnTo>
                  <a:pt x="7523988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" name="object 2"/>
          <p:cNvGrpSpPr/>
          <p:nvPr/>
        </p:nvGrpSpPr>
        <p:grpSpPr>
          <a:xfrm>
            <a:off x="-21336" y="-9844"/>
            <a:ext cx="12192380" cy="6858380"/>
            <a:chOff x="0" y="0"/>
            <a:chExt cx="12192380" cy="68583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759695" y="6658355"/>
              <a:ext cx="2432685" cy="200025"/>
            </a:xfrm>
            <a:custGeom>
              <a:avLst/>
              <a:gdLst/>
              <a:ahLst/>
              <a:cxnLst/>
              <a:rect l="l" t="t" r="r" b="b"/>
              <a:pathLst>
                <a:path w="2432684" h="200025">
                  <a:moveTo>
                    <a:pt x="2432304" y="0"/>
                  </a:moveTo>
                  <a:lnTo>
                    <a:pt x="0" y="0"/>
                  </a:lnTo>
                  <a:lnTo>
                    <a:pt x="0" y="199643"/>
                  </a:lnTo>
                  <a:lnTo>
                    <a:pt x="2432304" y="199643"/>
                  </a:lnTo>
                  <a:lnTo>
                    <a:pt x="24323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1335" y="1418704"/>
            <a:ext cx="9785985" cy="4867910"/>
            <a:chOff x="21335" y="1418704"/>
            <a:chExt cx="9785985" cy="4867910"/>
          </a:xfrm>
        </p:grpSpPr>
        <p:sp>
          <p:nvSpPr>
            <p:cNvPr id="7" name="object 7"/>
            <p:cNvSpPr/>
            <p:nvPr/>
          </p:nvSpPr>
          <p:spPr>
            <a:xfrm>
              <a:off x="21336" y="5565660"/>
              <a:ext cx="9785985" cy="721360"/>
            </a:xfrm>
            <a:custGeom>
              <a:avLst/>
              <a:gdLst/>
              <a:ahLst/>
              <a:cxnLst/>
              <a:rect l="l" t="t" r="r" b="b"/>
              <a:pathLst>
                <a:path w="9785985" h="721360">
                  <a:moveTo>
                    <a:pt x="644652" y="0"/>
                  </a:moveTo>
                  <a:lnTo>
                    <a:pt x="0" y="0"/>
                  </a:lnTo>
                  <a:lnTo>
                    <a:pt x="0" y="720839"/>
                  </a:lnTo>
                  <a:lnTo>
                    <a:pt x="644652" y="720839"/>
                  </a:lnTo>
                  <a:lnTo>
                    <a:pt x="644652" y="0"/>
                  </a:lnTo>
                  <a:close/>
                </a:path>
                <a:path w="9785985" h="721360">
                  <a:moveTo>
                    <a:pt x="9785591" y="0"/>
                  </a:moveTo>
                  <a:lnTo>
                    <a:pt x="8168640" y="0"/>
                  </a:lnTo>
                  <a:lnTo>
                    <a:pt x="8168640" y="720839"/>
                  </a:lnTo>
                  <a:lnTo>
                    <a:pt x="9785591" y="720839"/>
                  </a:lnTo>
                  <a:lnTo>
                    <a:pt x="9785591" y="0"/>
                  </a:lnTo>
                  <a:close/>
                </a:path>
              </a:pathLst>
            </a:custGeom>
            <a:solidFill>
              <a:srgbClr val="0D0D0D">
                <a:alpha val="61959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38926" y="1418704"/>
              <a:ext cx="3190240" cy="856627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0" y="76200"/>
            <a:ext cx="11887199" cy="404598"/>
          </a:xfrm>
          <a:prstGeom prst="rect">
            <a:avLst/>
          </a:prstGeom>
          <a:solidFill>
            <a:srgbClr val="252525"/>
          </a:solidFill>
        </p:spPr>
        <p:txBody>
          <a:bodyPr vert="horz" wrap="square" lIns="0" tIns="34925" rIns="0" bIns="0" rtlCol="0">
            <a:spAutoFit/>
          </a:bodyPr>
          <a:lstStyle/>
          <a:p>
            <a:pPr marL="2540" algn="ctr">
              <a:spcBef>
                <a:spcPts val="275"/>
              </a:spcBef>
            </a:pPr>
            <a:r>
              <a:rPr lang="en-US" sz="2400" b="1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Recommendations</a:t>
            </a:r>
            <a:endParaRPr sz="2400" dirty="0"/>
          </a:p>
        </p:txBody>
      </p:sp>
      <p:sp>
        <p:nvSpPr>
          <p:cNvPr id="11" name="object 11"/>
          <p:cNvSpPr txBox="1"/>
          <p:nvPr/>
        </p:nvSpPr>
        <p:spPr>
          <a:xfrm>
            <a:off x="152400" y="527756"/>
            <a:ext cx="11429999" cy="6630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1400" dirty="0">
                <a:solidFill>
                  <a:schemeClr val="bg1"/>
                </a:solidFill>
                <a:latin typeface="Georgia"/>
              </a:rPr>
              <a:t>	</a:t>
            </a:r>
            <a:r>
              <a:rPr lang="en-US" sz="1400" b="1" dirty="0">
                <a:solidFill>
                  <a:schemeClr val="bg1"/>
                </a:solidFill>
                <a:latin typeface="Georgia"/>
              </a:rPr>
              <a:t>1.	High </a:t>
            </a:r>
            <a:r>
              <a:rPr lang="en-US" sz="1400" b="1" dirty="0">
                <a:solidFill>
                  <a:srgbClr val="FFFFFF"/>
                </a:solidFill>
                <a:latin typeface="Georgia"/>
              </a:rPr>
              <a:t>Cancellation Segments:</a:t>
            </a: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solidFill>
                  <a:srgbClr val="FFFFFF"/>
                </a:solidFill>
                <a:latin typeface="Georgia"/>
              </a:rPr>
              <a:t>Introductions of stricter cancellation policies or non-refundable rates for segments (e.g. “</a:t>
            </a:r>
            <a:r>
              <a:rPr lang="en-US" sz="1400" b="1" dirty="0" err="1">
                <a:solidFill>
                  <a:srgbClr val="FFFFFF"/>
                </a:solidFill>
                <a:latin typeface="Georgia"/>
              </a:rPr>
              <a:t>Meal_plan</a:t>
            </a:r>
            <a:r>
              <a:rPr lang="en-US" sz="1400" b="1" dirty="0">
                <a:solidFill>
                  <a:srgbClr val="FFFFFF"/>
                </a:solidFill>
                <a:latin typeface="Georgia"/>
              </a:rPr>
              <a:t> 1” and “</a:t>
            </a:r>
            <a:r>
              <a:rPr lang="en-US" sz="1400" b="1" dirty="0" err="1">
                <a:solidFill>
                  <a:srgbClr val="FFFFFF"/>
                </a:solidFill>
                <a:latin typeface="Georgia"/>
              </a:rPr>
              <a:t>Not_selected</a:t>
            </a:r>
            <a:r>
              <a:rPr lang="en-US" sz="1400" b="1" dirty="0">
                <a:solidFill>
                  <a:srgbClr val="FFFFFF"/>
                </a:solidFill>
                <a:latin typeface="Georgia"/>
              </a:rPr>
              <a:t>” in the </a:t>
            </a:r>
            <a:r>
              <a:rPr lang="en-US" sz="1400" b="1" dirty="0" err="1">
                <a:solidFill>
                  <a:srgbClr val="FFFFFF"/>
                </a:solidFill>
                <a:latin typeface="Georgia"/>
              </a:rPr>
              <a:t>Meal_plan</a:t>
            </a:r>
            <a:r>
              <a:rPr lang="en-US" sz="1400" b="1" dirty="0">
                <a:solidFill>
                  <a:srgbClr val="FFFFFF"/>
                </a:solidFill>
                <a:latin typeface="Georgia"/>
              </a:rPr>
              <a:t> segment and  </a:t>
            </a:r>
            <a:r>
              <a:rPr lang="en-US" sz="1400" b="1" dirty="0" err="1">
                <a:solidFill>
                  <a:srgbClr val="FFFFFF"/>
                </a:solidFill>
                <a:latin typeface="Georgia"/>
              </a:rPr>
              <a:t>room_type</a:t>
            </a:r>
            <a:r>
              <a:rPr lang="en-US" sz="1400" b="1" dirty="0">
                <a:solidFill>
                  <a:srgbClr val="FFFFFF"/>
                </a:solidFill>
                <a:latin typeface="Georgia"/>
              </a:rPr>
              <a:t> 1 &amp; 7 in </a:t>
            </a:r>
            <a:r>
              <a:rPr lang="en-US" sz="1400" b="1" dirty="0" err="1">
                <a:solidFill>
                  <a:srgbClr val="FFFFFF"/>
                </a:solidFill>
                <a:latin typeface="Georgia"/>
              </a:rPr>
              <a:t>Room_type_reserved</a:t>
            </a:r>
            <a:r>
              <a:rPr lang="en-US" sz="1400" b="1" dirty="0">
                <a:solidFill>
                  <a:srgbClr val="FFFFFF"/>
                </a:solidFill>
                <a:latin typeface="Georgia"/>
              </a:rPr>
              <a:t> segment have high cancellation rates.</a:t>
            </a: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solidFill>
                  <a:srgbClr val="FFFFFF"/>
                </a:solidFill>
                <a:latin typeface="Georgia"/>
              </a:rPr>
              <a:t>2.	Lead Time Management:</a:t>
            </a: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solidFill>
                  <a:srgbClr val="FFFFFF"/>
                </a:solidFill>
                <a:latin typeface="Georgia"/>
              </a:rPr>
              <a:t>Implement dynamic pricing strategies where the price increases as the lead time increases to incentivize commitment.</a:t>
            </a: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solidFill>
                  <a:srgbClr val="FFFFFF"/>
                </a:solidFill>
                <a:latin typeface="Georgia"/>
              </a:rPr>
              <a:t>3.	Special Requests and Flexibility (High special requests between September – October)</a:t>
            </a: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solidFill>
                  <a:srgbClr val="FFFFFF"/>
                </a:solidFill>
                <a:latin typeface="Georgia"/>
              </a:rPr>
              <a:t>Guests with more special requests might be less likely to cancel. It is recommended that offering personalized services and incentives for guests who make special requests may reduce cancellation rates. </a:t>
            </a: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solidFill>
                  <a:srgbClr val="FFFFFF"/>
                </a:solidFill>
                <a:latin typeface="Georgia"/>
              </a:rPr>
              <a:t>4.	Optimizing Booking Channels:</a:t>
            </a: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solidFill>
                  <a:srgbClr val="FFFFFF"/>
                </a:solidFill>
                <a:latin typeface="Georgia"/>
              </a:rPr>
              <a:t>Some Booking channels have high cancellation behaviors. (e.g., online&amp; offline channels)</a:t>
            </a: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solidFill>
                  <a:srgbClr val="FFFFFF"/>
                </a:solidFill>
                <a:latin typeface="Georgia"/>
              </a:rPr>
              <a:t>Optimize these booking channels by offering promotions or stricter policies on channels with higher cancellation rates.</a:t>
            </a: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solidFill>
                  <a:srgbClr val="FFFFFF"/>
                </a:solidFill>
                <a:latin typeface="Georgia"/>
              </a:rPr>
              <a:t>5.	Seasonal Patterns:</a:t>
            </a: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solidFill>
                  <a:srgbClr val="FFFFFF"/>
                </a:solidFill>
                <a:latin typeface="Georgia"/>
              </a:rPr>
              <a:t>Seasonal trends in cancellations (e.g., Had higher cancellations between June - October).</a:t>
            </a: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solidFill>
                  <a:srgbClr val="FFFFFF"/>
                </a:solidFill>
                <a:latin typeface="Georgia"/>
              </a:rPr>
              <a:t>Recommendation: Implement targeted marketing campaigns during historically lower cancellations and adjust staffing and inventory accordingly.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653537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738</Words>
  <Application>Microsoft Office PowerPoint</Application>
  <PresentationFormat>Widescreen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Georgia</vt:lpstr>
      <vt:lpstr>Times New Roman</vt:lpstr>
      <vt:lpstr>Trebuchet MS</vt:lpstr>
      <vt:lpstr>Office Theme</vt:lpstr>
      <vt:lpstr>FutureTale Hotel Reservation  Case Study</vt:lpstr>
      <vt:lpstr>Case Study Overview</vt:lpstr>
      <vt:lpstr>DATA DICTIONARY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Eseoghena Braimah</dc:creator>
  <cp:lastModifiedBy>buraimoh olawale</cp:lastModifiedBy>
  <cp:revision>2</cp:revision>
  <dcterms:created xsi:type="dcterms:W3CDTF">2024-06-12T18:44:49Z</dcterms:created>
  <dcterms:modified xsi:type="dcterms:W3CDTF">2024-06-12T19:12:49Z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2024-01-20T00:00:00Z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2024-06-12T00:00:00Z</vt:filetime>
  </property>
</Properties>
</file>