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0"/>
  </p:notesMasterIdLst>
  <p:sldIdLst>
    <p:sldId id="256" r:id="rId3"/>
    <p:sldId id="267" r:id="rId4"/>
    <p:sldId id="257" r:id="rId5"/>
    <p:sldId id="272" r:id="rId6"/>
    <p:sldId id="273" r:id="rId7"/>
    <p:sldId id="270" r:id="rId8"/>
    <p:sldId id="271" r:id="rId9"/>
    <p:sldId id="277" r:id="rId10"/>
    <p:sldId id="278" r:id="rId11"/>
    <p:sldId id="279" r:id="rId12"/>
    <p:sldId id="280" r:id="rId13"/>
    <p:sldId id="281" r:id="rId14"/>
    <p:sldId id="276" r:id="rId15"/>
    <p:sldId id="275" r:id="rId16"/>
    <p:sldId id="264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82" autoAdjust="0"/>
  </p:normalViewPr>
  <p:slideViewPr>
    <p:cSldViewPr>
      <p:cViewPr varScale="1">
        <p:scale>
          <a:sx n="79" d="100"/>
          <a:sy n="79" d="100"/>
        </p:scale>
        <p:origin x="102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B2F5FF-AA94-45E0-B9FB-C0EC43E6D373}" type="datetimeFigureOut">
              <a:rPr lang="en-US"/>
              <a:pPr>
                <a:defRPr/>
              </a:pPr>
              <a:t>02-May-17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35AB03-F73F-43D6-A6E3-0477F19FC9A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0DC40C5-0DC5-41C1-987D-D57147712ED2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2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63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9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47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Um design de programação para períodos/objetivos opcionais. 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F1C7F1-2B60-4A24-8BAB-556E531B09FA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Conclusão do curso, palestra etc.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265F0C-EE31-4106-B2AB-49DBC7844971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Conclusão do curso, palestra etc.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265F0C-EE31-4106-B2AB-49DBC7844971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6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Notas introdutórias.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FCC0EDB-32BF-4742-821C-ADDC925FD29C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No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começo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,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detalhes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do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curso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e/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ou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livros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materiais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necessários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para 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uma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 aula/</a:t>
            </a:r>
            <a:r>
              <a:rPr lang="en-US" altLang="pt-BR" dirty="0" err="1">
                <a:solidFill>
                  <a:srgbClr val="000000"/>
                </a:solidFill>
                <a:sym typeface="Tw Cen MT" panose="020B0602020104020603" pitchFamily="34" charset="0"/>
              </a:rPr>
              <a:t>projeto</a:t>
            </a:r>
            <a:r>
              <a:rPr lang="en-US" altLang="pt-BR" dirty="0">
                <a:solidFill>
                  <a:srgbClr val="000000"/>
                </a:solidFill>
                <a:sym typeface="Tw Cen MT" panose="020B0602020104020603" pitchFamily="34" charset="0"/>
              </a:rPr>
              <a:t>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65A1FBC-24EB-4EB3-ACC9-91DA61211F59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0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0DA197-80E0-41F2-A997-9DAEEF86D915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2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No começo, detalhes do curso e/ou livros/materiais necessários para uma aula/projeto.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E50DC0-EEA9-493E-ADD4-C4FE005D3AE4}" type="slidenum">
              <a:rPr lang="en-US" altLang="pt-BR" smtClean="0">
                <a:solidFill>
                  <a:srgbClr val="000000"/>
                </a:solidFill>
                <a:cs typeface="Arial" panose="020B0604020202020204" pitchFamily="34" charset="0"/>
                <a:sym typeface="Tw Cen MT" panose="020B0602020104020603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pt-BR">
              <a:solidFill>
                <a:srgbClr val="000000"/>
              </a:solidFill>
              <a:cs typeface="Arial" panose="020B0604020202020204" pitchFamily="34" charset="0"/>
              <a:sym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7CC738-8DDC-45F3-92C4-9D245E672481}" type="datetime8">
              <a:rPr lang="en-US"/>
              <a:pPr>
                <a:defRPr/>
              </a:pPr>
              <a:t>02-May-17 8:05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0C16F0E-862A-4EBE-A678-DC06523911E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8448D-75F6-4FA6-9F71-009A5B98B807}" type="datetime8">
              <a:rPr lang="en-US"/>
              <a:pPr>
                <a:defRPr/>
              </a:pPr>
              <a:t>02-May-17 8:05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5B858-86C2-4100-B925-2DD1C1F4A0C9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0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561959-AF7B-403E-BAAF-52A774202FB5}" type="datetime8">
              <a:rPr lang="en-US"/>
              <a:pPr>
                <a:defRPr/>
              </a:pPr>
              <a:t>02-May-17 8:05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02951-F177-41BC-BC98-AEC063A89287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3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256C5-1BD6-4B7A-BD2D-DB905574D05C}" type="datetime8">
              <a:rPr lang="en-US"/>
              <a:pPr>
                <a:defRPr/>
              </a:pPr>
              <a:t>02-May-17 8:05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75D28D-32D4-4CB1-A01C-FD0B68D07C8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9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AEBA4D-BF05-4F9B-B0AD-3817DCD73537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E0B89C4-BF56-48DF-883B-292DD74B03B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A12943CB-541A-47B3-90AD-00500E1AF764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CDDE76-2251-4E8F-8553-2206C4BEC17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3A1E4099-BFDE-45F7-AA64-A8E0F9F640AD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0332F5-355F-41BA-B595-25A9479F375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A1F511-5529-4DF0-8DB1-E4D93E0581D4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30C2F8-0B5F-4505-B88C-6265F3CDE30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8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D5552F-2426-42E2-8934-6ED8FCF2143F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A1C7AD-9CC5-4700-986C-BB8E2A7A301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0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5FB9B0-40F5-4F59-80AF-3902C1F3619D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97D907-2148-4615-AAAF-E75A02C26B8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fld id="{C6C8AE47-A6BA-4A3F-924A-C99A882C0E87}" type="datetime8">
              <a:rPr lang="en-US"/>
              <a:pPr>
                <a:defRPr/>
              </a:pPr>
              <a:t>02-May-17 8:05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62456-93C0-42B0-9DC0-27AEDF9153B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FAABBC-DB51-4216-9C07-D69756C965A8}" type="datetime8">
              <a:rPr lang="en-US"/>
              <a:pPr>
                <a:defRPr/>
              </a:pPr>
              <a:t>02-May-17 8:05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6CD9DC-048C-4548-BBCE-E289111122AE}" type="slidenum">
              <a:rPr lang="en-US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37" r:id="rId10"/>
    <p:sldLayoutId id="214748374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7BC2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092A7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333625" y="3276600"/>
            <a:ext cx="6477000" cy="14478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pt-BR" cap="none" dirty="0">
                <a:solidFill>
                  <a:srgbClr val="D34817"/>
                </a:solidFill>
                <a:sym typeface="Tw Cen MT" pitchFamily="34" charset="0"/>
              </a:rPr>
              <a:t>Geração de regras de autômatos celulares com complementos de </a:t>
            </a:r>
            <a:r>
              <a:rPr lang="pt-BR" cap="none" dirty="0" err="1">
                <a:solidFill>
                  <a:srgbClr val="D34817"/>
                </a:solidFill>
                <a:sym typeface="Tw Cen MT" pitchFamily="34" charset="0"/>
              </a:rPr>
              <a:t>templates</a:t>
            </a:r>
            <a:endParaRPr lang="pt-BR" sz="3600" cap="none" dirty="0">
              <a:solidFill>
                <a:srgbClr val="D34817"/>
              </a:solidFill>
              <a:sym typeface="Tw Cen MT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705600" cy="68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13"/>
              </a:spcBef>
              <a:buClrTx/>
            </a:pPr>
            <a:r>
              <a:rPr lang="pt-BR" altLang="pt-BR" sz="2400" dirty="0">
                <a:sym typeface="Tw Cen MT" panose="020B0602020104020603" pitchFamily="34" charset="0"/>
              </a:rPr>
              <a:t>Aluno: William Barbosa dos Santos</a:t>
            </a:r>
            <a:br>
              <a:rPr lang="pt-BR" altLang="pt-BR" sz="2400" dirty="0">
                <a:sym typeface="Tw Cen MT" panose="020B0602020104020603" pitchFamily="34" charset="0"/>
              </a:rPr>
            </a:br>
            <a:r>
              <a:rPr lang="pt-BR" altLang="pt-BR" sz="2400" dirty="0">
                <a:sym typeface="Tw Cen MT" panose="020B0602020104020603" pitchFamily="34" charset="0"/>
              </a:rPr>
              <a:t>Orientador: Pedro Paulo </a:t>
            </a:r>
            <a:r>
              <a:rPr lang="pt-BR" altLang="pt-BR" sz="2400" dirty="0" err="1">
                <a:sym typeface="Tw Cen MT" panose="020B0602020104020603" pitchFamily="34" charset="0"/>
              </a:rPr>
              <a:t>Balbi</a:t>
            </a:r>
            <a:r>
              <a:rPr lang="pt-BR" altLang="pt-BR" sz="2400" dirty="0">
                <a:sym typeface="Tw Cen MT" panose="020B0602020104020603" pitchFamily="34" charset="0"/>
              </a:rPr>
              <a:t> de Oliveira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304800" y="76200"/>
            <a:ext cx="8637588" cy="123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pic>
        <p:nvPicPr>
          <p:cNvPr id="13317" name="Picture 2" descr="http://blogdoenem.com.br/wp-content/uploads/2014/12/mackenzie-sp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875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/>
          <p:cNvSpPr txBox="1">
            <a:spLocks/>
          </p:cNvSpPr>
          <p:nvPr/>
        </p:nvSpPr>
        <p:spPr bwMode="auto">
          <a:xfrm>
            <a:off x="5715000" y="4573588"/>
            <a:ext cx="32385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pt-BR" sz="1600" cap="none" dirty="0">
                <a:solidFill>
                  <a:srgbClr val="D34817"/>
                </a:solidFill>
                <a:sym typeface="Tw Cen MT" pitchFamily="34" charset="0"/>
              </a:rPr>
              <a:t>Defesa de dissertação de mestrado</a:t>
            </a:r>
          </a:p>
        </p:txBody>
      </p:sp>
      <p:sp>
        <p:nvSpPr>
          <p:cNvPr id="13319" name="Rectangle 2"/>
          <p:cNvSpPr txBox="1">
            <a:spLocks/>
          </p:cNvSpPr>
          <p:nvPr/>
        </p:nvSpPr>
        <p:spPr bwMode="auto">
          <a:xfrm>
            <a:off x="8001000" y="6248400"/>
            <a:ext cx="121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spcBef>
                <a:spcPts val="400"/>
              </a:spcBef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>
              <a:spcBef>
                <a:spcPts val="400"/>
              </a:spcBef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13"/>
              </a:spcBef>
              <a:buClrTx/>
              <a:buFont typeface="Wingdings" panose="05000000000000000000" pitchFamily="2" charset="2"/>
              <a:buNone/>
            </a:pPr>
            <a:r>
              <a:rPr lang="en-US" altLang="pt-BR" sz="1600" dirty="0" err="1">
                <a:solidFill>
                  <a:srgbClr val="FFFFFF"/>
                </a:solidFill>
                <a:sym typeface="Tw Cen MT" panose="020B0602020104020603" pitchFamily="34" charset="0"/>
              </a:rPr>
              <a:t>Maio</a:t>
            </a:r>
            <a:r>
              <a:rPr lang="en-US" altLang="pt-BR" sz="1600" dirty="0">
                <a:solidFill>
                  <a:srgbClr val="FFFFFF"/>
                </a:solidFill>
                <a:sym typeface="Tw Cen MT" panose="020B0602020104020603" pitchFamily="34" charset="0"/>
              </a:rPr>
              <a:t>, 2017</a:t>
            </a:r>
            <a:endParaRPr lang="pt-BR" altLang="pt-BR" sz="1600" dirty="0">
              <a:solidFill>
                <a:srgbClr val="FFFFFF"/>
              </a:solidFill>
              <a:sym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  <a:endParaRPr lang="pt-BR" altLang="pt-BR" dirty="0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5450" y="36576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x)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708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5450" y="36576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48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5450" y="36576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2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X4,    X3,    X2,    X1,   X0)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4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65450" y="24384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8" name="Gráfico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1828800"/>
            <a:ext cx="4486275" cy="542925"/>
          </a:xfrm>
          <a:prstGeom prst="rect">
            <a:avLst/>
          </a:prstGeom>
        </p:spPr>
      </p:pic>
      <p:pic>
        <p:nvPicPr>
          <p:cNvPr id="9" name="Gráfico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6531" y="2981325"/>
            <a:ext cx="4486275" cy="542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524000" y="3590925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90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12" name="Gráfico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531" y="4128313"/>
            <a:ext cx="4486275" cy="5429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24000" y="4737872"/>
            <a:ext cx="656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120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798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Regras Balanceadas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pt-BR" dirty="0">
                <a:solidFill>
                  <a:srgbClr val="000000"/>
                </a:solidFill>
                <a:sym typeface="Tw Cen MT" pitchFamily="34" charset="0"/>
              </a:rPr>
              <a:t>v(k, r) = (k^(r * 2 + 1))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t(k, r) = </a:t>
            </a:r>
            <a:r>
              <a:rPr lang="pt-BR" dirty="0">
                <a:solidFill>
                  <a:srgbClr val="000000"/>
                </a:solidFill>
                <a:sym typeface="Tw Cen MT" pitchFamily="34" charset="0"/>
              </a:rPr>
              <a:t>v(k, r)! / ( (v(k, r)! / k) ^ k)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  <p:extLst>
      <p:ext uri="{BB962C8B-B14F-4D97-AF65-F5344CB8AC3E}">
        <p14:creationId xmlns:p14="http://schemas.microsoft.com/office/powerpoint/2010/main" val="402417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Cronograma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1756295"/>
              </p:ext>
            </p:extLst>
          </p:nvPr>
        </p:nvGraphicFramePr>
        <p:xfrm>
          <a:off x="612775" y="1600200"/>
          <a:ext cx="8153400" cy="3752850"/>
        </p:xfrm>
        <a:graphic>
          <a:graphicData uri="http://schemas.openxmlformats.org/drawingml/2006/table">
            <a:tbl>
              <a:tblPr/>
              <a:tblGrid>
                <a:gridCol w="20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Mês de Entrega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Tópico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Fev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Balanceado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Março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Programação de expansão de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balanceado</a:t>
                      </a:r>
                      <a:r>
                        <a:rPr kumimoji="0" lang="pt-BR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 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  <a:sym typeface="Tw Cen MT" pitchFamily="34" charset="0"/>
                        </a:rPr>
                        <a:t>Abril/2017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de negação de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endParaRPr lang="pt-B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Maio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Viabilidade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  <a:sym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Julho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da negação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Agosto/2017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 de Performance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Setembro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Expansão de </a:t>
                      </a:r>
                      <a:r>
                        <a:rPr lang="pt-BR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</a:t>
                      </a: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paralelizada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Outubro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 de performance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Outubro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w Cen MT" pitchFamily="34" charset="0"/>
                        </a:rPr>
                        <a:t>/2017</a:t>
                      </a: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teórica (montagem final) 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w Cen MT" pitchFamily="34" charset="0"/>
                      </a:endParaRPr>
                    </a:p>
                  </a:txBody>
                  <a:tcPr marL="95923" marR="959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18252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Conclusão</a:t>
            </a:r>
          </a:p>
        </p:txBody>
      </p:sp>
      <p:sp>
        <p:nvSpPr>
          <p:cNvPr id="25603" name="Rectangl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0000"/>
                </a:solidFill>
                <a:sym typeface="Tw Cen MT" panose="020B0602020104020603" pitchFamily="34" charset="0"/>
              </a:rPr>
              <a:t>Problema atual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Soluções existentes</a:t>
            </a: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Melhorias propostas</a:t>
            </a: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 dirty="0">
                <a:solidFill>
                  <a:srgbClr val="444D26"/>
                </a:solidFill>
                <a:sym typeface="Tw Cen MT" panose="020B0602020104020603" pitchFamily="34" charset="0"/>
              </a:rPr>
              <a:t>Referências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7200" y="1752600"/>
            <a:ext cx="845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WOLFRAM RESEARCH. Wolfram </a:t>
            </a:r>
            <a:r>
              <a:rPr lang="pt-BR" sz="1200" dirty="0" err="1"/>
              <a:t>Mathematica</a:t>
            </a:r>
            <a:r>
              <a:rPr lang="pt-BR" sz="1200" dirty="0"/>
              <a:t>. 2015. </a:t>
            </a:r>
            <a:r>
              <a:rPr lang="pt-BR" sz="1200" dirty="0" err="1"/>
              <a:t>Disponı́vel</a:t>
            </a:r>
            <a:r>
              <a:rPr lang="pt-BR" sz="1200" dirty="0"/>
              <a:t> em: &lt;http://www.wolfram.com/</a:t>
            </a:r>
            <a:r>
              <a:rPr lang="pt-BR" sz="1200" dirty="0" err="1"/>
              <a:t>mathematica</a:t>
            </a:r>
            <a:r>
              <a:rPr lang="pt-BR" sz="1200" dirty="0"/>
              <a:t>/&gt;.</a:t>
            </a:r>
          </a:p>
          <a:p>
            <a:endParaRPr lang="pt-BR" sz="1200" dirty="0"/>
          </a:p>
          <a:p>
            <a:r>
              <a:rPr lang="en-US" sz="1200" dirty="0"/>
              <a:t>WOLFRAM. A new kind of science. 1. ed. [</a:t>
            </a:r>
            <a:r>
              <a:rPr lang="en-US" sz="1200" dirty="0" err="1"/>
              <a:t>S.l.</a:t>
            </a:r>
            <a:r>
              <a:rPr lang="en-US" sz="1200" dirty="0"/>
              <a:t>]: Wolfram Media Inc, 2002.</a:t>
            </a:r>
          </a:p>
          <a:p>
            <a:endParaRPr lang="en-US" sz="1200" dirty="0"/>
          </a:p>
          <a:p>
            <a:r>
              <a:rPr lang="pt-BR" sz="1200" dirty="0"/>
              <a:t>VERARDO, M.; DE OLIVEIRA, P. P. B. </a:t>
            </a:r>
            <a:r>
              <a:rPr lang="pt-BR" sz="1200" dirty="0" err="1"/>
              <a:t>CATemplates</a:t>
            </a:r>
            <a:r>
              <a:rPr lang="pt-BR" sz="1200" dirty="0"/>
              <a:t>. [</a:t>
            </a:r>
            <a:r>
              <a:rPr lang="pt-BR" sz="1200" dirty="0" err="1"/>
              <a:t>S.l</a:t>
            </a:r>
            <a:r>
              <a:rPr lang="pt-BR" sz="1200" dirty="0"/>
              <a:t>.], 2015. </a:t>
            </a:r>
            <a:r>
              <a:rPr lang="pt-BR" sz="1200" dirty="0" err="1"/>
              <a:t>Disponı́vel</a:t>
            </a:r>
            <a:r>
              <a:rPr lang="pt-BR" sz="1200" dirty="0"/>
              <a:t> em: &lt;https://github.com/</a:t>
            </a:r>
            <a:r>
              <a:rPr lang="pt-BR" sz="1200" dirty="0" err="1"/>
              <a:t>mverardo</a:t>
            </a:r>
            <a:r>
              <a:rPr lang="pt-BR" sz="1200" dirty="0"/>
              <a:t>/</a:t>
            </a:r>
            <a:r>
              <a:rPr lang="pt-BR" sz="1200" dirty="0" err="1"/>
              <a:t>CATemplates</a:t>
            </a:r>
            <a:r>
              <a:rPr lang="pt-BR" sz="1200" dirty="0"/>
              <a:t>&gt;.</a:t>
            </a:r>
          </a:p>
          <a:p>
            <a:endParaRPr lang="en-US" sz="1200" dirty="0"/>
          </a:p>
          <a:p>
            <a:r>
              <a:rPr lang="pt-BR" sz="1200" dirty="0"/>
              <a:t>VERARDO, M. Representando </a:t>
            </a:r>
            <a:r>
              <a:rPr lang="pt-BR" sz="1200" dirty="0" err="1"/>
              <a:t>famı́lias</a:t>
            </a:r>
            <a:r>
              <a:rPr lang="pt-BR" sz="1200" dirty="0"/>
              <a:t> de </a:t>
            </a:r>
            <a:r>
              <a:rPr lang="pt-BR" sz="1200" dirty="0" err="1"/>
              <a:t>autômatos</a:t>
            </a:r>
            <a:r>
              <a:rPr lang="pt-BR" sz="1200" dirty="0"/>
              <a:t> celulares por meio de </a:t>
            </a:r>
            <a:r>
              <a:rPr lang="pt-BR" sz="1200" dirty="0" err="1"/>
              <a:t>templates</a:t>
            </a:r>
            <a:r>
              <a:rPr lang="pt-BR" sz="1200" dirty="0"/>
              <a:t>. </a:t>
            </a:r>
            <a:r>
              <a:rPr lang="pt-BR" sz="1200" dirty="0" err="1"/>
              <a:t>Dissertação</a:t>
            </a:r>
            <a:r>
              <a:rPr lang="pt-BR" sz="1200" dirty="0"/>
              <a:t> (Mestrado) — Universidade Presbiteriana Mackenzie, 2014.</a:t>
            </a:r>
          </a:p>
          <a:p>
            <a:endParaRPr lang="en-US" sz="1200" dirty="0"/>
          </a:p>
          <a:p>
            <a:r>
              <a:rPr lang="pt-BR" sz="1200" dirty="0"/>
              <a:t>SOARES, Z. </a:t>
            </a:r>
            <a:r>
              <a:rPr lang="pt-BR" sz="1200" dirty="0" err="1"/>
              <a:t>Diferença</a:t>
            </a:r>
            <a:r>
              <a:rPr lang="pt-BR" sz="1200" dirty="0"/>
              <a:t> entre </a:t>
            </a:r>
            <a:r>
              <a:rPr lang="pt-BR" sz="1200" dirty="0" err="1"/>
              <a:t>Templates</a:t>
            </a:r>
            <a:r>
              <a:rPr lang="pt-BR" sz="1200" dirty="0"/>
              <a:t> de </a:t>
            </a:r>
            <a:r>
              <a:rPr lang="pt-BR" sz="1200" dirty="0" err="1"/>
              <a:t>Autômatos</a:t>
            </a:r>
            <a:r>
              <a:rPr lang="pt-BR" sz="1200" dirty="0"/>
              <a:t> Celulares Unidimensionais </a:t>
            </a:r>
            <a:r>
              <a:rPr lang="pt-BR" sz="1200" dirty="0" err="1"/>
              <a:t>Binários</a:t>
            </a:r>
            <a:r>
              <a:rPr lang="pt-BR" sz="1200" dirty="0"/>
              <a:t>. </a:t>
            </a:r>
            <a:r>
              <a:rPr lang="pt-BR" sz="1200" dirty="0" err="1"/>
              <a:t>Dissertação</a:t>
            </a:r>
            <a:r>
              <a:rPr lang="pt-BR" sz="1200" dirty="0"/>
              <a:t> (Mestrado) — Universidade Presbiteriana Mackenzie, 2016.</a:t>
            </a:r>
          </a:p>
          <a:p>
            <a:endParaRPr lang="en-US" sz="1200" dirty="0"/>
          </a:p>
          <a:p>
            <a:r>
              <a:rPr lang="pt-BR" sz="1200" dirty="0"/>
              <a:t>DE OLIVEIRA, P. P. B.; VERARDO, M. </a:t>
            </a:r>
            <a:r>
              <a:rPr lang="pt-BR" sz="1200" dirty="0" err="1"/>
              <a:t>Representing</a:t>
            </a:r>
            <a:r>
              <a:rPr lang="pt-BR" sz="1200" dirty="0"/>
              <a:t> </a:t>
            </a:r>
            <a:r>
              <a:rPr lang="pt-BR" sz="1200" dirty="0" err="1"/>
              <a:t>families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cellular</a:t>
            </a:r>
            <a:r>
              <a:rPr lang="pt-BR" sz="1200" dirty="0"/>
              <a:t> </a:t>
            </a:r>
            <a:r>
              <a:rPr lang="pt-BR" sz="1200" dirty="0" err="1"/>
              <a:t>automata</a:t>
            </a:r>
            <a:r>
              <a:rPr lang="pt-BR" sz="1200" dirty="0"/>
              <a:t> </a:t>
            </a:r>
            <a:r>
              <a:rPr lang="pt-BR" sz="1200" dirty="0" err="1"/>
              <a:t>rules</a:t>
            </a:r>
            <a:r>
              <a:rPr lang="pt-BR" sz="1200" dirty="0"/>
              <a:t>. The </a:t>
            </a:r>
            <a:r>
              <a:rPr lang="pt-BR" sz="1200" dirty="0" err="1"/>
              <a:t>Mathematica</a:t>
            </a:r>
            <a:r>
              <a:rPr lang="pt-BR" sz="1200" dirty="0"/>
              <a:t> </a:t>
            </a:r>
            <a:r>
              <a:rPr lang="pt-BR" sz="1200" dirty="0" err="1"/>
              <a:t>Journal</a:t>
            </a:r>
            <a:r>
              <a:rPr lang="pt-BR" sz="1200" dirty="0"/>
              <a:t>, v. 16, n. 8, 2014. </a:t>
            </a:r>
            <a:r>
              <a:rPr lang="pt-BR" sz="1200" dirty="0" err="1"/>
              <a:t>Disponı́vel</a:t>
            </a:r>
            <a:r>
              <a:rPr lang="pt-BR" sz="1200" dirty="0"/>
              <a:t> em: &lt;dx.doi.org/doi:10.3888/tmj.16-8&gt;.</a:t>
            </a:r>
          </a:p>
          <a:p>
            <a:endParaRPr lang="en-US" sz="1200" dirty="0"/>
          </a:p>
          <a:p>
            <a:r>
              <a:rPr lang="pt-BR" sz="1200" dirty="0"/>
              <a:t>KRONEMBERGER, G.; DE OLIVEIRA, P. P. B. d. O. A </a:t>
            </a:r>
            <a:r>
              <a:rPr lang="pt-BR" sz="1200" dirty="0" err="1"/>
              <a:t>hipótese</a:t>
            </a:r>
            <a:r>
              <a:rPr lang="pt-BR" sz="1200" dirty="0"/>
              <a:t> das regras primitivas e derivadas, na busca construtiva por </a:t>
            </a:r>
            <a:r>
              <a:rPr lang="pt-BR" sz="1200" dirty="0" err="1"/>
              <a:t>autômatos</a:t>
            </a:r>
            <a:r>
              <a:rPr lang="pt-BR" sz="1200" dirty="0"/>
              <a:t> celulares </a:t>
            </a:r>
            <a:r>
              <a:rPr lang="pt-BR" sz="1200" dirty="0" err="1"/>
              <a:t>reversı́veis</a:t>
            </a:r>
            <a:r>
              <a:rPr lang="pt-BR" sz="1200" dirty="0"/>
              <a:t>. 2011.</a:t>
            </a:r>
          </a:p>
          <a:p>
            <a:endParaRPr lang="en-US" sz="1200" dirty="0"/>
          </a:p>
          <a:p>
            <a:r>
              <a:rPr lang="pt-BR" sz="1200" dirty="0"/>
              <a:t>PACKARD, N. H.; WOLFRAM, S. </a:t>
            </a:r>
            <a:r>
              <a:rPr lang="pt-BR" sz="1200" dirty="0" err="1"/>
              <a:t>Two</a:t>
            </a:r>
            <a:r>
              <a:rPr lang="pt-BR" sz="1200" dirty="0"/>
              <a:t>-dimensional </a:t>
            </a:r>
            <a:r>
              <a:rPr lang="pt-BR" sz="1200" dirty="0" err="1"/>
              <a:t>cellular</a:t>
            </a:r>
            <a:r>
              <a:rPr lang="pt-BR" sz="1200" dirty="0"/>
              <a:t> </a:t>
            </a:r>
            <a:r>
              <a:rPr lang="pt-BR" sz="1200" dirty="0" err="1"/>
              <a:t>automata</a:t>
            </a:r>
            <a:r>
              <a:rPr lang="pt-BR" sz="1200" dirty="0"/>
              <a:t>. 1985.</a:t>
            </a:r>
          </a:p>
        </p:txBody>
      </p:sp>
    </p:spTree>
    <p:extLst>
      <p:ext uri="{BB962C8B-B14F-4D97-AF65-F5344CB8AC3E}">
        <p14:creationId xmlns:p14="http://schemas.microsoft.com/office/powerpoint/2010/main" val="227815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Estrutura da Apresentação</a:t>
            </a:r>
          </a:p>
        </p:txBody>
      </p:sp>
      <p:sp>
        <p:nvSpPr>
          <p:cNvPr id="1536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pt-BR" altLang="pt-BR">
                <a:solidFill>
                  <a:srgbClr val="000000"/>
                </a:solidFill>
                <a:sym typeface="Tw Cen MT" panose="020B0602020104020603" pitchFamily="34" charset="0"/>
              </a:rPr>
              <a:t>Autômatos Celulares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Tema e Justificativa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Problema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Objetivos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r>
              <a:rPr lang="en-US" altLang="pt-BR">
                <a:solidFill>
                  <a:srgbClr val="000000"/>
                </a:solidFill>
                <a:sym typeface="Tw Cen MT" panose="020B0602020104020603" pitchFamily="34" charset="0"/>
              </a:rPr>
              <a:t>Roteiro</a:t>
            </a: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en-US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Font typeface="Wingdings" panose="05000000000000000000" pitchFamily="2" charset="2"/>
              <a:buChar char="Ø"/>
            </a:pP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en-US" altLang="pt-BR">
              <a:solidFill>
                <a:srgbClr val="000000"/>
              </a:solidFill>
              <a:sym typeface="Tw Cen MT" panose="020B0602020104020603" pitchFamily="34" charset="0"/>
            </a:endParaRPr>
          </a:p>
          <a:p>
            <a:pPr lvl="1">
              <a:spcBef>
                <a:spcPts val="563"/>
              </a:spcBef>
              <a:buClrTx/>
              <a:buFont typeface="Tw Cen MT" panose="020B0602020104020603" pitchFamily="34" charset="0"/>
              <a:buNone/>
            </a:pPr>
            <a:endParaRPr lang="pt-BR" altLang="pt-BR">
              <a:solidFill>
                <a:srgbClr val="000000"/>
              </a:solidFill>
              <a:sym typeface="Tw Cen MT" panose="020B0602020104020603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Autômatos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Celulares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Aplicações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" y="1600200"/>
            <a:ext cx="7924800" cy="41857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9600" y="5785950"/>
            <a:ext cx="584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Autômato Celular, regra 30 com 30 </a:t>
            </a:r>
            <a:r>
              <a:rPr lang="pt-BR" sz="1200" i="1" dirty="0" err="1">
                <a:effectLst/>
              </a:rPr>
              <a:t>timesteps</a:t>
            </a:r>
            <a:r>
              <a:rPr lang="pt-BR" sz="1200" dirty="0">
                <a:effectLst/>
              </a:rPr>
              <a:t>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sp>
        <p:nvSpPr>
          <p:cNvPr id="9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  <p:extLst>
      <p:ext uri="{BB962C8B-B14F-4D97-AF65-F5344CB8AC3E}">
        <p14:creationId xmlns:p14="http://schemas.microsoft.com/office/powerpoint/2010/main" val="27052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65450" y="38100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5" name="Gráfic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200400"/>
            <a:ext cx="4486275" cy="542925"/>
          </a:xfrm>
          <a:prstGeom prst="rect">
            <a:avLst/>
          </a:prstGeom>
        </p:spPr>
      </p:pic>
      <p:sp>
        <p:nvSpPr>
          <p:cNvPr id="9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  <p:extLst>
      <p:ext uri="{BB962C8B-B14F-4D97-AF65-F5344CB8AC3E}">
        <p14:creationId xmlns:p14="http://schemas.microsoft.com/office/powerpoint/2010/main" val="21876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>
                <a:solidFill>
                  <a:srgbClr val="444D26"/>
                </a:solidFill>
                <a:sym typeface="Tw Cen MT" panose="020B0602020104020603" pitchFamily="34" charset="0"/>
              </a:rPr>
              <a:t>Autômatos Celulares</a:t>
            </a:r>
            <a:endParaRPr lang="pt-BR" altLang="pt-BR">
              <a:solidFill>
                <a:srgbClr val="444D26"/>
              </a:solidFill>
              <a:sym typeface="Tw Cen MT" panose="020B0602020104020603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Pesquisas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na</a:t>
            </a:r>
            <a:r>
              <a:rPr lang="en-US" dirty="0">
                <a:solidFill>
                  <a:srgbClr val="000000"/>
                </a:solidFill>
                <a:sym typeface="Tw Cen MT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área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Metodologias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Problema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5450" y="36576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7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olidFill>
                  <a:srgbClr val="444D26"/>
                </a:solidFill>
                <a:sym typeface="Tw Cen MT" panose="020B0602020104020603" pitchFamily="34" charset="0"/>
              </a:rPr>
              <a:t>Templates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077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Soluções</a:t>
            </a:r>
            <a:endParaRPr lang="en-US" dirty="0">
              <a:solidFill>
                <a:srgbClr val="000000"/>
              </a:solidFill>
              <a:sym typeface="Tw Cen MT" pitchFamily="34" charset="0"/>
            </a:endParaRPr>
          </a:p>
          <a:p>
            <a:pPr>
              <a:spcBef>
                <a:spcPts val="713"/>
              </a:spcBef>
              <a:buClr>
                <a:srgbClr val="F3A447"/>
              </a:buClr>
              <a:buFont typeface="Wingdings" panose="05000000000000000000" pitchFamily="2" charset="2"/>
              <a:buChar char="Ø"/>
              <a:defRPr/>
            </a:pPr>
            <a:r>
              <a:rPr lang="en-US" dirty="0" err="1">
                <a:solidFill>
                  <a:srgbClr val="000000"/>
                </a:solidFill>
                <a:sym typeface="Tw Cen MT" pitchFamily="34" charset="0"/>
              </a:rPr>
              <a:t>Proposta</a:t>
            </a:r>
            <a:endParaRPr lang="pt-BR" dirty="0">
              <a:solidFill>
                <a:srgbClr val="000000"/>
              </a:solidFill>
              <a:sym typeface="Tw Cen MT" pitchFamily="34" charset="0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0" y="6629400"/>
            <a:ext cx="3048000" cy="228600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7BC29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092A7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713"/>
              </a:spcBef>
              <a:buClrTx/>
              <a:buNone/>
            </a:pPr>
            <a:r>
              <a:rPr lang="pt-BR" altLang="pt-BR" sz="1200" dirty="0">
                <a:solidFill>
                  <a:schemeClr val="bg1"/>
                </a:solidFill>
                <a:sym typeface="Tw Cen MT" panose="020B0602020104020603" pitchFamily="34" charset="0"/>
              </a:rPr>
              <a:t>William Barbosa / wbs.developer@gmail.com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5450" y="3657600"/>
            <a:ext cx="644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effectLst/>
              </a:rPr>
              <a:t>Tabela de transição da regra 30 do espaço elementar. Gerado através de Wolfram </a:t>
            </a:r>
            <a:r>
              <a:rPr lang="pt-BR" sz="1200" dirty="0" err="1">
                <a:effectLst/>
              </a:rPr>
              <a:t>Research</a:t>
            </a:r>
            <a:r>
              <a:rPr lang="pt-BR" sz="1200" dirty="0">
                <a:effectLst/>
              </a:rPr>
              <a:t> (2015)</a:t>
            </a:r>
            <a:endParaRPr lang="pt-BR" sz="1200" dirty="0"/>
          </a:p>
        </p:txBody>
      </p:sp>
      <p:pic>
        <p:nvPicPr>
          <p:cNvPr id="6" name="Gráfico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3048000"/>
            <a:ext cx="4486275" cy="54292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2209800" y="4075276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(0,       0,      0,       1,      1,      1,      1,     0)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97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_TP010352480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D3060C9-527C-424B-9301-DD514165EF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acadêmica para curso universitário (design de livro escolar)</Template>
  <TotalTime>0</TotalTime>
  <Words>1117</Words>
  <Application>Microsoft Office PowerPoint</Application>
  <PresentationFormat>Apresentação na tela (4:3)</PresentationFormat>
  <Paragraphs>147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Tw Cen MT</vt:lpstr>
      <vt:lpstr>Arial</vt:lpstr>
      <vt:lpstr>Wingdings</vt:lpstr>
      <vt:lpstr>Wingdings 2</vt:lpstr>
      <vt:lpstr>Calibri</vt:lpstr>
      <vt:lpstr>AcademicPresentation2_TP010352480</vt:lpstr>
      <vt:lpstr>Geração de regras de autômatos celulares com complementos de templates</vt:lpstr>
      <vt:lpstr>Estrutura da Apresentação</vt:lpstr>
      <vt:lpstr>Autômatos Celulares</vt:lpstr>
      <vt:lpstr>Autômatos Celulares</vt:lpstr>
      <vt:lpstr>Autômatos Celulares</vt:lpstr>
      <vt:lpstr>Autômatos Celulares</vt:lpstr>
      <vt:lpstr>Templates</vt:lpstr>
      <vt:lpstr>Templates</vt:lpstr>
      <vt:lpstr>Templates</vt:lpstr>
      <vt:lpstr>Templates</vt:lpstr>
      <vt:lpstr>Templates</vt:lpstr>
      <vt:lpstr>Templates</vt:lpstr>
      <vt:lpstr>Regras Balanceadas</vt:lpstr>
      <vt:lpstr>Regras Balanceadas</vt:lpstr>
      <vt:lpstr>Cronograma</vt:lpstr>
      <vt:lpstr>Conclusão</vt:lpstr>
      <vt:lpstr>Referências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2016-10-24T22:43:35Z</dcterms:created>
  <dcterms:modified xsi:type="dcterms:W3CDTF">2017-05-02T12:07:31Z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TC103524809990</vt:lpwstr>
  </property>
</Properties>
</file>