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3"/>
  </p:notesMasterIdLst>
  <p:sldIdLst>
    <p:sldId id="256" r:id="rId3"/>
    <p:sldId id="267" r:id="rId4"/>
    <p:sldId id="257" r:id="rId5"/>
    <p:sldId id="272" r:id="rId6"/>
    <p:sldId id="273" r:id="rId7"/>
    <p:sldId id="270" r:id="rId8"/>
    <p:sldId id="271" r:id="rId9"/>
    <p:sldId id="277" r:id="rId10"/>
    <p:sldId id="278" r:id="rId11"/>
    <p:sldId id="279" r:id="rId12"/>
    <p:sldId id="280" r:id="rId13"/>
    <p:sldId id="281" r:id="rId14"/>
    <p:sldId id="284" r:id="rId15"/>
    <p:sldId id="285" r:id="rId16"/>
    <p:sldId id="286" r:id="rId17"/>
    <p:sldId id="276" r:id="rId18"/>
    <p:sldId id="282" r:id="rId19"/>
    <p:sldId id="283" r:id="rId20"/>
    <p:sldId id="287" r:id="rId21"/>
    <p:sldId id="26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5482" autoAdjust="0"/>
  </p:normalViewPr>
  <p:slideViewPr>
    <p:cSldViewPr>
      <p:cViewPr varScale="1">
        <p:scale>
          <a:sx n="109" d="100"/>
          <a:sy n="109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B2F5FF-AA94-45E0-B9FB-C0EC43E6D373}" type="datetimeFigureOut">
              <a:rPr lang="en-US"/>
              <a:pPr>
                <a:defRPr/>
              </a:pPr>
              <a:t>24-Oct-17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35AB03-F73F-43D6-A6E3-0477F19FC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0DC40C5-0DC5-41C1-987D-D57147712ED2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9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9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32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56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3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Notas introdutórias.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FCC0EDB-32BF-4742-821C-ADDC925FD29C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Conclusão do curso, palestra etc.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265F0C-EE31-4106-B2AB-49DBC7844971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No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começo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detalhes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do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curso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e/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ou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livros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materiais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necessários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uma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aula/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projeto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0DA197-80E0-41F2-A997-9DAEEF86D915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FE3A31-4DAA-409D-A3B0-F646AD957A6E}" type="datetime8">
              <a:rPr lang="en-US" smtClean="0"/>
              <a:t>24-Oct-17 1:07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C16F0E-862A-4EBE-A678-DC06523911E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67F9B-F521-41DC-8DCB-40AE963796D4}" type="datetime8">
              <a:rPr lang="en-US" smtClean="0"/>
              <a:t>24-Oct-17 1:07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B858-86C2-4100-B925-2DD1C1F4A0C9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59EAFF-A024-41AE-840A-35350897837F}" type="datetime8">
              <a:rPr lang="en-US" smtClean="0"/>
              <a:t>24-Oct-17 1:07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2951-F177-41BC-BC98-AEC063A89287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314C30-9275-4B07-8A4F-7EAD7CA2DFAF}" type="datetime8">
              <a:rPr lang="en-US" smtClean="0"/>
              <a:t>24-Oct-17 1:07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75D28D-32D4-4CB1-A01C-FD0B68D07C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AB2A1-99B5-4BCC-B1C9-922C3CFA2FEF}" type="datetime8">
              <a:rPr lang="en-US" smtClean="0"/>
              <a:t>24-Oct-17 1:07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0B89C4-BF56-48DF-883B-292DD74B03B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6D98E74C-80B4-40A8-8E87-D8F0DACB17F7}" type="datetime8">
              <a:rPr lang="en-US" smtClean="0"/>
              <a:t>24-Oct-17 1:07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CDDE76-2251-4E8F-8553-2206C4BEC1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7916784E-92EE-47F6-9DEE-9133A5AE2114}" type="datetime8">
              <a:rPr lang="en-US" smtClean="0"/>
              <a:t>24-Oct-17 1:07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0332F5-355F-41BA-B595-25A9479F37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CB67C9-A0F9-466E-A757-0591C5175F36}" type="datetime8">
              <a:rPr lang="en-US" smtClean="0"/>
              <a:t>24-Oct-17 1:07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30C2F8-0B5F-4505-B88C-6265F3CDE30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7E9064-998E-4F10-AA59-3FA8650F109C}" type="datetime8">
              <a:rPr lang="en-US" smtClean="0"/>
              <a:t>24-Oct-17 1:07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A1C7AD-9CC5-4700-986C-BB8E2A7A301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A5FDD6-6480-43D0-851D-5D67CFAC9410}" type="datetime8">
              <a:rPr lang="en-US" smtClean="0"/>
              <a:t>24-Oct-17 1:07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97D907-2148-4615-AAAF-E75A02C26B8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91E01199-29A0-46C7-A81F-538F9FB29D78}" type="datetime8">
              <a:rPr lang="en-US" smtClean="0"/>
              <a:t>24-Oct-17 1:07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62456-93C0-42B0-9DC0-27AEDF9153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6B14CF-FA92-4834-88F0-D733390E9BD7}" type="datetime8">
              <a:rPr lang="en-US" smtClean="0"/>
              <a:t>24-Oct-17 1:07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6CD9DC-048C-4548-BBCE-E289111122AE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37" r:id="rId10"/>
    <p:sldLayoutId id="214748374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33625" y="3276600"/>
            <a:ext cx="6477000" cy="1447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Geração de regras de autômatos celulares com complementos de </a:t>
            </a:r>
            <a:r>
              <a:rPr lang="pt-BR" cap="none" dirty="0" err="1">
                <a:solidFill>
                  <a:srgbClr val="D34817"/>
                </a:solidFill>
                <a:sym typeface="Tw Cen MT" pitchFamily="34" charset="0"/>
              </a:rPr>
              <a:t>templates</a:t>
            </a:r>
            <a:endParaRPr lang="pt-BR" sz="3600" cap="none" dirty="0">
              <a:solidFill>
                <a:srgbClr val="D34817"/>
              </a:solidFill>
              <a:sym typeface="Tw Cen MT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8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13"/>
              </a:spcBef>
              <a:buClrTx/>
            </a:pPr>
            <a:r>
              <a:rPr lang="pt-BR" altLang="pt-BR" sz="2400" dirty="0">
                <a:sym typeface="Tw Cen MT" panose="020B0602020104020603" pitchFamily="34" charset="0"/>
              </a:rPr>
              <a:t>Aluno: William Barbosa dos Santos</a:t>
            </a:r>
            <a:br>
              <a:rPr lang="pt-BR" altLang="pt-BR" sz="2400" dirty="0">
                <a:sym typeface="Tw Cen MT" panose="020B0602020104020603" pitchFamily="34" charset="0"/>
              </a:rPr>
            </a:br>
            <a:r>
              <a:rPr lang="pt-BR" altLang="pt-BR" sz="2400" dirty="0">
                <a:sym typeface="Tw Cen MT" panose="020B0602020104020603" pitchFamily="34" charset="0"/>
              </a:rPr>
              <a:t>Orientador: Pedro Paulo </a:t>
            </a:r>
            <a:r>
              <a:rPr lang="pt-BR" altLang="pt-BR" sz="2400" dirty="0" err="1">
                <a:sym typeface="Tw Cen MT" panose="020B0602020104020603" pitchFamily="34" charset="0"/>
              </a:rPr>
              <a:t>Balbi</a:t>
            </a:r>
            <a:r>
              <a:rPr lang="pt-BR" altLang="pt-BR" sz="2400" dirty="0">
                <a:sym typeface="Tw Cen MT" panose="020B0602020104020603" pitchFamily="34" charset="0"/>
              </a:rPr>
              <a:t> de Oliveira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04800" y="76200"/>
            <a:ext cx="8637588" cy="123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3317" name="Picture 2" descr="http://blogdoenem.com.br/wp-content/uploads/2014/12/mackenzie-s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75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 txBox="1">
            <a:spLocks/>
          </p:cNvSpPr>
          <p:nvPr/>
        </p:nvSpPr>
        <p:spPr bwMode="auto">
          <a:xfrm>
            <a:off x="5715000" y="4573588"/>
            <a:ext cx="3238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pt-BR" sz="1600" cap="none" dirty="0">
                <a:solidFill>
                  <a:srgbClr val="D34817"/>
                </a:solidFill>
                <a:sym typeface="Tw Cen MT" pitchFamily="34" charset="0"/>
              </a:rPr>
              <a:t>Defesa de dissertação de mestrado</a:t>
            </a:r>
          </a:p>
        </p:txBody>
      </p:sp>
      <p:sp>
        <p:nvSpPr>
          <p:cNvPr id="13319" name="Rectangle 2"/>
          <p:cNvSpPr txBox="1">
            <a:spLocks/>
          </p:cNvSpPr>
          <p:nvPr/>
        </p:nvSpPr>
        <p:spPr bwMode="auto">
          <a:xfrm>
            <a:off x="8001000" y="6248400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13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1600" dirty="0" err="1">
                <a:solidFill>
                  <a:srgbClr val="FFFFFF"/>
                </a:solidFill>
                <a:sym typeface="Tw Cen MT" panose="020B0602020104020603" pitchFamily="34" charset="0"/>
              </a:rPr>
              <a:t>Maio</a:t>
            </a:r>
            <a:r>
              <a:rPr lang="en-US" altLang="pt-BR" sz="1600" dirty="0">
                <a:solidFill>
                  <a:srgbClr val="FFFFFF"/>
                </a:solidFill>
                <a:sym typeface="Tw Cen MT" panose="020B0602020104020603" pitchFamily="34" charset="0"/>
              </a:rPr>
              <a:t>, 2017</a:t>
            </a:r>
            <a:endParaRPr lang="pt-BR" altLang="pt-BR" sz="1600" dirty="0">
              <a:solidFill>
                <a:srgbClr val="FFFFFF"/>
              </a:solidFill>
              <a:sym typeface="Tw Cen MT" panose="020B0602020104020603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CB0853A-959F-4EC3-97C7-668D2117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16F0E-862A-4EBE-A678-DC06523911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33600" y="3657600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x)   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174CBB-B99F-496C-9675-457A3070B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33600" y="3657600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0B311-B17F-4F25-A562-CB9E37FEB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33600" y="3657600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X4,    X3,    X2,    X1,   X0)   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2BB725-E0CE-4D0B-98F9-CA1F3ED9B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Representação Completa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541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/>
              <a:t>IdentityMapper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5413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/>
              <a:t>IdentityMapper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1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686800" cy="990600"/>
          </a:xfrm>
        </p:spPr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 – Regras de Exceção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078784-66FE-4998-9493-AADAB1243609}"/>
              </a:ext>
            </a:extLst>
          </p:cNvPr>
          <p:cNvSpPr/>
          <p:nvPr/>
        </p:nvSpPr>
        <p:spPr>
          <a:xfrm>
            <a:off x="762000" y="1828800"/>
            <a:ext cx="38531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(k→2,</a:t>
            </a:r>
          </a:p>
          <a:p>
            <a:r>
              <a:rPr lang="pt-BR" dirty="0"/>
              <a:t>r → 0.5,</a:t>
            </a:r>
          </a:p>
          <a:p>
            <a:r>
              <a:rPr lang="pt-BR" dirty="0"/>
              <a:t>core →</a:t>
            </a:r>
            <a:r>
              <a:rPr lang="en-US" dirty="0"/>
              <a:t> (x</a:t>
            </a:r>
            <a:r>
              <a:rPr lang="en-US" baseline="-25000" dirty="0"/>
              <a:t>3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 +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r>
              <a:rPr lang="pt-BR" dirty="0"/>
              <a:t>,</a:t>
            </a:r>
          </a:p>
          <a:p>
            <a:r>
              <a:rPr lang="pt-BR" dirty="0" err="1"/>
              <a:t>postExpansionFn</a:t>
            </a:r>
            <a:r>
              <a:rPr lang="pt-BR" dirty="0"/>
              <a:t> → </a:t>
            </a:r>
            <a:r>
              <a:rPr lang="pt-BR" dirty="0" err="1">
                <a:solidFill>
                  <a:srgbClr val="00B050"/>
                </a:solidFill>
              </a:rPr>
              <a:t>FilterKOutOfRange</a:t>
            </a:r>
            <a:r>
              <a:rPr lang="pt-BR" dirty="0"/>
              <a:t>)</a:t>
            </a:r>
          </a:p>
          <a:p>
            <a:r>
              <a:rPr lang="en-US" dirty="0"/>
              <a:t>   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1A63718-56F2-4750-9032-B0CDF1DF5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D7EAF6F-AF84-4799-8C94-9BA3CBBF8E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320040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+ 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3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33600" y="2438400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8" name="Gráfic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1828800"/>
            <a:ext cx="4486275" cy="542925"/>
          </a:xfrm>
          <a:prstGeom prst="rect">
            <a:avLst/>
          </a:prstGeom>
        </p:spPr>
      </p:pic>
      <p:pic>
        <p:nvPicPr>
          <p:cNvPr id="9" name="Gráfico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6531" y="2981325"/>
            <a:ext cx="4486275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192150" y="3590925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90 do espaço elementar.</a:t>
            </a:r>
            <a:endParaRPr lang="pt-BR" sz="1200" dirty="0"/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531" y="412831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92150" y="4737872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05D644-1483-41CD-A079-532D561C7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7981" y="168774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33600" y="2297302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BEE2A-2989-443E-9D32-76109169D1FF}"/>
              </a:ext>
            </a:extLst>
          </p:cNvPr>
          <p:cNvSpPr txBox="1"/>
          <p:nvPr/>
        </p:nvSpPr>
        <p:spPr>
          <a:xfrm>
            <a:off x="2225618" y="2756389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7</a:t>
            </a:r>
            <a:r>
              <a:rPr lang="en-US" dirty="0"/>
              <a:t>,    x</a:t>
            </a:r>
            <a:r>
              <a:rPr lang="en-US" baseline="-25000" dirty="0"/>
              <a:t>6</a:t>
            </a:r>
            <a:r>
              <a:rPr lang="en-US" dirty="0"/>
              <a:t>,     x</a:t>
            </a:r>
            <a:r>
              <a:rPr lang="en-US" baseline="-25000" dirty="0"/>
              <a:t>5</a:t>
            </a:r>
            <a:r>
              <a:rPr lang="en-US" dirty="0"/>
              <a:t>,     x</a:t>
            </a:r>
            <a:r>
              <a:rPr lang="en-US" baseline="-25000" dirty="0"/>
              <a:t>4</a:t>
            </a:r>
            <a:r>
              <a:rPr lang="en-US" dirty="0"/>
              <a:t>,    x</a:t>
            </a:r>
            <a:r>
              <a:rPr lang="en-US" baseline="-25000" dirty="0"/>
              <a:t>3</a:t>
            </a:r>
            <a:r>
              <a:rPr lang="en-US" dirty="0"/>
              <a:t>,     x</a:t>
            </a:r>
            <a:r>
              <a:rPr lang="en-US" baseline="-25000" dirty="0"/>
              <a:t>2</a:t>
            </a:r>
            <a:r>
              <a:rPr lang="en-US" dirty="0"/>
              <a:t>,     x</a:t>
            </a:r>
            <a:r>
              <a:rPr lang="en-US" baseline="-25000" dirty="0"/>
              <a:t>1</a:t>
            </a:r>
            <a:r>
              <a:rPr lang="en-US" dirty="0"/>
              <a:t>,   x</a:t>
            </a:r>
            <a:r>
              <a:rPr lang="en-US" baseline="-25000" dirty="0"/>
              <a:t>0</a:t>
            </a:r>
            <a:r>
              <a:rPr lang="en-US" dirty="0"/>
              <a:t>)   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150C8C3-EB4A-478B-930D-456A1A9F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168" y="3281364"/>
            <a:ext cx="4919663" cy="264097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9C2791-C6A3-452B-95CF-F31E4BED146D}"/>
              </a:ext>
            </a:extLst>
          </p:cNvPr>
          <p:cNvSpPr txBox="1"/>
          <p:nvPr/>
        </p:nvSpPr>
        <p:spPr>
          <a:xfrm>
            <a:off x="381000" y="3466776"/>
            <a:ext cx="2819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0 → peso = p</a:t>
            </a:r>
            <a:r>
              <a:rPr lang="en-US" baseline="-25000" dirty="0"/>
              <a:t>1</a:t>
            </a:r>
            <a:br>
              <a:rPr lang="en-US" dirty="0"/>
            </a:br>
            <a:r>
              <a:rPr lang="en-US" dirty="0"/>
              <a:t>x = 1 → peso = p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US" dirty="0"/>
              <a:t>Soma-se </a:t>
            </a:r>
            <a:r>
              <a:rPr lang="en-US" dirty="0" err="1"/>
              <a:t>os</a:t>
            </a:r>
            <a:r>
              <a:rPr lang="en-US" dirty="0"/>
              <a:t> peso das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“p” para se </a:t>
            </a:r>
            <a:r>
              <a:rPr lang="en-US" dirty="0" err="1"/>
              <a:t>calcular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. E </a:t>
            </a:r>
            <a:r>
              <a:rPr lang="en-US" dirty="0" err="1"/>
              <a:t>essa</a:t>
            </a:r>
            <a:r>
              <a:rPr lang="en-US" dirty="0"/>
              <a:t> soma é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 para o </a:t>
            </a:r>
            <a:r>
              <a:rPr lang="en-US" dirty="0" err="1"/>
              <a:t>cálculo</a:t>
            </a:r>
            <a:r>
              <a:rPr lang="en-US" dirty="0"/>
              <a:t> de x</a:t>
            </a:r>
            <a:r>
              <a:rPr lang="en-US" baseline="-25000" dirty="0"/>
              <a:t>0</a:t>
            </a:r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F2DDCD2-2A16-401B-B6F4-A47B00E0C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2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7981" y="168774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133600" y="2297302"/>
            <a:ext cx="365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</a:t>
            </a:r>
            <a:endParaRPr lang="pt-BR" sz="1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2BEE2A-2989-443E-9D32-76109169D1FF}"/>
              </a:ext>
            </a:extLst>
          </p:cNvPr>
          <p:cNvSpPr txBox="1"/>
          <p:nvPr/>
        </p:nvSpPr>
        <p:spPr>
          <a:xfrm>
            <a:off x="2225617" y="2574301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(0,     1,      1,      1,      1,      0,      0,     0)  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7D568C-5E12-44C8-B595-57987BC2E80B}"/>
              </a:ext>
            </a:extLst>
          </p:cNvPr>
          <p:cNvSpPr txBox="1"/>
          <p:nvPr/>
        </p:nvSpPr>
        <p:spPr>
          <a:xfrm>
            <a:off x="1447799" y="2862410"/>
            <a:ext cx="558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pesos = (1 + 16  + 16 + 16  + 16  + 1  +  1  +  1) = 68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9C06C5-7CFB-4AF3-9F5D-F29FE3123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113" y="3959120"/>
            <a:ext cx="4919663" cy="26409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941528-5A87-4E3F-9888-5157576FAB25}"/>
              </a:ext>
            </a:extLst>
          </p:cNvPr>
          <p:cNvSpPr txBox="1"/>
          <p:nvPr/>
        </p:nvSpPr>
        <p:spPr>
          <a:xfrm>
            <a:off x="1447799" y="3168832"/>
            <a:ext cx="569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pesos = (1 + 16  + 16 + 16  + 16  + 1  +  1  +  x</a:t>
            </a:r>
            <a:r>
              <a:rPr lang="en-US" baseline="-25000" dirty="0"/>
              <a:t>0</a:t>
            </a:r>
            <a:r>
              <a:rPr lang="en-US" dirty="0"/>
              <a:t>) = 68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EF0A51-2281-47B0-9425-AFB1C6D9F9F1}"/>
              </a:ext>
            </a:extLst>
          </p:cNvPr>
          <p:cNvSpPr txBox="1"/>
          <p:nvPr/>
        </p:nvSpPr>
        <p:spPr>
          <a:xfrm>
            <a:off x="1744415" y="3456941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68 - 1 - 16  - 16 - 16  - 16  - 1  -  1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3F1301-0C44-47F4-A5BF-CB05941E4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 Exceção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3F1301-0C44-47F4-A5BF-CB05941E4F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FDA9641C-BD34-49B9-A1A6-B3C993647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68588"/>
              </p:ext>
            </p:extLst>
          </p:nvPr>
        </p:nvGraphicFramePr>
        <p:xfrm>
          <a:off x="609600" y="2255520"/>
          <a:ext cx="58540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9">
                  <a:extLst>
                    <a:ext uri="{9D8B030D-6E8A-4147-A177-3AD203B41FA5}">
                      <a16:colId xmlns:a16="http://schemas.microsoft.com/office/drawing/2014/main" val="1943971728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262915420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169331439"/>
                    </a:ext>
                  </a:extLst>
                </a:gridCol>
                <a:gridCol w="1463509">
                  <a:extLst>
                    <a:ext uri="{9D8B030D-6E8A-4147-A177-3AD203B41FA5}">
                      <a16:colId xmlns:a16="http://schemas.microsoft.com/office/drawing/2014/main" val="92073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x</a:t>
                      </a:r>
                      <a:r>
                        <a:rPr lang="en-US" baseline="-25000" dirty="0"/>
                        <a:t>0</a:t>
                      </a:r>
                      <a:endParaRPr lang="pt-B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1.64575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82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8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7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-1+1.41421i</a:t>
                      </a:r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07022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5011A8-F29E-45E1-A820-EAB542FACF1F}"/>
              </a:ext>
            </a:extLst>
          </p:cNvPr>
          <p:cNvSpPr txBox="1"/>
          <p:nvPr/>
        </p:nvSpPr>
        <p:spPr>
          <a:xfrm>
            <a:off x="606669" y="17526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2, r = 0.5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6CB64CC-FE99-480C-AB19-16AB545D2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5" t="82786" r="17909" b="-98"/>
          <a:stretch/>
        </p:blipFill>
        <p:spPr>
          <a:xfrm>
            <a:off x="615461" y="5654040"/>
            <a:ext cx="3048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Estrutura da Apresentação</a:t>
            </a:r>
          </a:p>
        </p:txBody>
      </p:sp>
      <p:sp>
        <p:nvSpPr>
          <p:cNvPr id="1536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Autômatos Celulares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Tema e Justificativa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Problema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Objetivos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Roteiro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61354EC-BA78-4C9D-A87B-04E069BD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397D907-2148-4615-AAAF-E75A02C26B8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Conclusão</a:t>
            </a:r>
          </a:p>
        </p:txBody>
      </p:sp>
      <p:sp>
        <p:nvSpPr>
          <p:cNvPr id="25603" name="Rectangl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Problema atual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Melhorias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propostas</a:t>
            </a:r>
            <a:endParaRPr lang="pt-BR" altLang="pt-BR" dirty="0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DF419C-67AD-4800-91DF-32FFD9EB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375D28D-32D4-4CB1-A01C-FD0B68D07C8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Autômatos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Celulares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Aplicações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A442D26-B5F7-44E8-91E3-A78159457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" y="1600200"/>
            <a:ext cx="7924800" cy="4185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9600" y="5785950"/>
            <a:ext cx="3019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Autômato Celular, regra 30 com 30 </a:t>
            </a:r>
            <a:r>
              <a:rPr lang="pt-BR" sz="1200" i="1" dirty="0" err="1">
                <a:effectLst/>
              </a:rPr>
              <a:t>timesteps</a:t>
            </a:r>
            <a:r>
              <a:rPr lang="pt-BR" sz="1200" dirty="0">
                <a:effectLst/>
              </a:rPr>
              <a:t>.</a:t>
            </a:r>
            <a:endParaRPr lang="pt-BR" sz="12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95FA4BE-7EC5-47E7-8CF5-FD8B18838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33600" y="3810000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200400"/>
            <a:ext cx="4486275" cy="542925"/>
          </a:xfrm>
          <a:prstGeom prst="rect">
            <a:avLst/>
          </a:prstGeom>
        </p:spPr>
      </p:pic>
      <p:sp>
        <p:nvSpPr>
          <p:cNvPr id="9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81A36D-2B76-4C8D-9FBE-B02A2F3DD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Pesquisas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área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Metodologias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Problema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AE7911C-BBE5-415A-AE86-1097F9902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68CB48-14CF-4A15-A4A2-31D9D3871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33600" y="3657600"/>
            <a:ext cx="3569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0C3C7AB-9261-4357-A9A3-427495D23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39462" y="3657600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2530A-A2C2-4A84-9457-AA6B8893B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1CDDE76-2251-4E8F-8553-2206C4BEC1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_TP010352480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3060C9-527C-424B-9301-DD514165EF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 para curso universitário (design de livro escolar)</Template>
  <TotalTime>0</TotalTime>
  <Words>1121</Words>
  <Application>Microsoft Office PowerPoint</Application>
  <PresentationFormat>Apresentação na tela (4:3)</PresentationFormat>
  <Paragraphs>272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Wingdings 2</vt:lpstr>
      <vt:lpstr>AcademicPresentation2_TP010352480</vt:lpstr>
      <vt:lpstr>Geração de regras de autômatos celulares com complementos de templates</vt:lpstr>
      <vt:lpstr>Estrutura da Apresentação</vt:lpstr>
      <vt:lpstr>Autômatos Celulares</vt:lpstr>
      <vt:lpstr>Autômatos Celulares</vt:lpstr>
      <vt:lpstr>Autômatos Celulares</vt:lpstr>
      <vt:lpstr>Autômatos Celulares</vt:lpstr>
      <vt:lpstr>Templates</vt:lpstr>
      <vt:lpstr>Templates</vt:lpstr>
      <vt:lpstr>Templates</vt:lpstr>
      <vt:lpstr>Templates</vt:lpstr>
      <vt:lpstr>Templates</vt:lpstr>
      <vt:lpstr>Templates</vt:lpstr>
      <vt:lpstr>Templates – Representação Completa</vt:lpstr>
      <vt:lpstr>Templates – Regras de Exceção</vt:lpstr>
      <vt:lpstr>Templates – Regras de Exceção</vt:lpstr>
      <vt:lpstr>Regras Balanceadas</vt:lpstr>
      <vt:lpstr>Regras Balanceadas</vt:lpstr>
      <vt:lpstr>Regras Balanceadas</vt:lpstr>
      <vt:lpstr>Regras Balanceadas Exceção</vt:lpstr>
      <vt:lpstr>Conclusão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2016-10-24T22:43:35Z</dcterms:created>
  <dcterms:modified xsi:type="dcterms:W3CDTF">2017-10-24T10:05:08Z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