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6"/>
  </p:notesMasterIdLst>
  <p:sldIdLst>
    <p:sldId id="256" r:id="rId3"/>
    <p:sldId id="282" r:id="rId4"/>
    <p:sldId id="283" r:id="rId5"/>
    <p:sldId id="284" r:id="rId6"/>
    <p:sldId id="285" r:id="rId7"/>
    <p:sldId id="286" r:id="rId8"/>
    <p:sldId id="276" r:id="rId9"/>
    <p:sldId id="277" r:id="rId10"/>
    <p:sldId id="278" r:id="rId11"/>
    <p:sldId id="279" r:id="rId12"/>
    <p:sldId id="280" r:id="rId13"/>
    <p:sldId id="281" r:id="rId14"/>
    <p:sldId id="287" r:id="rId15"/>
    <p:sldId id="291" r:id="rId16"/>
    <p:sldId id="293" r:id="rId17"/>
    <p:sldId id="292" r:id="rId18"/>
    <p:sldId id="294" r:id="rId19"/>
    <p:sldId id="295" r:id="rId20"/>
    <p:sldId id="296" r:id="rId21"/>
    <p:sldId id="298" r:id="rId22"/>
    <p:sldId id="299" r:id="rId23"/>
    <p:sldId id="297" r:id="rId24"/>
    <p:sldId id="303" r:id="rId25"/>
    <p:sldId id="300" r:id="rId26"/>
    <p:sldId id="301" r:id="rId27"/>
    <p:sldId id="304" r:id="rId28"/>
    <p:sldId id="272" r:id="rId29"/>
    <p:sldId id="290" r:id="rId30"/>
    <p:sldId id="273" r:id="rId31"/>
    <p:sldId id="274" r:id="rId32"/>
    <p:sldId id="275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843453B0-722A-46C4-9137-7825E2E3C3AF}">
          <p14:sldIdLst>
            <p14:sldId id="256"/>
          </p14:sldIdLst>
        </p14:section>
        <p14:section name="Seção sem Título" id="{03909E64-7CC4-47FF-B8FD-A4A022D863FE}">
          <p14:sldIdLst>
            <p14:sldId id="282"/>
            <p14:sldId id="283"/>
            <p14:sldId id="284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87"/>
            <p14:sldId id="291"/>
            <p14:sldId id="293"/>
            <p14:sldId id="292"/>
            <p14:sldId id="294"/>
            <p14:sldId id="295"/>
            <p14:sldId id="296"/>
            <p14:sldId id="298"/>
            <p14:sldId id="299"/>
            <p14:sldId id="297"/>
            <p14:sldId id="303"/>
            <p14:sldId id="300"/>
            <p14:sldId id="301"/>
            <p14:sldId id="304"/>
            <p14:sldId id="272"/>
            <p14:sldId id="290"/>
            <p14:sldId id="273"/>
            <p14:sldId id="274"/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F7E9E7"/>
    <a:srgbClr val="D34817"/>
    <a:srgbClr val="F0F3EE"/>
    <a:srgbClr val="E1E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4909" autoAdjust="0"/>
  </p:normalViewPr>
  <p:slideViewPr>
    <p:cSldViewPr>
      <p:cViewPr varScale="1">
        <p:scale>
          <a:sx n="109" d="100"/>
          <a:sy n="109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B2F5FF-AA94-45E0-B9FB-C0EC43E6D373}" type="datetimeFigureOut">
              <a:rPr lang="en-US"/>
              <a:pPr>
                <a:defRPr/>
              </a:pPr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35AB03-F73F-43D6-A6E3-0477F19FC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0DC40C5-0DC5-41C1-987D-D57147712ED2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2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3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3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3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88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6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46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95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4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Notas introdutórias.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FCC0EDB-32BF-4742-821C-ADDC925FD29C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85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56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69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42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0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71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2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4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9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No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começo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detalhes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do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curso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e/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ou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livros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materiais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necessários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uma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aula/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projeto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7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12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8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Um design de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programação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períodos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objetivos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opcionais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F1C7F1-2B60-4A24-8BAB-556E531B09FA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15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Conclusão do curso, palestra etc.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265F0C-EE31-4106-B2AB-49DBC7844971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8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4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0DA197-80E0-41F2-A997-9DAEEF86D915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4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0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5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B56D2C-D83C-4CF2-A48B-0AC9302430E5}" type="datetime8">
              <a:rPr lang="en-US" smtClean="0"/>
              <a:t>20-Oct-17 0:47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C16F0E-862A-4EBE-A678-DC06523911E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436E4-5420-4C31-A179-9A46179248BF}" type="datetime8">
              <a:rPr lang="en-US" smtClean="0"/>
              <a:t>20-Oct-17 0:47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B858-86C2-4100-B925-2DD1C1F4A0C9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5AA8F8-0342-4D42-AA89-33532C52FADD}" type="datetime8">
              <a:rPr lang="en-US" smtClean="0"/>
              <a:t>20-Oct-17 0:47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2951-F177-41BC-BC98-AEC063A89287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3EAB2F-C593-4E97-B42D-74E9F9E41B49}" type="datetime8">
              <a:rPr lang="en-US" smtClean="0"/>
              <a:t>20-Oct-17 0:47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75D28D-32D4-4CB1-A01C-FD0B68D07C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C2532-B9D5-40E9-9226-E111D8162663}" type="datetime8">
              <a:rPr lang="en-US" smtClean="0"/>
              <a:t>20-Oct-17 0:47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0B89C4-BF56-48DF-883B-292DD74B03B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70E22F44-D49B-4D49-8C45-7ABE884732FF}" type="datetime8">
              <a:rPr lang="en-US" smtClean="0"/>
              <a:t>20-Oct-17 0:47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CDDE76-2251-4E8F-8553-2206C4BEC1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5992CB5D-C06B-463C-8FF9-E8129E3BEF2E}" type="datetime8">
              <a:rPr lang="en-US" smtClean="0"/>
              <a:t>20-Oct-17 0:47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0332F5-355F-41BA-B595-25A9479F37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6F553F-6C95-40D0-9938-43A8E2B1F985}" type="datetime8">
              <a:rPr lang="en-US" smtClean="0"/>
              <a:t>20-Oct-17 0:47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30C2F8-0B5F-4505-B88C-6265F3CDE30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DC04E-0FAE-488B-A3ED-32C9F1EA277A}" type="datetime8">
              <a:rPr lang="en-US" smtClean="0"/>
              <a:t>20-Oct-17 0:47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A1C7AD-9CC5-4700-986C-BB8E2A7A301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58905-47D3-466F-9F98-256E1A86342A}" type="datetime8">
              <a:rPr lang="en-US" smtClean="0"/>
              <a:t>20-Oct-17 0:47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97D907-2148-4615-AAAF-E75A02C26B8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76CFD83C-7C33-4A10-8883-61AA9A6DA129}" type="datetime8">
              <a:rPr lang="en-US" smtClean="0"/>
              <a:t>20-Oct-17 0:47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62456-93C0-42B0-9DC0-27AEDF9153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3BE2DD-3C87-4218-A794-E9D74AEEA687}" type="datetime8">
              <a:rPr lang="en-US" smtClean="0"/>
              <a:t>20-Oct-17 0:47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6CD9DC-048C-4548-BBCE-E289111122AE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37" r:id="rId10"/>
    <p:sldLayoutId id="214748374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33625" y="3276600"/>
            <a:ext cx="6477000" cy="1447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Diferença entre </a:t>
            </a:r>
            <a:r>
              <a:rPr lang="pt-BR" cap="none" dirty="0" err="1">
                <a:solidFill>
                  <a:srgbClr val="D34817"/>
                </a:solidFill>
                <a:sym typeface="Tw Cen MT" pitchFamily="34" charset="0"/>
              </a:rPr>
              <a:t>templates</a:t>
            </a: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 de autômatos celulares de ordem </a:t>
            </a:r>
            <a:r>
              <a:rPr lang="pt-BR" i="1" cap="none" dirty="0">
                <a:solidFill>
                  <a:srgbClr val="D34817"/>
                </a:solidFill>
                <a:sym typeface="Tw Cen MT" pitchFamily="34" charset="0"/>
              </a:rPr>
              <a:t>k</a:t>
            </a: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-ária</a:t>
            </a:r>
            <a:endParaRPr lang="pt-BR" sz="3600" cap="none" dirty="0">
              <a:solidFill>
                <a:srgbClr val="D34817"/>
              </a:solidFill>
              <a:sym typeface="Tw Cen MT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8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13"/>
              </a:spcBef>
              <a:buClrTx/>
            </a:pPr>
            <a:r>
              <a:rPr lang="pt-BR" altLang="pt-BR" sz="2400" dirty="0">
                <a:sym typeface="Tw Cen MT" panose="020B0602020104020603" pitchFamily="34" charset="0"/>
              </a:rPr>
              <a:t>Aluno: William Barbosa dos Santos</a:t>
            </a:r>
            <a:br>
              <a:rPr lang="pt-BR" altLang="pt-BR" sz="2400" dirty="0">
                <a:sym typeface="Tw Cen MT" panose="020B0602020104020603" pitchFamily="34" charset="0"/>
              </a:rPr>
            </a:br>
            <a:r>
              <a:rPr lang="pt-BR" altLang="pt-BR" sz="2400" dirty="0">
                <a:sym typeface="Tw Cen MT" panose="020B0602020104020603" pitchFamily="34" charset="0"/>
              </a:rPr>
              <a:t>Orientador: Pedro Paulo </a:t>
            </a:r>
            <a:r>
              <a:rPr lang="pt-BR" altLang="pt-BR" sz="2400" dirty="0" err="1">
                <a:sym typeface="Tw Cen MT" panose="020B0602020104020603" pitchFamily="34" charset="0"/>
              </a:rPr>
              <a:t>Balbi</a:t>
            </a:r>
            <a:r>
              <a:rPr lang="pt-BR" altLang="pt-BR" sz="2400" dirty="0">
                <a:sym typeface="Tw Cen MT" panose="020B0602020104020603" pitchFamily="34" charset="0"/>
              </a:rPr>
              <a:t> de Oliveira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04800" y="76200"/>
            <a:ext cx="8637588" cy="123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3317" name="Picture 2" descr="http://blogdoenem.com.br/wp-content/uploads/2014/12/mackenzie-s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75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 txBox="1">
            <a:spLocks/>
          </p:cNvSpPr>
          <p:nvPr/>
        </p:nvSpPr>
        <p:spPr bwMode="auto">
          <a:xfrm>
            <a:off x="5715000" y="4573588"/>
            <a:ext cx="3238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pt-BR" sz="1600" cap="none" dirty="0">
                <a:solidFill>
                  <a:srgbClr val="D34817"/>
                </a:solidFill>
                <a:sym typeface="Tw Cen MT" pitchFamily="34" charset="0"/>
              </a:rPr>
              <a:t>Qualificação de dissertação de mestrado</a:t>
            </a:r>
          </a:p>
        </p:txBody>
      </p:sp>
      <p:sp>
        <p:nvSpPr>
          <p:cNvPr id="13319" name="Rectangle 2"/>
          <p:cNvSpPr txBox="1">
            <a:spLocks/>
          </p:cNvSpPr>
          <p:nvPr/>
        </p:nvSpPr>
        <p:spPr bwMode="auto">
          <a:xfrm>
            <a:off x="8001000" y="6248400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13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1600" dirty="0" err="1">
                <a:solidFill>
                  <a:srgbClr val="FFFFFF"/>
                </a:solidFill>
                <a:sym typeface="Tw Cen MT" panose="020B0602020104020603" pitchFamily="34" charset="0"/>
              </a:rPr>
              <a:t>Outubro</a:t>
            </a:r>
            <a:r>
              <a:rPr lang="en-US" altLang="pt-BR" sz="1600" dirty="0">
                <a:solidFill>
                  <a:srgbClr val="FFFFFF"/>
                </a:solidFill>
                <a:sym typeface="Tw Cen MT" panose="020B0602020104020603" pitchFamily="34" charset="0"/>
              </a:rPr>
              <a:t>, 2017</a:t>
            </a:r>
            <a:endParaRPr lang="pt-BR" altLang="pt-BR" sz="1600" dirty="0">
              <a:solidFill>
                <a:srgbClr val="FFFFFF"/>
              </a:solidFill>
              <a:sym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87994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4616A3-AD1F-4604-AE85-622C416F2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56101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0B44B8-4BB3-403B-B029-86C9627CE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56101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4</a:t>
            </a:r>
            <a:r>
              <a:rPr lang="en-US" dirty="0"/>
              <a:t>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baseline="-25000" dirty="0"/>
              <a:t> </a:t>
            </a:r>
            <a:r>
              <a:rPr lang="en-US" dirty="0"/>
              <a:t>,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, 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, 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8E4D12-FE72-42B5-B904-D6A384FF2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90925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2351738" y="4075954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(0,     0,  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- 1</a:t>
            </a:r>
            <a:r>
              <a:rPr lang="en-US" dirty="0"/>
              <a:t>,  x</a:t>
            </a:r>
            <a:r>
              <a:rPr lang="en-US" baseline="-25000" dirty="0"/>
              <a:t>4</a:t>
            </a:r>
            <a:r>
              <a:rPr lang="en-US" dirty="0"/>
              <a:t>,     x</a:t>
            </a:r>
            <a:r>
              <a:rPr lang="en-US" baseline="-25000" dirty="0"/>
              <a:t>3 </a:t>
            </a:r>
            <a:r>
              <a:rPr lang="en-US" dirty="0"/>
              <a:t>,    x</a:t>
            </a:r>
            <a:r>
              <a:rPr lang="en-US" baseline="-25000" dirty="0"/>
              <a:t>2</a:t>
            </a:r>
            <a:r>
              <a:rPr lang="en-US" dirty="0"/>
              <a:t>,     x</a:t>
            </a:r>
            <a:r>
              <a:rPr lang="en-US" baseline="-25000" dirty="0"/>
              <a:t>1</a:t>
            </a:r>
            <a:r>
              <a:rPr lang="en-US" dirty="0"/>
              <a:t>,    x</a:t>
            </a:r>
            <a:r>
              <a:rPr lang="en-US" baseline="-25000" dirty="0"/>
              <a:t>0</a:t>
            </a:r>
            <a:r>
              <a:rPr lang="en-US" dirty="0"/>
              <a:t>)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Representação Completa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541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/>
              <a:t>IdentityMapper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541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/>
              <a:t>IdentityMapper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1119"/>
              </p:ext>
            </p:extLst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8531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>
                <a:solidFill>
                  <a:srgbClr val="00B050"/>
                </a:solidFill>
              </a:rPr>
              <a:t>FilterKOutOfRange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5662"/>
              </p:ext>
            </p:extLst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1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9C467AD-4E66-4274-8260-CD1DA0643256}"/>
              </a:ext>
            </a:extLst>
          </p:cNvPr>
          <p:cNvSpPr/>
          <p:nvPr/>
        </p:nvSpPr>
        <p:spPr>
          <a:xfrm>
            <a:off x="1790700" y="2057400"/>
            <a:ext cx="3200400" cy="3200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m</a:t>
            </a:r>
            <a:endParaRPr lang="pt-BR" baseline="-250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CCBE265-8667-42EC-A161-7A30479E1BA4}"/>
              </a:ext>
            </a:extLst>
          </p:cNvPr>
          <p:cNvSpPr/>
          <p:nvPr/>
        </p:nvSpPr>
        <p:spPr>
          <a:xfrm>
            <a:off x="4191000" y="2057400"/>
            <a:ext cx="3200400" cy="3200400"/>
          </a:xfrm>
          <a:prstGeom prst="ellipse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s</a:t>
            </a:r>
            <a:endParaRPr lang="pt-BR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1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9C467AD-4E66-4274-8260-CD1DA0643256}"/>
              </a:ext>
            </a:extLst>
          </p:cNvPr>
          <p:cNvSpPr/>
          <p:nvPr/>
        </p:nvSpPr>
        <p:spPr>
          <a:xfrm>
            <a:off x="266700" y="2286000"/>
            <a:ext cx="3200400" cy="32004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m</a:t>
            </a:r>
            <a:endParaRPr lang="pt-BR" baseline="-250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CCBE265-8667-42EC-A161-7A30479E1BA4}"/>
              </a:ext>
            </a:extLst>
          </p:cNvPr>
          <p:cNvSpPr/>
          <p:nvPr/>
        </p:nvSpPr>
        <p:spPr>
          <a:xfrm>
            <a:off x="2667000" y="2286000"/>
            <a:ext cx="3200400" cy="3200400"/>
          </a:xfrm>
          <a:prstGeom prst="ellipse">
            <a:avLst/>
          </a:prstGeom>
          <a:solidFill>
            <a:schemeClr val="bg1">
              <a:alpha val="5019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baseline="-25000" dirty="0" err="1">
                <a:solidFill>
                  <a:schemeClr val="tx1"/>
                </a:solidFill>
              </a:rPr>
              <a:t>s</a:t>
            </a:r>
            <a:endParaRPr lang="pt-BR" baseline="-250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1DBAA-14D2-4C90-B52D-7CDC48087E21}"/>
              </a:ext>
            </a:extLst>
          </p:cNvPr>
          <p:cNvSpPr txBox="1"/>
          <p:nvPr/>
        </p:nvSpPr>
        <p:spPr>
          <a:xfrm>
            <a:off x="6163953" y="30480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 = (x2 + 1, x2, x1, x0)</a:t>
            </a:r>
          </a:p>
          <a:p>
            <a:r>
              <a:rPr lang="en-US" dirty="0" err="1"/>
              <a:t>Ts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54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042F879-9670-4D7A-A53A-852B80099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17767"/>
              </p:ext>
            </p:extLst>
          </p:nvPr>
        </p:nvGraphicFramePr>
        <p:xfrm>
          <a:off x="630115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49486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475285" y="1611868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5154C2-116D-4036-A4C5-1FD55D52BCFE}"/>
              </a:ext>
            </a:extLst>
          </p:cNvPr>
          <p:cNvSpPr txBox="1"/>
          <p:nvPr/>
        </p:nvSpPr>
        <p:spPr>
          <a:xfrm>
            <a:off x="609600" y="5562600"/>
            <a:ext cx="25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</p:txBody>
      </p:sp>
    </p:spTree>
    <p:extLst>
      <p:ext uri="{BB962C8B-B14F-4D97-AF65-F5344CB8AC3E}">
        <p14:creationId xmlns:p14="http://schemas.microsoft.com/office/powerpoint/2010/main" val="32420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Estrutura da Apresentação</a:t>
            </a:r>
          </a:p>
        </p:txBody>
      </p:sp>
      <p:sp>
        <p:nvSpPr>
          <p:cNvPr id="1536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Autômatos Celulares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Tema e Justificativa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Problema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Objetivos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Roteiro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98F9BB1-FEE6-401C-B66C-142D8FB8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397D907-2148-4615-AAAF-E75A02C26B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81240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475285" y="1611868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17D7880-CD66-4CBD-B002-28A16CAA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75646"/>
              </p:ext>
            </p:extLst>
          </p:nvPr>
        </p:nvGraphicFramePr>
        <p:xfrm>
          <a:off x="630115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EFF902-F206-405E-BD52-C1E0B6554E70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6558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F1DBAA-14D2-4C90-B52D-7CDC48087E21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9DB3A-FE7B-4D0E-9099-E7E58D108F99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C515756-CE3B-44FD-A173-615AAC1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16801"/>
              </p:ext>
            </p:extLst>
          </p:nvPr>
        </p:nvGraphicFramePr>
        <p:xfrm>
          <a:off x="5105400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E1798-62C0-4F6A-82B7-4E05A52C42A0}"/>
              </a:ext>
            </a:extLst>
          </p:cNvPr>
          <p:cNvSpPr txBox="1"/>
          <p:nvPr/>
        </p:nvSpPr>
        <p:spPr>
          <a:xfrm>
            <a:off x="4475285" y="1611868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17D7880-CD66-4CBD-B002-28A16CAA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47938"/>
              </p:ext>
            </p:extLst>
          </p:nvPr>
        </p:nvGraphicFramePr>
        <p:xfrm>
          <a:off x="630115" y="1611868"/>
          <a:ext cx="3924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3CACE23-D792-4B65-8D27-296DF0685924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60CDBF9-878B-47CC-9042-81E9514CA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46603"/>
              </p:ext>
            </p:extLst>
          </p:nvPr>
        </p:nvGraphicFramePr>
        <p:xfrm>
          <a:off x="4157880" y="1796534"/>
          <a:ext cx="3924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CBE2A6-15B0-41BE-BA73-83E0805F572D}"/>
              </a:ext>
            </a:extLst>
          </p:cNvPr>
          <p:cNvSpPr txBox="1"/>
          <p:nvPr/>
        </p:nvSpPr>
        <p:spPr>
          <a:xfrm>
            <a:off x="3429000" y="1817608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19781"/>
              </p:ext>
            </p:extLst>
          </p:nvPr>
        </p:nvGraphicFramePr>
        <p:xfrm>
          <a:off x="628690" y="1611868"/>
          <a:ext cx="17335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3255640B-6C80-442C-BB67-DA7D20767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28227"/>
              </p:ext>
            </p:extLst>
          </p:nvPr>
        </p:nvGraphicFramePr>
        <p:xfrm>
          <a:off x="646074" y="3524012"/>
          <a:ext cx="1752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39417" marR="39417" marT="19709" marB="19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38D8D9C-D3CE-4910-9A18-9A6DB5FAC4BD}"/>
              </a:ext>
            </a:extLst>
          </p:cNvPr>
          <p:cNvSpPr txBox="1"/>
          <p:nvPr/>
        </p:nvSpPr>
        <p:spPr>
          <a:xfrm>
            <a:off x="0" y="3524012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21B0C6-4302-46B0-838A-F23B331C4356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6DC7EF-2558-4939-9D32-2A2014155073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EEFBFDE-0C0E-41E3-BB22-4B8259375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90267"/>
              </p:ext>
            </p:extLst>
          </p:nvPr>
        </p:nvGraphicFramePr>
        <p:xfrm>
          <a:off x="5143504" y="1752600"/>
          <a:ext cx="3924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17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23364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76947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385045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3</a:t>
                      </a:r>
                      <a:endParaRPr lang="pt-B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endParaRPr lang="pt-BR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endParaRPr lang="pt-BR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– (x</a:t>
                      </a:r>
                      <a:r>
                        <a:rPr lang="en-US" sz="1800" baseline="-25000" dirty="0"/>
                        <a:t>1 </a:t>
                      </a:r>
                      <a:r>
                        <a:rPr lang="en-US" sz="1800" baseline="0" dirty="0"/>
                        <a:t>+ 1)</a:t>
                      </a:r>
                      <a:endParaRPr lang="pt-BR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pt-BR" sz="1800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  <a:endParaRPr lang="pt-BR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AB961D-B7C4-41F4-8094-D6DA2B126BF1}"/>
              </a:ext>
            </a:extLst>
          </p:cNvPr>
          <p:cNvCxnSpPr>
            <a:cxnSpLocks/>
          </p:cNvCxnSpPr>
          <p:nvPr/>
        </p:nvCxnSpPr>
        <p:spPr>
          <a:xfrm>
            <a:off x="4572000" y="1828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F8C893-1B23-4A5F-AE36-9132AEC656D6}"/>
              </a:ext>
            </a:extLst>
          </p:cNvPr>
          <p:cNvSpPr txBox="1"/>
          <p:nvPr/>
        </p:nvSpPr>
        <p:spPr>
          <a:xfrm>
            <a:off x="4495800" y="1752600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4BCF7B9-1386-40FE-9A20-F4705542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12126"/>
              </p:ext>
            </p:extLst>
          </p:nvPr>
        </p:nvGraphicFramePr>
        <p:xfrm>
          <a:off x="762000" y="1776214"/>
          <a:ext cx="3581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+ 1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61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34E9CC75-636E-4E78-871E-0635CD992D21}"/>
              </a:ext>
            </a:extLst>
          </p:cNvPr>
          <p:cNvSpPr txBox="1"/>
          <p:nvPr/>
        </p:nvSpPr>
        <p:spPr>
          <a:xfrm>
            <a:off x="33120" y="1797288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337452-ADAC-4AAA-9220-10D0FBFA20C7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ACAC1B-CB27-4876-BE16-FFD42604335B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5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CBE2A6-15B0-41BE-BA73-83E0805F572D}"/>
              </a:ext>
            </a:extLst>
          </p:cNvPr>
          <p:cNvSpPr txBox="1"/>
          <p:nvPr/>
        </p:nvSpPr>
        <p:spPr>
          <a:xfrm>
            <a:off x="3003845" y="1820107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I(Tm,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=</a:t>
            </a:r>
            <a:endParaRPr lang="pt-BR" dirty="0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14044"/>
              </p:ext>
            </p:extLst>
          </p:nvPr>
        </p:nvGraphicFramePr>
        <p:xfrm>
          <a:off x="667116" y="1611868"/>
          <a:ext cx="17335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8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433378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0" y="1611868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8C99BCF-31C7-43E6-96C6-06022545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58810"/>
              </p:ext>
            </p:extLst>
          </p:nvPr>
        </p:nvGraphicFramePr>
        <p:xfrm>
          <a:off x="4343400" y="1611868"/>
          <a:ext cx="3924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6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981076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981076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981076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B9B12A-757C-42C7-968B-08D04A5C8CD6}"/>
              </a:ext>
            </a:extLst>
          </p:cNvPr>
          <p:cNvSpPr txBox="1"/>
          <p:nvPr/>
        </p:nvSpPr>
        <p:spPr>
          <a:xfrm>
            <a:off x="0" y="3939543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9D18653-7079-4549-96FC-DDEEEC0A13E4}"/>
              </a:ext>
            </a:extLst>
          </p:cNvPr>
          <p:cNvCxnSpPr>
            <a:cxnSpLocks/>
          </p:cNvCxnSpPr>
          <p:nvPr/>
        </p:nvCxnSpPr>
        <p:spPr>
          <a:xfrm>
            <a:off x="76200" y="40291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8AAA6E1-C484-4180-ABB5-F5A6FB70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03072"/>
              </p:ext>
            </p:extLst>
          </p:nvPr>
        </p:nvGraphicFramePr>
        <p:xfrm>
          <a:off x="660928" y="3384788"/>
          <a:ext cx="193527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11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455358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379465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83036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3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– (x</a:t>
                      </a:r>
                      <a:r>
                        <a:rPr lang="en-US" sz="900" baseline="-25000" dirty="0"/>
                        <a:t>1 </a:t>
                      </a:r>
                      <a:r>
                        <a:rPr lang="en-US" sz="900" baseline="0" dirty="0"/>
                        <a:t>+ 1)</a:t>
                      </a:r>
                      <a:endParaRPr lang="pt-BR" sz="900" baseline="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9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2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21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</a:t>
                      </a:r>
                      <a:endParaRPr lang="pt-BR" sz="900" dirty="0"/>
                    </a:p>
                  </a:txBody>
                  <a:tcPr marL="45094" marR="45094" marT="22547" marB="2254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41307"/>
                  </a:ext>
                </a:extLst>
              </a:tr>
            </a:tbl>
          </a:graphicData>
        </a:graphic>
      </p:graphicFrame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7BAEBA-4CC9-4F12-8923-A9F6E51BE803}"/>
              </a:ext>
            </a:extLst>
          </p:cNvPr>
          <p:cNvCxnSpPr>
            <a:cxnSpLocks/>
          </p:cNvCxnSpPr>
          <p:nvPr/>
        </p:nvCxnSpPr>
        <p:spPr>
          <a:xfrm>
            <a:off x="3589647" y="1905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1684A2-7585-4227-B13B-786A3DDFBAAD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CA3AC7C-1A95-453A-9876-77FD261F35E2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20468"/>
              </p:ext>
            </p:extLst>
          </p:nvPr>
        </p:nvGraphicFramePr>
        <p:xfrm>
          <a:off x="803448" y="1646103"/>
          <a:ext cx="2145476" cy="215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5889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133928" y="1636303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D7C8C78-1929-42E0-8B42-5E3B8F26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1316"/>
              </p:ext>
            </p:extLst>
          </p:nvPr>
        </p:nvGraphicFramePr>
        <p:xfrm>
          <a:off x="3557401" y="1646103"/>
          <a:ext cx="2211476" cy="21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4346B-7461-497C-A034-2118BFF270B7}"/>
              </a:ext>
            </a:extLst>
          </p:cNvPr>
          <p:cNvSpPr txBox="1"/>
          <p:nvPr/>
        </p:nvSpPr>
        <p:spPr>
          <a:xfrm>
            <a:off x="2911328" y="158402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C3228A-44E9-4DD3-BBD1-5A46C0910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71356"/>
              </p:ext>
            </p:extLst>
          </p:nvPr>
        </p:nvGraphicFramePr>
        <p:xfrm>
          <a:off x="6400800" y="1634726"/>
          <a:ext cx="2438400" cy="217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0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605F5A-C9C0-413D-B421-FE0C36E3FB70}"/>
              </a:ext>
            </a:extLst>
          </p:cNvPr>
          <p:cNvSpPr txBox="1"/>
          <p:nvPr/>
        </p:nvSpPr>
        <p:spPr>
          <a:xfrm>
            <a:off x="5768879" y="15840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9FE75F3-8554-43BF-9E54-436F0DB335C6}"/>
              </a:ext>
            </a:extLst>
          </p:cNvPr>
          <p:cNvSpPr txBox="1"/>
          <p:nvPr/>
        </p:nvSpPr>
        <p:spPr>
          <a:xfrm>
            <a:off x="95828" y="4295001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=</a:t>
            </a:r>
            <a:endParaRPr lang="pt-BR" dirty="0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1078526-B207-4FCD-A8CC-13DC6FB69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56858"/>
              </p:ext>
            </p:extLst>
          </p:nvPr>
        </p:nvGraphicFramePr>
        <p:xfrm>
          <a:off x="1303647" y="4276219"/>
          <a:ext cx="22860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3</a:t>
                      </a:r>
                      <a:endParaRPr lang="pt-BR" sz="1000" baseline="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2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1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0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pt-BR" sz="1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</a:tbl>
          </a:graphicData>
        </a:graphic>
      </p:graphicFrame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D397DEA-5A25-4B1D-82B2-2F6C22D76EB0}"/>
              </a:ext>
            </a:extLst>
          </p:cNvPr>
          <p:cNvCxnSpPr>
            <a:cxnSpLocks/>
          </p:cNvCxnSpPr>
          <p:nvPr/>
        </p:nvCxnSpPr>
        <p:spPr>
          <a:xfrm>
            <a:off x="609600" y="43798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A22624-F805-4D09-9D1D-694E201F969C}"/>
              </a:ext>
            </a:extLst>
          </p:cNvPr>
          <p:cNvSpPr txBox="1"/>
          <p:nvPr/>
        </p:nvSpPr>
        <p:spPr>
          <a:xfrm>
            <a:off x="4648200" y="4343400"/>
            <a:ext cx="295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+ 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F3AE17E-22D5-4A8A-B337-594DE84E6B7D}"/>
              </a:ext>
            </a:extLst>
          </p:cNvPr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F0FA8A-5300-4B9D-BAF9-3B52130CE45F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3B4D16A-218B-4B01-BD51-F8204D9BDFE7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B339715-E8C1-4D90-AED0-0F602309C5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3448" y="1646103"/>
          <a:ext cx="2145476" cy="215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363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5889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 </a:t>
                      </a:r>
                      <a:r>
                        <a:rPr lang="en-US" sz="900" baseline="0" dirty="0"/>
                        <a:t>+ 1</a:t>
                      </a:r>
                      <a:endParaRPr lang="pt-BR" sz="900" baseline="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2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1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  <a:r>
                        <a:rPr lang="en-US" sz="900" baseline="-25000" dirty="0"/>
                        <a:t>0</a:t>
                      </a:r>
                      <a:endParaRPr lang="pt-BR" sz="900" baseline="-25000" dirty="0"/>
                    </a:p>
                  </a:txBody>
                  <a:tcPr marL="39369" marR="39369" marT="19682" marB="19682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365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pt-BR" sz="900" dirty="0"/>
                    </a:p>
                  </a:txBody>
                  <a:tcPr marL="39369" marR="39369" marT="19682" marB="1968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3813DA-0A8C-4C97-957E-2287560997B3}"/>
              </a:ext>
            </a:extLst>
          </p:cNvPr>
          <p:cNvSpPr txBox="1"/>
          <p:nvPr/>
        </p:nvSpPr>
        <p:spPr>
          <a:xfrm>
            <a:off x="133928" y="1636303"/>
            <a:ext cx="5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D7C8C78-1929-42E0-8B42-5E3B8F264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7401" y="1646103"/>
          <a:ext cx="2211476" cy="21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6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5286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 </a:t>
                      </a:r>
                      <a:r>
                        <a:rPr lang="en-US" sz="800" baseline="0" dirty="0"/>
                        <a:t>+ 1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043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4346B-7461-497C-A034-2118BFF270B7}"/>
              </a:ext>
            </a:extLst>
          </p:cNvPr>
          <p:cNvSpPr txBox="1"/>
          <p:nvPr/>
        </p:nvSpPr>
        <p:spPr>
          <a:xfrm>
            <a:off x="2911328" y="158402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C3228A-44E9-4DD3-BBD1-5A46C09101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0800" y="1634726"/>
          <a:ext cx="2438400" cy="217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3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baseline="-250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0</a:t>
                      </a:r>
                      <a:endParaRPr lang="pt-BR" sz="800" baseline="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89600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74819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  <a:endParaRPr lang="pt-BR" sz="800" dirty="0"/>
                    </a:p>
                  </a:txBody>
                  <a:tcPr marL="41607" marR="41607" marT="20804" marB="20804"/>
                </a:tc>
                <a:extLst>
                  <a:ext uri="{0D108BD9-81ED-4DB2-BD59-A6C34878D82A}">
                    <a16:rowId xmlns:a16="http://schemas.microsoft.com/office/drawing/2014/main" val="2617491743"/>
                  </a:ext>
                </a:extLst>
              </a:tr>
              <a:tr h="2416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  <a:endParaRPr lang="pt-BR" sz="800" dirty="0"/>
                    </a:p>
                  </a:txBody>
                  <a:tcPr marL="41607" marR="41607" marT="20804" marB="20804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32228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605F5A-C9C0-413D-B421-FE0C36E3FB70}"/>
              </a:ext>
            </a:extLst>
          </p:cNvPr>
          <p:cNvSpPr txBox="1"/>
          <p:nvPr/>
        </p:nvSpPr>
        <p:spPr>
          <a:xfrm>
            <a:off x="5768879" y="15840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9FE75F3-8554-43BF-9E54-436F0DB335C6}"/>
              </a:ext>
            </a:extLst>
          </p:cNvPr>
          <p:cNvSpPr txBox="1"/>
          <p:nvPr/>
        </p:nvSpPr>
        <p:spPr>
          <a:xfrm>
            <a:off x="95828" y="429500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) =</a:t>
            </a:r>
            <a:endParaRPr lang="pt-BR" dirty="0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1078526-B207-4FCD-A8CC-13DC6FB69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3647" y="4276219"/>
          <a:ext cx="228600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3</a:t>
                      </a:r>
                      <a:endParaRPr lang="pt-BR" sz="1000" baseline="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2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1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r>
                        <a:rPr lang="en-US" sz="1000" baseline="-25000" dirty="0"/>
                        <a:t>0</a:t>
                      </a:r>
                      <a:endParaRPr lang="pt-BR" sz="1000" baseline="-25000" dirty="0"/>
                    </a:p>
                  </a:txBody>
                  <a:tcPr marL="53266" marR="53266" marT="26634" marB="26634"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pt-BR" sz="1000" dirty="0"/>
                    </a:p>
                  </a:txBody>
                  <a:tcPr marL="53266" marR="53266" marT="26634" marB="2663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t-BR" sz="1000" dirty="0"/>
                    </a:p>
                  </a:txBody>
                  <a:tcPr marL="53266" marR="53266" marT="26634" marB="26634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</a:tbl>
          </a:graphicData>
        </a:graphic>
      </p:graphicFrame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D397DEA-5A25-4B1D-82B2-2F6C22D76EB0}"/>
              </a:ext>
            </a:extLst>
          </p:cNvPr>
          <p:cNvCxnSpPr>
            <a:cxnSpLocks/>
          </p:cNvCxnSpPr>
          <p:nvPr/>
        </p:nvCxnSpPr>
        <p:spPr>
          <a:xfrm>
            <a:off x="609600" y="43798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1A0FBD-45D9-4D41-A63B-6E8AE07A72E8}"/>
              </a:ext>
            </a:extLst>
          </p:cNvPr>
          <p:cNvSpPr txBox="1"/>
          <p:nvPr/>
        </p:nvSpPr>
        <p:spPr>
          <a:xfrm>
            <a:off x="609600" y="5562600"/>
            <a:ext cx="298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(x2 + 1, x2, x1, x0)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(x3, x2, x1, x1 + 1)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 = (x2 + 1, x2, x1, x1 +1)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0A7131-0AE0-4108-843F-2CC341885AFE}"/>
              </a:ext>
            </a:extLst>
          </p:cNvPr>
          <p:cNvSpPr txBox="1"/>
          <p:nvPr/>
        </p:nvSpPr>
        <p:spPr>
          <a:xfrm>
            <a:off x="4572000" y="5562599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(x3, 1, x1,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 = (x3, x2, 1, x0)</a:t>
            </a:r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dirty="0"/>
              <a:t> = ((x3, 1, x1, x0), (x3, x2, 1, x0)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CA722E-084C-455C-93BD-5855847922C5}"/>
              </a:ext>
            </a:extLst>
          </p:cNvPr>
          <p:cNvSpPr txBox="1"/>
          <p:nvPr/>
        </p:nvSpPr>
        <p:spPr>
          <a:xfrm>
            <a:off x="4648200" y="4343400"/>
            <a:ext cx="295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) + I(T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DAE172F-204D-457A-A26E-368EAD3661F3}"/>
              </a:ext>
            </a:extLst>
          </p:cNvPr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EC0288-B5D1-4A91-A789-8737E8E44531}"/>
              </a:ext>
            </a:extLst>
          </p:cNvPr>
          <p:cNvSpPr txBox="1"/>
          <p:nvPr/>
        </p:nvSpPr>
        <p:spPr>
          <a:xfrm>
            <a:off x="4343400" y="16764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m </a:t>
            </a:r>
            <a:r>
              <a:rPr lang="en-US" dirty="0" err="1"/>
              <a:t>eT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: templates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aplicada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</a:t>
            </a:r>
            <a:r>
              <a:rPr lang="en-US" dirty="0" err="1"/>
              <a:t>T</a:t>
            </a:r>
            <a:r>
              <a:rPr lang="en-US" baseline="-25000" dirty="0" err="1"/>
              <a:t>m</a:t>
            </a:r>
            <a:r>
              <a:rPr lang="en-US" dirty="0" err="1"/>
              <a:t>,T</a:t>
            </a:r>
            <a:r>
              <a:rPr lang="en-US" baseline="-25000" dirty="0" err="1"/>
              <a:t>s</a:t>
            </a:r>
            <a:r>
              <a:rPr lang="en-US" dirty="0"/>
              <a:t>)  : </a:t>
            </a:r>
            <a:r>
              <a:rPr lang="en-US" dirty="0" err="1"/>
              <a:t>intersecção</a:t>
            </a:r>
            <a:r>
              <a:rPr lang="en-US" dirty="0"/>
              <a:t> entre templates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X(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)  :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 de um template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 </a:t>
            </a:r>
            <a:r>
              <a:rPr lang="en-US" dirty="0"/>
              <a:t>: </a:t>
            </a:r>
            <a:r>
              <a:rPr lang="en-US" dirty="0" err="1"/>
              <a:t>negação</a:t>
            </a:r>
            <a:r>
              <a:rPr lang="en-US" dirty="0"/>
              <a:t> de um template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T’</a:t>
            </a:r>
            <a:r>
              <a:rPr lang="en-US" baseline="-25000" dirty="0" err="1"/>
              <a:t>m</a:t>
            </a:r>
            <a:r>
              <a:rPr lang="en-US" dirty="0"/>
              <a:t> : </a:t>
            </a:r>
            <a:r>
              <a:rPr lang="en-US" dirty="0" err="1"/>
              <a:t>regras</a:t>
            </a:r>
            <a:r>
              <a:rPr lang="en-US" dirty="0"/>
              <a:t> de T</a:t>
            </a:r>
            <a:r>
              <a:rPr lang="en-US" baseline="-25000" dirty="0"/>
              <a:t>m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T’’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:</a:t>
            </a:r>
            <a:r>
              <a:rPr lang="en-US" baseline="-25000" dirty="0"/>
              <a:t>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dirty="0"/>
              <a:t>, mas </a:t>
            </a:r>
            <a:r>
              <a:rPr lang="en-US" dirty="0" err="1"/>
              <a:t>válidas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</a:t>
            </a:r>
            <a:r>
              <a:rPr lang="en-US" baseline="-25000" dirty="0"/>
              <a:t>m</a:t>
            </a:r>
            <a:r>
              <a:rPr lang="en-US" dirty="0"/>
              <a:t> 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65DD7D4-B04D-4709-9388-78E10A6A7CF1}"/>
              </a:ext>
            </a:extLst>
          </p:cNvPr>
          <p:cNvCxnSpPr/>
          <p:nvPr/>
        </p:nvCxnSpPr>
        <p:spPr>
          <a:xfrm>
            <a:off x="4675066" y="3695211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857ACA-895E-4AC4-9B1D-4F46FB8B85DE}"/>
              </a:ext>
            </a:extLst>
          </p:cNvPr>
          <p:cNvSpPr txBox="1"/>
          <p:nvPr/>
        </p:nvSpPr>
        <p:spPr>
          <a:xfrm>
            <a:off x="4457700" y="6890238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Obs.: T</a:t>
            </a:r>
            <a:r>
              <a:rPr lang="en-US" sz="1200" baseline="-25000" dirty="0"/>
              <a:t>m </a:t>
            </a:r>
            <a:r>
              <a:rPr lang="en-US" sz="1200" dirty="0"/>
              <a:t>- </a:t>
            </a:r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r>
              <a:rPr lang="en-US" sz="1200" baseline="-25000" dirty="0"/>
              <a:t>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regras</a:t>
            </a:r>
            <a:r>
              <a:rPr lang="en-US" sz="1200" dirty="0"/>
              <a:t> </a:t>
            </a:r>
            <a:r>
              <a:rPr lang="en-US" sz="1200" dirty="0" err="1"/>
              <a:t>inválidas</a:t>
            </a:r>
            <a:r>
              <a:rPr lang="en-US" sz="1200" dirty="0"/>
              <a:t>, </a:t>
            </a:r>
            <a:r>
              <a:rPr lang="en-US" sz="1200" dirty="0" err="1"/>
              <a:t>caso</a:t>
            </a:r>
            <a:r>
              <a:rPr lang="en-US" sz="1200" dirty="0"/>
              <a:t> T</a:t>
            </a:r>
            <a:r>
              <a:rPr lang="en-US" sz="1200" baseline="-25000" dirty="0"/>
              <a:t>m </a:t>
            </a:r>
            <a:r>
              <a:rPr lang="en-US" sz="1200" dirty="0"/>
              <a:t>as </a:t>
            </a:r>
            <a:r>
              <a:rPr lang="en-US" sz="1200" dirty="0" err="1"/>
              <a:t>tenha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F0132C-0EC3-443C-A95E-6C4C6779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" y="1828800"/>
            <a:ext cx="41150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2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Operação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de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(T</a:t>
            </a:r>
            <a:r>
              <a:rPr lang="en-US" altLang="pt-BR" baseline="-25000" dirty="0">
                <a:solidFill>
                  <a:srgbClr val="444D26"/>
                </a:solidFill>
                <a:sym typeface="Tw Cen MT" panose="020B0602020104020603" pitchFamily="34" charset="0"/>
              </a:rPr>
              <a:t>m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</a:t>
            </a:r>
            <a:r>
              <a:rPr lang="en-US" altLang="pt-BR" baseline="-25000" dirty="0" err="1">
                <a:solidFill>
                  <a:srgbClr val="444D26"/>
                </a:solidFill>
                <a:sym typeface="Tw Cen MT" panose="020B0602020104020603" pitchFamily="34" charset="0"/>
              </a:rPr>
              <a:t>s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857ACA-895E-4AC4-9B1D-4F46FB8B85DE}"/>
              </a:ext>
            </a:extLst>
          </p:cNvPr>
          <p:cNvSpPr txBox="1"/>
          <p:nvPr/>
        </p:nvSpPr>
        <p:spPr>
          <a:xfrm>
            <a:off x="4457700" y="6890238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Obs.: T</a:t>
            </a:r>
            <a:r>
              <a:rPr lang="en-US" sz="1200" baseline="-25000" dirty="0"/>
              <a:t>m </a:t>
            </a:r>
            <a:r>
              <a:rPr lang="en-US" sz="1200" dirty="0"/>
              <a:t>- </a:t>
            </a:r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r>
              <a:rPr lang="en-US" sz="1200" baseline="-25000" dirty="0"/>
              <a:t> 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regras</a:t>
            </a:r>
            <a:r>
              <a:rPr lang="en-US" sz="1200" dirty="0"/>
              <a:t> </a:t>
            </a:r>
            <a:r>
              <a:rPr lang="en-US" sz="1200" dirty="0" err="1"/>
              <a:t>inválidas</a:t>
            </a:r>
            <a:r>
              <a:rPr lang="en-US" sz="1200" dirty="0"/>
              <a:t>, </a:t>
            </a:r>
            <a:r>
              <a:rPr lang="en-US" sz="1200" dirty="0" err="1"/>
              <a:t>caso</a:t>
            </a:r>
            <a:r>
              <a:rPr lang="en-US" sz="1200" dirty="0"/>
              <a:t> T</a:t>
            </a:r>
            <a:r>
              <a:rPr lang="en-US" sz="1200" baseline="-25000" dirty="0"/>
              <a:t>m </a:t>
            </a:r>
            <a:r>
              <a:rPr lang="en-US" sz="1200" dirty="0"/>
              <a:t>as </a:t>
            </a:r>
            <a:r>
              <a:rPr lang="en-US" sz="1200" dirty="0" err="1"/>
              <a:t>tenha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891B26-EB58-4615-AE24-BC467F58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" y="1828800"/>
            <a:ext cx="4115076" cy="4191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9E7805-60D8-45ED-A62D-B3BB03A49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42" y="1828800"/>
            <a:ext cx="406971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Negação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Binária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= 2)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D2EE83-514F-4A90-A6BE-B17CA7D01910}"/>
              </a:ext>
            </a:extLst>
          </p:cNvPr>
          <p:cNvSpPr txBox="1"/>
          <p:nvPr/>
        </p:nvSpPr>
        <p:spPr>
          <a:xfrm>
            <a:off x="533400" y="1828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1 - x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4AC4C47-E6DA-483A-9780-B08DBFD4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4241"/>
              </p:ext>
            </p:extLst>
          </p:nvPr>
        </p:nvGraphicFramePr>
        <p:xfrm>
          <a:off x="533400" y="266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9C86390-5F33-4BF5-8357-5FFEF2353AB2}"/>
              </a:ext>
            </a:extLst>
          </p:cNvPr>
          <p:cNvSpPr txBox="1"/>
          <p:nvPr/>
        </p:nvSpPr>
        <p:spPr>
          <a:xfrm>
            <a:off x="533400" y="4114800"/>
            <a:ext cx="2954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2 </a:t>
            </a:r>
            <a:r>
              <a:rPr lang="en-US" dirty="0">
                <a:solidFill>
                  <a:srgbClr val="00B050"/>
                </a:solidFill>
              </a:rPr>
              <a:t>–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- 1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{(</a:t>
            </a:r>
            <a:r>
              <a:rPr lang="en-US" dirty="0">
                <a:solidFill>
                  <a:srgbClr val="00B050"/>
                </a:solidFill>
              </a:rPr>
              <a:t>1 – (x</a:t>
            </a:r>
            <a:r>
              <a:rPr lang="en-US" baseline="-25000" dirty="0">
                <a:solidFill>
                  <a:srgbClr val="00B050"/>
                </a:solidFill>
              </a:rPr>
              <a:t>2 </a:t>
            </a:r>
            <a:r>
              <a:rPr lang="en-US" dirty="0">
                <a:solidFill>
                  <a:srgbClr val="00B050"/>
                </a:solidFill>
              </a:rPr>
              <a:t>–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r>
              <a:rPr lang="en-US" dirty="0"/>
              <a:t>         (x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1 – (x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- 1)</a:t>
            </a:r>
            <a:r>
              <a:rPr lang="en-US" dirty="0"/>
              <a:t>)}</a:t>
            </a:r>
          </a:p>
          <a:p>
            <a:endParaRPr lang="en-US" dirty="0"/>
          </a:p>
          <a:p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6F81C-614A-4934-8690-46D1CBC8B18E}"/>
              </a:ext>
            </a:extLst>
          </p:cNvPr>
          <p:cNvCxnSpPr/>
          <p:nvPr/>
        </p:nvCxnSpPr>
        <p:spPr>
          <a:xfrm>
            <a:off x="570889" y="4760791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Autômatos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Celulares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Aplicações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2C06749-DB34-401B-8FAB-0366807CD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6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Negação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i="1" dirty="0">
                <a:solidFill>
                  <a:srgbClr val="444D26"/>
                </a:solidFill>
                <a:sym typeface="Tw Cen MT" panose="020B0602020104020603" pitchFamily="34" charset="0"/>
              </a:rPr>
              <a:t>k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-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≥ 2)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D2EE83-514F-4A90-A6BE-B17CA7D01910}"/>
              </a:ext>
            </a:extLst>
          </p:cNvPr>
          <p:cNvSpPr txBox="1"/>
          <p:nvPr/>
        </p:nvSpPr>
        <p:spPr>
          <a:xfrm>
            <a:off x="533400" y="1828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(x + </a:t>
            </a:r>
            <a:r>
              <a:rPr lang="en-US" dirty="0" err="1"/>
              <a:t>i</a:t>
            </a:r>
            <a:r>
              <a:rPr lang="en-US" dirty="0"/>
              <a:t>) mod k</a:t>
            </a:r>
          </a:p>
          <a:p>
            <a:r>
              <a:rPr lang="en-US" i="1" dirty="0" err="1"/>
              <a:t>onde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é </a:t>
            </a:r>
            <a:r>
              <a:rPr lang="en-US" i="1" dirty="0" err="1"/>
              <a:t>uma</a:t>
            </a:r>
            <a:r>
              <a:rPr lang="en-US" i="1" dirty="0"/>
              <a:t> </a:t>
            </a:r>
            <a:r>
              <a:rPr lang="en-US" i="1" dirty="0" err="1"/>
              <a:t>iteração</a:t>
            </a:r>
            <a:r>
              <a:rPr lang="en-US" i="1" dirty="0"/>
              <a:t> entre 1 e k -1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4AC4C47-E6DA-483A-9780-B08DBFD4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48171"/>
              </p:ext>
            </p:extLst>
          </p:nvPr>
        </p:nvGraphicFramePr>
        <p:xfrm>
          <a:off x="533400" y="32004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8821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 +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mod 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2AEF4A6-D87F-4191-88AA-A8908CE54074}"/>
              </a:ext>
            </a:extLst>
          </p:cNvPr>
          <p:cNvSpPr txBox="1"/>
          <p:nvPr/>
        </p:nvSpPr>
        <p:spPr>
          <a:xfrm>
            <a:off x="518160" y="579628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exemplo</a:t>
            </a:r>
            <a:r>
              <a:rPr lang="en-US" i="1" dirty="0"/>
              <a:t> para k = 3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1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Diferença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</a:t>
            </a:r>
            <a:r>
              <a:rPr lang="en-US" altLang="pt-BR" i="1" dirty="0">
                <a:solidFill>
                  <a:srgbClr val="444D26"/>
                </a:solidFill>
                <a:sym typeface="Tw Cen MT" panose="020B0602020104020603" pitchFamily="34" charset="0"/>
              </a:rPr>
              <a:t>k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-</a:t>
            </a:r>
            <a:r>
              <a:rPr lang="en-US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ária</a:t>
            </a:r>
            <a:r>
              <a:rPr lang="en-US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(k = 3)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544DE-3EFC-40FE-B6EA-348B6202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4C3DF3-9E78-4594-92C7-A4C3A6C3F57D}"/>
              </a:ext>
            </a:extLst>
          </p:cNvPr>
          <p:cNvSpPr txBox="1"/>
          <p:nvPr/>
        </p:nvSpPr>
        <p:spPr>
          <a:xfrm>
            <a:off x="521066" y="1516063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 =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(x</a:t>
            </a:r>
            <a:r>
              <a:rPr lang="en-US" baseline="-25000" dirty="0"/>
              <a:t>2</a:t>
            </a:r>
            <a:r>
              <a:rPr lang="en-US" dirty="0"/>
              <a:t> + 1,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(x</a:t>
            </a:r>
            <a:r>
              <a:rPr lang="en-US" baseline="-25000" dirty="0"/>
              <a:t>2</a:t>
            </a:r>
            <a:r>
              <a:rPr lang="en-US" dirty="0"/>
              <a:t> + 1,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+ 1 + 1)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r>
              <a:rPr lang="en-US" dirty="0"/>
              <a:t>       ( (x</a:t>
            </a:r>
            <a:r>
              <a:rPr lang="en-US" baseline="-25000" dirty="0"/>
              <a:t>2 </a:t>
            </a:r>
            <a:r>
              <a:rPr lang="en-US" dirty="0"/>
              <a:t>+ 1 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3)}</a:t>
            </a:r>
          </a:p>
          <a:p>
            <a:endParaRPr lang="en-US" dirty="0"/>
          </a:p>
          <a:p>
            <a:r>
              <a:rPr lang="en-US" dirty="0" err="1"/>
              <a:t>T’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</a:p>
          <a:p>
            <a:r>
              <a:rPr lang="en-US" dirty="0"/>
              <a:t>        ( (x</a:t>
            </a:r>
            <a:r>
              <a:rPr lang="en-US" baseline="-25000" dirty="0"/>
              <a:t>2 </a:t>
            </a:r>
            <a:r>
              <a:rPr lang="en-US" dirty="0"/>
              <a:t>+ 3)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</a:p>
          <a:p>
            <a:pPr lvl="1"/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3)}</a:t>
            </a:r>
          </a:p>
          <a:p>
            <a:pPr lvl="1"/>
            <a:endParaRPr lang="en-US" dirty="0"/>
          </a:p>
          <a:p>
            <a:r>
              <a:rPr lang="en-US" dirty="0" err="1"/>
              <a:t>T</a:t>
            </a:r>
            <a:r>
              <a:rPr lang="en-US" baseline="30000" dirty="0" err="1"/>
              <a:t>x</a:t>
            </a:r>
            <a:r>
              <a:rPr lang="en-US" baseline="-25000" dirty="0" err="1"/>
              <a:t>ms</a:t>
            </a:r>
            <a:r>
              <a:rPr lang="en-US" baseline="-25000" dirty="0"/>
              <a:t> </a:t>
            </a:r>
            <a:r>
              <a:rPr lang="en-US" dirty="0"/>
              <a:t>= {(2,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 err="1"/>
              <a:t>T’’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= {(2,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EB9BDD-B66B-46AB-AEBF-5430B1AC20C9}"/>
              </a:ext>
            </a:extLst>
          </p:cNvPr>
          <p:cNvCxnSpPr/>
          <p:nvPr/>
        </p:nvCxnSpPr>
        <p:spPr>
          <a:xfrm>
            <a:off x="544512" y="2993537"/>
            <a:ext cx="26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7F8919-225C-460E-BEA4-517CA16BFC64}"/>
              </a:ext>
            </a:extLst>
          </p:cNvPr>
          <p:cNvSpPr txBox="1"/>
          <p:nvPr/>
        </p:nvSpPr>
        <p:spPr>
          <a:xfrm>
            <a:off x="5321666" y="5207675"/>
            <a:ext cx="3587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m </a:t>
            </a:r>
            <a:r>
              <a:rPr lang="en-US" dirty="0"/>
              <a:t>-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= {( (x</a:t>
            </a:r>
            <a:r>
              <a:rPr lang="en-US" baseline="-25000" dirty="0"/>
              <a:t>2 </a:t>
            </a:r>
            <a:r>
              <a:rPr lang="en-US" dirty="0"/>
              <a:t>+ 2)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( (x</a:t>
            </a:r>
            <a:r>
              <a:rPr lang="en-US" baseline="-25000" dirty="0"/>
              <a:t>2 </a:t>
            </a:r>
            <a:r>
              <a:rPr lang="en-US" dirty="0"/>
              <a:t>+ 3) mod 3,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            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+ 1) mod 3),</a:t>
            </a:r>
            <a:br>
              <a:rPr lang="en-US" dirty="0"/>
            </a:br>
            <a:r>
              <a:rPr lang="en-US" dirty="0"/>
              <a:t>             (x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, (x</a:t>
            </a:r>
            <a:r>
              <a:rPr lang="en-US" baseline="-25000" dirty="0"/>
              <a:t>1 </a:t>
            </a:r>
            <a:r>
              <a:rPr lang="en-US" dirty="0"/>
              <a:t>+ 2) mod 3),</a:t>
            </a:r>
            <a:br>
              <a:rPr lang="en-US" dirty="0"/>
            </a:br>
            <a:r>
              <a:rPr lang="en-US" dirty="0"/>
              <a:t>             (2,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)}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6054ED-3D99-4B59-B8BF-56A71F20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6" y="1600200"/>
            <a:ext cx="3542122" cy="36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Cronograma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9905613"/>
              </p:ext>
            </p:extLst>
          </p:nvPr>
        </p:nvGraphicFramePr>
        <p:xfrm>
          <a:off x="612775" y="1600200"/>
          <a:ext cx="8153400" cy="4124325"/>
        </p:xfrm>
        <a:graphic>
          <a:graphicData uri="http://schemas.openxmlformats.org/drawingml/2006/table">
            <a:tbl>
              <a:tblPr/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Mês de Entrega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Tópico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Março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Balanceado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Abril/2017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negação de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Maio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viabilidade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Julho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de novo operador de diferença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Agosto/2017</a:t>
                      </a:r>
                      <a:endParaRPr kumimoji="0" lang="pt-BR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Integração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diferença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biblioteca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ea typeface="+mn-ea"/>
                          <a:cs typeface="+mn-cs"/>
                        </a:rPr>
                        <a:t>CATemplates</a:t>
                      </a:r>
                      <a:endParaRPr kumimoji="0" lang="pt-BR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2364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Setembro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Artigo sobre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balanceados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Novembro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Performance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Dezembro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Expansão de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paralelizada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Janeiro/2017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performance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Fevereiro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Consolidação dos resultados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8252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6685CB-AC48-418D-B71D-5ADE362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75D28D-32D4-4CB1-A01C-FD0B68D07C8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Conclusão</a:t>
            </a:r>
          </a:p>
        </p:txBody>
      </p:sp>
      <p:sp>
        <p:nvSpPr>
          <p:cNvPr id="25603" name="Rectangl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Problema atual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Soluções existentes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Melhorias propostas</a:t>
            </a: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648C1F-FF7D-4A5F-903A-DC2FFF0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75D28D-32D4-4CB1-A01C-FD0B68D07C8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" y="1600200"/>
            <a:ext cx="7924800" cy="4185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9600" y="5785950"/>
            <a:ext cx="29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Autômato Celular, regra 30 com 30 </a:t>
            </a:r>
            <a:r>
              <a:rPr lang="pt-BR" sz="1200" i="1" dirty="0" err="1">
                <a:effectLst/>
              </a:rPr>
              <a:t>timesteps</a:t>
            </a:r>
            <a:r>
              <a:rPr lang="pt-BR" sz="1200" i="1" dirty="0">
                <a:effectLst/>
              </a:rPr>
              <a:t>.</a:t>
            </a:r>
            <a:endParaRPr lang="pt-BR" sz="1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EF3375C-FB2A-4499-910E-9791D204C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91825" y="3752117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200400"/>
            <a:ext cx="4486275" cy="5429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C73D47-CA16-42B0-8FE2-76324F16C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Pesquisas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área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Metodologias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Problema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D3831CA-F0AD-4BF5-931E-7DAAF6985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720D65C-D6C2-47E7-AB27-2D42DD901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70986" y="3605579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78127F-D21C-4CD6-A96C-A3B825F1E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- Núcleo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91825" y="3590925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4774C5-B2AC-49BD-99F4-2E7FF6D5E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_TP010352480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3060C9-527C-424B-9301-DD514165EF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 para curso universitário (design de livro escolar)</Template>
  <TotalTime>0</TotalTime>
  <Words>2873</Words>
  <Application>Microsoft Office PowerPoint</Application>
  <PresentationFormat>Apresentação na tela (4:3)</PresentationFormat>
  <Paragraphs>1084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Tw Cen MT</vt:lpstr>
      <vt:lpstr>Wingdings</vt:lpstr>
      <vt:lpstr>Wingdings 2</vt:lpstr>
      <vt:lpstr>AcademicPresentation2_TP010352480</vt:lpstr>
      <vt:lpstr>Diferença entre templates de autômatos celulares de ordem k-ária</vt:lpstr>
      <vt:lpstr>Estrutura da Apresentação</vt:lpstr>
      <vt:lpstr>Autômatos Celulares</vt:lpstr>
      <vt:lpstr>Autômatos Celulares</vt:lpstr>
      <vt:lpstr>Autômatos Celulares</vt:lpstr>
      <vt:lpstr>Autômatos Celulares</vt:lpstr>
      <vt:lpstr>Templates</vt:lpstr>
      <vt:lpstr>Templates - Núcleo</vt:lpstr>
      <vt:lpstr>Templates - Núcleo</vt:lpstr>
      <vt:lpstr>Templates - Núcleo</vt:lpstr>
      <vt:lpstr>Templates - Núcleo</vt:lpstr>
      <vt:lpstr>Templates - Núcleo</vt:lpstr>
      <vt:lpstr>Templates - Núcleo</vt:lpstr>
      <vt:lpstr>Templates – Representação Completa</vt:lpstr>
      <vt:lpstr>Templates – Regras de Exceção</vt:lpstr>
      <vt:lpstr>Templates – Regras de Exceção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Operação de Diferença (Tm - Ts)</vt:lpstr>
      <vt:lpstr>Negação Binária (k = 2)</vt:lpstr>
      <vt:lpstr>Negação k-ária (k ≥ 2)</vt:lpstr>
      <vt:lpstr>Diferença k-ária (k = 3)</vt:lpstr>
      <vt:lpstr>Cronograma</vt:lpstr>
      <vt:lpstr>Conclusão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2016-10-24T22:43:35Z</dcterms:created>
  <dcterms:modified xsi:type="dcterms:W3CDTF">2017-10-20T06:34:59Z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