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40"/>
  </p:notesMasterIdLst>
  <p:sldIdLst>
    <p:sldId id="256" r:id="rId3"/>
    <p:sldId id="282" r:id="rId4"/>
    <p:sldId id="283" r:id="rId5"/>
    <p:sldId id="285" r:id="rId6"/>
    <p:sldId id="284" r:id="rId7"/>
    <p:sldId id="286" r:id="rId8"/>
    <p:sldId id="276" r:id="rId9"/>
    <p:sldId id="277" r:id="rId10"/>
    <p:sldId id="278" r:id="rId11"/>
    <p:sldId id="279" r:id="rId12"/>
    <p:sldId id="281" r:id="rId13"/>
    <p:sldId id="287" r:id="rId14"/>
    <p:sldId id="305" r:id="rId15"/>
    <p:sldId id="293" r:id="rId16"/>
    <p:sldId id="292" r:id="rId17"/>
    <p:sldId id="294" r:id="rId18"/>
    <p:sldId id="295" r:id="rId19"/>
    <p:sldId id="296" r:id="rId20"/>
    <p:sldId id="298" r:id="rId21"/>
    <p:sldId id="299" r:id="rId22"/>
    <p:sldId id="297" r:id="rId23"/>
    <p:sldId id="303" r:id="rId24"/>
    <p:sldId id="300" r:id="rId25"/>
    <p:sldId id="301" r:id="rId26"/>
    <p:sldId id="304" r:id="rId27"/>
    <p:sldId id="272" r:id="rId28"/>
    <p:sldId id="290" r:id="rId29"/>
    <p:sldId id="273" r:id="rId30"/>
    <p:sldId id="274" r:id="rId31"/>
    <p:sldId id="275" r:id="rId32"/>
    <p:sldId id="311" r:id="rId33"/>
    <p:sldId id="289" r:id="rId34"/>
    <p:sldId id="306" r:id="rId35"/>
    <p:sldId id="307" r:id="rId36"/>
    <p:sldId id="308" r:id="rId37"/>
    <p:sldId id="309" r:id="rId38"/>
    <p:sldId id="310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843453B0-722A-46C4-9137-7825E2E3C3AF}">
          <p14:sldIdLst>
            <p14:sldId id="256"/>
          </p14:sldIdLst>
        </p14:section>
        <p14:section name="Seção sem Título" id="{03909E64-7CC4-47FF-B8FD-A4A022D863FE}">
          <p14:sldIdLst>
            <p14:sldId id="282"/>
            <p14:sldId id="283"/>
            <p14:sldId id="285"/>
            <p14:sldId id="284"/>
            <p14:sldId id="286"/>
            <p14:sldId id="276"/>
            <p14:sldId id="277"/>
            <p14:sldId id="278"/>
            <p14:sldId id="279"/>
            <p14:sldId id="281"/>
            <p14:sldId id="287"/>
            <p14:sldId id="305"/>
            <p14:sldId id="293"/>
            <p14:sldId id="292"/>
            <p14:sldId id="294"/>
            <p14:sldId id="295"/>
            <p14:sldId id="296"/>
            <p14:sldId id="298"/>
            <p14:sldId id="299"/>
            <p14:sldId id="297"/>
            <p14:sldId id="303"/>
            <p14:sldId id="300"/>
            <p14:sldId id="301"/>
            <p14:sldId id="304"/>
            <p14:sldId id="272"/>
            <p14:sldId id="290"/>
            <p14:sldId id="273"/>
            <p14:sldId id="274"/>
            <p14:sldId id="275"/>
            <p14:sldId id="311"/>
            <p14:sldId id="289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7DFF"/>
    <a:srgbClr val="CC99FF"/>
    <a:srgbClr val="FF9900"/>
    <a:srgbClr val="CC9900"/>
    <a:srgbClr val="5F5F5F"/>
    <a:srgbClr val="E6681A"/>
    <a:srgbClr val="F7E9E7"/>
    <a:srgbClr val="EFCFCC"/>
    <a:srgbClr val="D34817"/>
    <a:srgbClr val="F0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918" autoAdjust="0"/>
  </p:normalViewPr>
  <p:slideViewPr>
    <p:cSldViewPr>
      <p:cViewPr varScale="1">
        <p:scale>
          <a:sx n="109" d="100"/>
          <a:sy n="109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B2F5FF-AA94-45E0-B9FB-C0EC43E6D373}" type="datetimeFigureOut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35AB03-F73F-43D6-A6E3-0477F19FC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0DC40C5-0DC5-41C1-987D-D57147712ED2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2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34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3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24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69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4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6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95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40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5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Notas introdutórias.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FCC0EDB-32BF-4742-821C-ADDC925FD29C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85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69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42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0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71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2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94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97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72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1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No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começo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detalhes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do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curso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e/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ou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livros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materiais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necessários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para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uma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aula/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projeto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07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8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53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Conclusão do curso, palestra etc.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8265F0C-EE31-4106-B2AB-49DBC7844971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87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46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296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41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16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Um design de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programação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para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períodos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objetivos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opcionais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.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F1C7F1-2B60-4A24-8BAB-556E531B09FA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5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4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5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10DA197-80E0-41F2-A997-9DAEEF86D915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4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0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5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B56D2C-D83C-4CF2-A48B-0AC9302430E5}" type="datetime8">
              <a:rPr lang="en-US" smtClean="0"/>
              <a:t>10/25/2017 1:12 PM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0C16F0E-862A-4EBE-A678-DC06523911E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436E4-5420-4C31-A179-9A46179248BF}" type="datetime8">
              <a:rPr lang="en-US" smtClean="0"/>
              <a:t>10/25/2017 1:12 PM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5B858-86C2-4100-B925-2DD1C1F4A0C9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5AA8F8-0342-4D42-AA89-33532C52FADD}" type="datetime8">
              <a:rPr lang="en-US" smtClean="0"/>
              <a:t>10/25/2017 1:12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02951-F177-41BC-BC98-AEC063A89287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3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3EAB2F-C593-4E97-B42D-74E9F9E41B49}" type="datetime8">
              <a:rPr lang="en-US" smtClean="0"/>
              <a:t>10/25/2017 1:12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75D28D-32D4-4CB1-A01C-FD0B68D07C8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9C2532-B9D5-40E9-9226-E111D8162663}" type="datetime8">
              <a:rPr lang="en-US" smtClean="0"/>
              <a:t>10/25/2017 1:12 PM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0B89C4-BF56-48DF-883B-292DD74B03B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70E22F44-D49B-4D49-8C45-7ABE884732FF}" type="datetime8">
              <a:rPr lang="en-US" smtClean="0"/>
              <a:t>10/25/2017 1:12 PM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CDDE76-2251-4E8F-8553-2206C4BEC1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5992CB5D-C06B-463C-8FF9-E8129E3BEF2E}" type="datetime8">
              <a:rPr lang="en-US" smtClean="0"/>
              <a:t>10/25/2017 1:12 PM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0332F5-355F-41BA-B595-25A9479F37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6F553F-6C95-40D0-9938-43A8E2B1F985}" type="datetime8">
              <a:rPr lang="en-US" smtClean="0"/>
              <a:t>10/25/2017 1:12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30C2F8-0B5F-4505-B88C-6265F3CDE30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8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ADC04E-0FAE-488B-A3ED-32C9F1EA277A}" type="datetime8">
              <a:rPr lang="en-US" smtClean="0"/>
              <a:t>10/25/2017 1:12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A1C7AD-9CC5-4700-986C-BB8E2A7A301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0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58905-47D3-466F-9F98-256E1A86342A}" type="datetime8">
              <a:rPr lang="en-US" smtClean="0"/>
              <a:t>10/25/2017 1:12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97D907-2148-4615-AAAF-E75A02C26B8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76CFD83C-7C33-4A10-8883-61AA9A6DA129}" type="datetime8">
              <a:rPr lang="en-US" smtClean="0"/>
              <a:t>10/25/2017 1:12 PM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62456-93C0-42B0-9DC0-27AEDF9153B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3BE2DD-3C87-4218-A794-E9D74AEEA687}" type="datetime8">
              <a:rPr lang="en-US" smtClean="0"/>
              <a:t>10/25/2017 1:12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6CD9DC-048C-4548-BBCE-E289111122AE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37" r:id="rId10"/>
    <p:sldLayoutId id="214748374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333625" y="3276600"/>
            <a:ext cx="6477000" cy="14478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pt-BR" cap="none" dirty="0">
                <a:solidFill>
                  <a:srgbClr val="D34817"/>
                </a:solidFill>
                <a:sym typeface="Tw Cen MT" pitchFamily="34" charset="0"/>
              </a:rPr>
              <a:t>Diferença entre </a:t>
            </a:r>
            <a:r>
              <a:rPr lang="pt-BR" cap="none" dirty="0" err="1">
                <a:solidFill>
                  <a:srgbClr val="D34817"/>
                </a:solidFill>
                <a:sym typeface="Tw Cen MT" pitchFamily="34" charset="0"/>
              </a:rPr>
              <a:t>templates</a:t>
            </a:r>
            <a:r>
              <a:rPr lang="pt-BR" cap="none" dirty="0">
                <a:solidFill>
                  <a:srgbClr val="D34817"/>
                </a:solidFill>
                <a:sym typeface="Tw Cen MT" pitchFamily="34" charset="0"/>
              </a:rPr>
              <a:t> de autômatos celulares de ordem </a:t>
            </a:r>
            <a:r>
              <a:rPr lang="pt-BR" i="1" cap="none" dirty="0">
                <a:solidFill>
                  <a:srgbClr val="D34817"/>
                </a:solidFill>
                <a:sym typeface="Tw Cen MT" pitchFamily="34" charset="0"/>
              </a:rPr>
              <a:t>k</a:t>
            </a:r>
            <a:r>
              <a:rPr lang="pt-BR" cap="none" dirty="0">
                <a:solidFill>
                  <a:srgbClr val="D34817"/>
                </a:solidFill>
                <a:sym typeface="Tw Cen MT" pitchFamily="34" charset="0"/>
              </a:rPr>
              <a:t>-ária</a:t>
            </a:r>
            <a:endParaRPr lang="pt-BR" sz="3600" cap="none" dirty="0">
              <a:solidFill>
                <a:srgbClr val="D34817"/>
              </a:solidFill>
              <a:sym typeface="Tw Cen MT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705600" cy="68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13"/>
              </a:spcBef>
              <a:buClrTx/>
            </a:pPr>
            <a:r>
              <a:rPr lang="pt-BR" altLang="pt-BR" sz="2400" dirty="0">
                <a:sym typeface="Tw Cen MT" panose="020B0602020104020603" pitchFamily="34" charset="0"/>
              </a:rPr>
              <a:t>Aluno: William Barbosa dos Santos</a:t>
            </a:r>
            <a:br>
              <a:rPr lang="pt-BR" altLang="pt-BR" sz="2400" dirty="0">
                <a:sym typeface="Tw Cen MT" panose="020B0602020104020603" pitchFamily="34" charset="0"/>
              </a:rPr>
            </a:br>
            <a:r>
              <a:rPr lang="pt-BR" altLang="pt-BR" sz="2400" dirty="0">
                <a:sym typeface="Tw Cen MT" panose="020B0602020104020603" pitchFamily="34" charset="0"/>
              </a:rPr>
              <a:t>Orientador: Pedro Paulo </a:t>
            </a:r>
            <a:r>
              <a:rPr lang="pt-BR" altLang="pt-BR" sz="2400" dirty="0" err="1">
                <a:sym typeface="Tw Cen MT" panose="020B0602020104020603" pitchFamily="34" charset="0"/>
              </a:rPr>
              <a:t>Balbi</a:t>
            </a:r>
            <a:r>
              <a:rPr lang="pt-BR" altLang="pt-BR" sz="2400" dirty="0">
                <a:sym typeface="Tw Cen MT" panose="020B0602020104020603" pitchFamily="34" charset="0"/>
              </a:rPr>
              <a:t> de Oliveira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04800" y="76200"/>
            <a:ext cx="8637588" cy="123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13317" name="Picture 2" descr="http://blogdoenem.com.br/wp-content/uploads/2014/12/mackenzie-sp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8750"/>
            <a:ext cx="373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 txBox="1">
            <a:spLocks/>
          </p:cNvSpPr>
          <p:nvPr/>
        </p:nvSpPr>
        <p:spPr bwMode="auto">
          <a:xfrm>
            <a:off x="5715000" y="4573588"/>
            <a:ext cx="32385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pt-BR" sz="1600" cap="none" dirty="0">
                <a:solidFill>
                  <a:srgbClr val="D34817"/>
                </a:solidFill>
                <a:sym typeface="Tw Cen MT" pitchFamily="34" charset="0"/>
              </a:rPr>
              <a:t>Qualificação de dissertação de mestrado</a:t>
            </a:r>
          </a:p>
        </p:txBody>
      </p:sp>
      <p:sp>
        <p:nvSpPr>
          <p:cNvPr id="13319" name="Rectangle 2"/>
          <p:cNvSpPr txBox="1">
            <a:spLocks/>
          </p:cNvSpPr>
          <p:nvPr/>
        </p:nvSpPr>
        <p:spPr bwMode="auto">
          <a:xfrm>
            <a:off x="8001000" y="6248400"/>
            <a:ext cx="121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>
              <a:spcBef>
                <a:spcPts val="400"/>
              </a:spcBef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>
              <a:spcBef>
                <a:spcPts val="400"/>
              </a:spcBef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13"/>
              </a:spcBef>
              <a:buClrTx/>
              <a:buFont typeface="Wingdings" panose="05000000000000000000" pitchFamily="2" charset="2"/>
              <a:buNone/>
            </a:pPr>
            <a:r>
              <a:rPr lang="en-US" altLang="pt-BR" sz="1600" dirty="0" err="1">
                <a:solidFill>
                  <a:srgbClr val="FFFFFF"/>
                </a:solidFill>
                <a:sym typeface="Tw Cen MT" panose="020B0602020104020603" pitchFamily="34" charset="0"/>
              </a:rPr>
              <a:t>Outubro</a:t>
            </a:r>
            <a:r>
              <a:rPr lang="en-US" altLang="pt-BR" sz="1600" dirty="0">
                <a:solidFill>
                  <a:srgbClr val="FFFFFF"/>
                </a:solidFill>
                <a:sym typeface="Tw Cen MT" panose="020B0602020104020603" pitchFamily="34" charset="0"/>
              </a:rPr>
              <a:t>, 2017</a:t>
            </a:r>
            <a:endParaRPr lang="pt-BR" altLang="pt-BR" sz="1600" dirty="0">
              <a:solidFill>
                <a:srgbClr val="FFFFFF"/>
              </a:solidFill>
              <a:sym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91825" y="3587994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  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4616A3-AD1F-4604-AE85-622C416F2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91825" y="3556101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4</a:t>
            </a:r>
            <a:r>
              <a:rPr lang="en-US" dirty="0"/>
              <a:t>, 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baseline="-25000" dirty="0"/>
              <a:t> </a:t>
            </a:r>
            <a:r>
              <a:rPr lang="en-US" dirty="0"/>
              <a:t>,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, 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,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)  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8E4D12-FE72-42B5-B904-D6A384FF2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91825" y="3590925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2351738" y="4075954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(0,     0,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 - 1</a:t>
            </a:r>
            <a:r>
              <a:rPr lang="en-US" dirty="0"/>
              <a:t>,  x</a:t>
            </a:r>
            <a:r>
              <a:rPr lang="en-US" baseline="-25000" dirty="0"/>
              <a:t>4</a:t>
            </a:r>
            <a:r>
              <a:rPr lang="en-US" dirty="0"/>
              <a:t>,     x</a:t>
            </a:r>
            <a:r>
              <a:rPr lang="en-US" baseline="-25000" dirty="0"/>
              <a:t>3 </a:t>
            </a:r>
            <a:r>
              <a:rPr lang="en-US" dirty="0"/>
              <a:t>,    x</a:t>
            </a:r>
            <a:r>
              <a:rPr lang="en-US" baseline="-25000" dirty="0"/>
              <a:t>2</a:t>
            </a:r>
            <a:r>
              <a:rPr lang="en-US" dirty="0"/>
              <a:t>,     x</a:t>
            </a:r>
            <a:r>
              <a:rPr lang="en-US" baseline="-25000" dirty="0"/>
              <a:t>1</a:t>
            </a:r>
            <a:r>
              <a:rPr lang="en-US" dirty="0"/>
              <a:t>,    x</a:t>
            </a:r>
            <a:r>
              <a:rPr lang="en-US" baseline="-25000" dirty="0"/>
              <a:t>0</a:t>
            </a:r>
            <a:r>
              <a:rPr lang="en-US" dirty="0"/>
              <a:t>)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990600"/>
          </a:xfrm>
        </p:spPr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– Representação Completa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393700" y="1884044"/>
            <a:ext cx="295465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(k,			</a:t>
            </a:r>
          </a:p>
          <a:p>
            <a:r>
              <a:rPr lang="pt-BR" dirty="0"/>
              <a:t>r,</a:t>
            </a:r>
          </a:p>
          <a:p>
            <a:r>
              <a:rPr lang="pt-BR" dirty="0"/>
              <a:t>core,</a:t>
            </a:r>
          </a:p>
          <a:p>
            <a:r>
              <a:rPr lang="pt-BR" dirty="0" err="1"/>
              <a:t>postExpansionFn</a:t>
            </a:r>
            <a:r>
              <a:rPr lang="pt-BR" dirty="0"/>
              <a:t>)</a:t>
            </a:r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3397984" y="1884044"/>
            <a:ext cx="322254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Quantidade de estados possíveis</a:t>
            </a:r>
          </a:p>
          <a:p>
            <a:r>
              <a:rPr lang="pt-BR" dirty="0"/>
              <a:t>Raio de ação da regra</a:t>
            </a:r>
          </a:p>
          <a:p>
            <a:r>
              <a:rPr lang="pt-BR" dirty="0"/>
              <a:t>Núcleo do </a:t>
            </a:r>
            <a:r>
              <a:rPr lang="pt-BR" dirty="0" err="1"/>
              <a:t>template</a:t>
            </a:r>
            <a:endParaRPr lang="pt-BR" dirty="0"/>
          </a:p>
          <a:p>
            <a:r>
              <a:rPr lang="pt-BR" dirty="0"/>
              <a:t>Função de pós-</a:t>
            </a:r>
            <a:r>
              <a:rPr lang="pt-BR" dirty="0" err="1"/>
              <a:t>espansão</a:t>
            </a:r>
            <a:endParaRPr lang="pt-BR" dirty="0"/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393700" y="3962400"/>
            <a:ext cx="300428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pt-BR" dirty="0" err="1"/>
              <a:t>étodos</a:t>
            </a:r>
            <a:r>
              <a:rPr lang="pt-BR" dirty="0"/>
              <a:t> pós-expansão: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IdentityMapper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ModKMapper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FilterKOutOfRange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FilterVariableAssignments</a:t>
            </a:r>
            <a:r>
              <a:rPr lang="en-US" dirty="0"/>
              <a:t>   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56A8638-3D22-4C14-944B-07497B0D4826}"/>
              </a:ext>
            </a:extLst>
          </p:cNvPr>
          <p:cNvSpPr/>
          <p:nvPr/>
        </p:nvSpPr>
        <p:spPr>
          <a:xfrm>
            <a:off x="3348354" y="4246244"/>
            <a:ext cx="5808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Não modifica a expansão</a:t>
            </a:r>
          </a:p>
          <a:p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com a </a:t>
            </a:r>
            <a:r>
              <a:rPr lang="en-US" dirty="0" err="1"/>
              <a:t>operação</a:t>
            </a:r>
            <a:r>
              <a:rPr lang="en-US" dirty="0"/>
              <a:t> “mod k”</a:t>
            </a:r>
            <a:endParaRPr lang="pt-BR" dirty="0"/>
          </a:p>
          <a:p>
            <a:r>
              <a:rPr lang="pt-BR" dirty="0"/>
              <a:t>Retira as regras com valores fora do intervalo de k</a:t>
            </a:r>
          </a:p>
          <a:p>
            <a:r>
              <a:rPr lang="en-US" dirty="0"/>
              <a:t>R</a:t>
            </a:r>
            <a:r>
              <a:rPr lang="pt-BR" dirty="0" err="1"/>
              <a:t>etira</a:t>
            </a:r>
            <a:r>
              <a:rPr lang="pt-BR" dirty="0"/>
              <a:t> as regras que não obedeçam dada validação lógica</a:t>
            </a:r>
          </a:p>
          <a:p>
            <a:r>
              <a:rPr lang="en-US" dirty="0"/>
              <a:t>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990600"/>
          </a:xfrm>
        </p:spPr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– Regras de Exceção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762000" y="1828800"/>
            <a:ext cx="35413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(k→2,</a:t>
            </a:r>
          </a:p>
          <a:p>
            <a:r>
              <a:rPr lang="pt-BR" dirty="0"/>
              <a:t>r → 0.5,</a:t>
            </a:r>
          </a:p>
          <a:p>
            <a:r>
              <a:rPr lang="pt-BR" dirty="0"/>
              <a:t>core →</a:t>
            </a:r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pt-BR" dirty="0"/>
              <a:t>,</a:t>
            </a:r>
          </a:p>
          <a:p>
            <a:r>
              <a:rPr lang="pt-BR" dirty="0" err="1"/>
              <a:t>postExpansionFn</a:t>
            </a:r>
            <a:r>
              <a:rPr lang="pt-BR" dirty="0"/>
              <a:t> → </a:t>
            </a:r>
            <a:r>
              <a:rPr lang="pt-BR" dirty="0" err="1"/>
              <a:t>IdentityMapper</a:t>
            </a:r>
            <a:r>
              <a:rPr lang="pt-BR" dirty="0"/>
              <a:t>)</a:t>
            </a:r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D7EAF6F-AF84-4799-8C94-9BA3CBBF8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21119"/>
              </p:ext>
            </p:extLst>
          </p:nvPr>
        </p:nvGraphicFramePr>
        <p:xfrm>
          <a:off x="1066800" y="3200400"/>
          <a:ext cx="58540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+ 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0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990600"/>
          </a:xfrm>
        </p:spPr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– Regras de Exceção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762000" y="1828800"/>
            <a:ext cx="38531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(k→2,</a:t>
            </a:r>
          </a:p>
          <a:p>
            <a:r>
              <a:rPr lang="pt-BR" dirty="0"/>
              <a:t>r → 0.5,</a:t>
            </a:r>
          </a:p>
          <a:p>
            <a:r>
              <a:rPr lang="pt-BR" dirty="0"/>
              <a:t>core →</a:t>
            </a:r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pt-BR" dirty="0"/>
              <a:t>,</a:t>
            </a:r>
          </a:p>
          <a:p>
            <a:r>
              <a:rPr lang="pt-BR" dirty="0" err="1"/>
              <a:t>postExpansionFn</a:t>
            </a:r>
            <a:r>
              <a:rPr lang="pt-BR" dirty="0"/>
              <a:t> → </a:t>
            </a:r>
            <a:r>
              <a:rPr lang="pt-BR" dirty="0" err="1">
                <a:solidFill>
                  <a:srgbClr val="00B050"/>
                </a:solidFill>
              </a:rPr>
              <a:t>FilterKOutOfRange</a:t>
            </a:r>
            <a:r>
              <a:rPr lang="pt-BR" dirty="0"/>
              <a:t>)</a:t>
            </a:r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D7EAF6F-AF84-4799-8C94-9BA3CBBF8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55662"/>
              </p:ext>
            </p:extLst>
          </p:nvPr>
        </p:nvGraphicFramePr>
        <p:xfrm>
          <a:off x="1066800" y="3200400"/>
          <a:ext cx="58540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+ 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0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3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9C467AD-4E66-4274-8260-CD1DA0643256}"/>
              </a:ext>
            </a:extLst>
          </p:cNvPr>
          <p:cNvSpPr/>
          <p:nvPr/>
        </p:nvSpPr>
        <p:spPr>
          <a:xfrm>
            <a:off x="1790700" y="2057400"/>
            <a:ext cx="3200400" cy="32004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m</a:t>
            </a:r>
            <a:endParaRPr lang="pt-BR" baseline="-250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CCBE265-8667-42EC-A161-7A30479E1BA4}"/>
              </a:ext>
            </a:extLst>
          </p:cNvPr>
          <p:cNvSpPr/>
          <p:nvPr/>
        </p:nvSpPr>
        <p:spPr>
          <a:xfrm>
            <a:off x="4191000" y="2057400"/>
            <a:ext cx="3200400" cy="3200400"/>
          </a:xfrm>
          <a:prstGeom prst="ellipse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baseline="-25000" dirty="0" err="1">
                <a:solidFill>
                  <a:schemeClr val="tx1"/>
                </a:solidFill>
              </a:rPr>
              <a:t>s</a:t>
            </a:r>
            <a:endParaRPr lang="pt-BR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9C467AD-4E66-4274-8260-CD1DA0643256}"/>
              </a:ext>
            </a:extLst>
          </p:cNvPr>
          <p:cNvSpPr/>
          <p:nvPr/>
        </p:nvSpPr>
        <p:spPr>
          <a:xfrm>
            <a:off x="264554" y="2282780"/>
            <a:ext cx="3200400" cy="32004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m</a:t>
            </a:r>
            <a:endParaRPr lang="pt-BR" baseline="-250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CCBE265-8667-42EC-A161-7A30479E1BA4}"/>
              </a:ext>
            </a:extLst>
          </p:cNvPr>
          <p:cNvSpPr/>
          <p:nvPr/>
        </p:nvSpPr>
        <p:spPr>
          <a:xfrm>
            <a:off x="2667000" y="2286000"/>
            <a:ext cx="3200400" cy="3200400"/>
          </a:xfrm>
          <a:prstGeom prst="ellipse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baseline="-25000" dirty="0" err="1">
                <a:solidFill>
                  <a:schemeClr val="tx1"/>
                </a:solidFill>
              </a:rPr>
              <a:t>s</a:t>
            </a:r>
            <a:endParaRPr lang="pt-BR" baseline="-250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F1DBAA-14D2-4C90-B52D-7CDC48087E21}"/>
              </a:ext>
            </a:extLst>
          </p:cNvPr>
          <p:cNvSpPr txBox="1"/>
          <p:nvPr/>
        </p:nvSpPr>
        <p:spPr>
          <a:xfrm>
            <a:off x="6163953" y="30480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ECF283-930C-44F3-8EAD-4B74125B14A8}"/>
              </a:ext>
            </a:extLst>
          </p:cNvPr>
          <p:cNvSpPr txBox="1"/>
          <p:nvPr/>
        </p:nvSpPr>
        <p:spPr>
          <a:xfrm>
            <a:off x="2824592" y="4278868"/>
            <a:ext cx="42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endParaRPr lang="pt-BR" baseline="-25000" dirty="0"/>
          </a:p>
        </p:txBody>
      </p:sp>
    </p:spTree>
    <p:extLst>
      <p:ext uri="{BB962C8B-B14F-4D97-AF65-F5344CB8AC3E}">
        <p14:creationId xmlns:p14="http://schemas.microsoft.com/office/powerpoint/2010/main" val="38855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042F879-9670-4D7A-A53A-852B80099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92410"/>
              </p:ext>
            </p:extLst>
          </p:nvPr>
        </p:nvGraphicFramePr>
        <p:xfrm>
          <a:off x="533400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B29DB3A-FE7B-4D0E-9099-E7E58D108F99}"/>
              </a:ext>
            </a:extLst>
          </p:cNvPr>
          <p:cNvSpPr txBox="1"/>
          <p:nvPr/>
        </p:nvSpPr>
        <p:spPr>
          <a:xfrm>
            <a:off x="0" y="1611868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C515756-CE3B-44FD-A173-615AAC19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49486"/>
              </p:ext>
            </p:extLst>
          </p:nvPr>
        </p:nvGraphicFramePr>
        <p:xfrm>
          <a:off x="5105400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4E1798-62C0-4F6A-82B7-4E05A52C42A0}"/>
              </a:ext>
            </a:extLst>
          </p:cNvPr>
          <p:cNvSpPr txBox="1"/>
          <p:nvPr/>
        </p:nvSpPr>
        <p:spPr>
          <a:xfrm>
            <a:off x="4638118" y="1611868"/>
            <a:ext cx="54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5154C2-116D-4036-A4C5-1FD55D52BCFE}"/>
              </a:ext>
            </a:extLst>
          </p:cNvPr>
          <p:cNvSpPr txBox="1"/>
          <p:nvPr/>
        </p:nvSpPr>
        <p:spPr>
          <a:xfrm>
            <a:off x="609600" y="5562600"/>
            <a:ext cx="25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</p:txBody>
      </p:sp>
    </p:spTree>
    <p:extLst>
      <p:ext uri="{BB962C8B-B14F-4D97-AF65-F5344CB8AC3E}">
        <p14:creationId xmlns:p14="http://schemas.microsoft.com/office/powerpoint/2010/main" val="32420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29DB3A-FE7B-4D0E-9099-E7E58D108F99}"/>
              </a:ext>
            </a:extLst>
          </p:cNvPr>
          <p:cNvSpPr txBox="1"/>
          <p:nvPr/>
        </p:nvSpPr>
        <p:spPr>
          <a:xfrm>
            <a:off x="0" y="1611868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C515756-CE3B-44FD-A173-615AAC19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81240"/>
              </p:ext>
            </p:extLst>
          </p:nvPr>
        </p:nvGraphicFramePr>
        <p:xfrm>
          <a:off x="5105400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4E1798-62C0-4F6A-82B7-4E05A52C42A0}"/>
              </a:ext>
            </a:extLst>
          </p:cNvPr>
          <p:cNvSpPr txBox="1"/>
          <p:nvPr/>
        </p:nvSpPr>
        <p:spPr>
          <a:xfrm>
            <a:off x="4607337" y="1611868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17D7880-CD66-4CBD-B002-28A16CAA6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95883"/>
              </p:ext>
            </p:extLst>
          </p:nvPr>
        </p:nvGraphicFramePr>
        <p:xfrm>
          <a:off x="533400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AFEFF902-F206-405E-BD52-C1E0B6554E70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ms</a:t>
            </a:r>
            <a:r>
              <a:rPr lang="en-US" dirty="0">
                <a:solidFill>
                  <a:srgbClr val="00B050"/>
                </a:solidFill>
              </a:rPr>
              <a:t> = (x2 + 1, x2, x1, x1 +1)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655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Estrutura da Apresentação</a:t>
            </a:r>
          </a:p>
        </p:txBody>
      </p:sp>
      <p:sp>
        <p:nvSpPr>
          <p:cNvPr id="1536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Autômatos Celulares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Tema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e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Justificativa</a:t>
            </a:r>
            <a:endParaRPr lang="en-US" altLang="pt-BR" dirty="0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Problema</a:t>
            </a:r>
            <a:endParaRPr lang="en-US" altLang="pt-BR" dirty="0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 dirty="0" err="1" smtClean="0">
                <a:solidFill>
                  <a:srgbClr val="000000"/>
                </a:solidFill>
                <a:sym typeface="Tw Cen MT" panose="020B0602020104020603" pitchFamily="34" charset="0"/>
              </a:rPr>
              <a:t>Cronograma</a:t>
            </a:r>
            <a:endParaRPr lang="en-US" altLang="pt-BR" dirty="0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endParaRPr lang="en-US" altLang="pt-BR" dirty="0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endParaRPr lang="pt-BR" altLang="pt-BR" dirty="0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ClrTx/>
              <a:buFont typeface="Tw Cen MT" panose="020B0602020104020603" pitchFamily="34" charset="0"/>
              <a:buNone/>
            </a:pPr>
            <a:endParaRPr lang="en-US" altLang="pt-BR" dirty="0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ClrTx/>
              <a:buFont typeface="Tw Cen MT" panose="020B0602020104020603" pitchFamily="34" charset="0"/>
              <a:buNone/>
            </a:pPr>
            <a:endParaRPr lang="pt-BR" altLang="pt-BR" dirty="0">
              <a:solidFill>
                <a:srgbClr val="000000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98F9BB1-FEE6-401C-B66C-142D8FB8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397D907-2148-4615-AAAF-E75A02C26B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F1DBAA-14D2-4C90-B52D-7CDC48087E21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ms</a:t>
            </a:r>
            <a:r>
              <a:rPr lang="en-US" dirty="0">
                <a:solidFill>
                  <a:srgbClr val="00B050"/>
                </a:solidFill>
              </a:rPr>
              <a:t> = (x2 + 1, x2, x1, x1 +1)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29DB3A-FE7B-4D0E-9099-E7E58D108F99}"/>
              </a:ext>
            </a:extLst>
          </p:cNvPr>
          <p:cNvSpPr txBox="1"/>
          <p:nvPr/>
        </p:nvSpPr>
        <p:spPr>
          <a:xfrm>
            <a:off x="0" y="1611868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C515756-CE3B-44FD-A173-615AAC19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16801"/>
              </p:ext>
            </p:extLst>
          </p:nvPr>
        </p:nvGraphicFramePr>
        <p:xfrm>
          <a:off x="5105400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4E1798-62C0-4F6A-82B7-4E05A52C42A0}"/>
              </a:ext>
            </a:extLst>
          </p:cNvPr>
          <p:cNvSpPr txBox="1"/>
          <p:nvPr/>
        </p:nvSpPr>
        <p:spPr>
          <a:xfrm>
            <a:off x="4631907" y="1611868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17D7880-CD66-4CBD-B002-28A16CAA6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91175"/>
              </p:ext>
            </p:extLst>
          </p:nvPr>
        </p:nvGraphicFramePr>
        <p:xfrm>
          <a:off x="507669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3CACE23-D792-4B65-8D27-296DF0685924}"/>
              </a:ext>
            </a:extLst>
          </p:cNvPr>
          <p:cNvSpPr txBox="1"/>
          <p:nvPr/>
        </p:nvSpPr>
        <p:spPr>
          <a:xfrm>
            <a:off x="4572000" y="5562599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= (x3, 1, x1, x0)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= (x3, x2, 1, x0)</a:t>
            </a:r>
          </a:p>
        </p:txBody>
      </p:sp>
    </p:spTree>
    <p:extLst>
      <p:ext uri="{BB962C8B-B14F-4D97-AF65-F5344CB8AC3E}">
        <p14:creationId xmlns:p14="http://schemas.microsoft.com/office/powerpoint/2010/main" val="22447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60CDBF9-878B-47CC-9042-81E9514CA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46603"/>
              </p:ext>
            </p:extLst>
          </p:nvPr>
        </p:nvGraphicFramePr>
        <p:xfrm>
          <a:off x="4157880" y="1796534"/>
          <a:ext cx="3924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CBE2A6-15B0-41BE-BA73-83E0805F572D}"/>
              </a:ext>
            </a:extLst>
          </p:cNvPr>
          <p:cNvSpPr txBox="1"/>
          <p:nvPr/>
        </p:nvSpPr>
        <p:spPr>
          <a:xfrm>
            <a:off x="3563102" y="1817608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B339715-E8C1-4D90-AED0-0F602309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40032"/>
              </p:ext>
            </p:extLst>
          </p:nvPr>
        </p:nvGraphicFramePr>
        <p:xfrm>
          <a:off x="527538" y="1611868"/>
          <a:ext cx="17335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8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0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3255640B-6C80-442C-BB67-DA7D20767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26730"/>
              </p:ext>
            </p:extLst>
          </p:nvPr>
        </p:nvGraphicFramePr>
        <p:xfrm>
          <a:off x="527538" y="3524012"/>
          <a:ext cx="17335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8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endParaRPr lang="pt-BR" sz="800" baseline="-250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 </a:t>
                      </a:r>
                      <a:r>
                        <a:rPr lang="en-US" sz="800" baseline="0" dirty="0"/>
                        <a:t>+ 1</a:t>
                      </a:r>
                      <a:endParaRPr lang="pt-BR" sz="800" baseline="0" dirty="0"/>
                    </a:p>
                  </a:txBody>
                  <a:tcPr marL="39417" marR="39417" marT="19709" marB="19709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3813DA-0A8C-4C97-957E-2287560997B3}"/>
              </a:ext>
            </a:extLst>
          </p:cNvPr>
          <p:cNvSpPr txBox="1"/>
          <p:nvPr/>
        </p:nvSpPr>
        <p:spPr>
          <a:xfrm>
            <a:off x="0" y="1611868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38D8D9C-D3CE-4910-9A18-9A6DB5FAC4BD}"/>
              </a:ext>
            </a:extLst>
          </p:cNvPr>
          <p:cNvSpPr txBox="1"/>
          <p:nvPr/>
        </p:nvSpPr>
        <p:spPr>
          <a:xfrm>
            <a:off x="0" y="3524012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21B0C6-4302-46B0-838A-F23B331C4356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ms</a:t>
            </a:r>
            <a:r>
              <a:rPr lang="en-US" dirty="0">
                <a:solidFill>
                  <a:srgbClr val="00B050"/>
                </a:solidFill>
              </a:rPr>
              <a:t> = (x2 + 1, x2, x1, x1 +1)</a:t>
            </a:r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16DC7EF-2558-4939-9D32-2A2014155073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= (x3, 1, x1, x0)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= (x3, x2, 1, x0)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ms</a:t>
            </a:r>
            <a:r>
              <a:rPr lang="en-US" dirty="0">
                <a:solidFill>
                  <a:srgbClr val="FF0000"/>
                </a:solidFill>
              </a:rPr>
              <a:t> = ((x3, 1, x1, x0), (x3, x2, 1, x0)</a:t>
            </a:r>
            <a:r>
              <a:rPr lang="pt-BR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EEFBFDE-0C0E-41E3-BB22-4B8259375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66392"/>
              </p:ext>
            </p:extLst>
          </p:nvPr>
        </p:nvGraphicFramePr>
        <p:xfrm>
          <a:off x="597881" y="1597647"/>
          <a:ext cx="32254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8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75892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632441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138393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  <a:r>
                        <a:rPr lang="en-US" sz="1500" baseline="-25000" dirty="0"/>
                        <a:t>3</a:t>
                      </a:r>
                      <a:endParaRPr lang="pt-BR" sz="1500" baseline="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  <a:r>
                        <a:rPr lang="en-US" sz="1500" baseline="-25000" dirty="0"/>
                        <a:t>2</a:t>
                      </a:r>
                      <a:endParaRPr lang="pt-BR" sz="1500" baseline="-250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  <a:r>
                        <a:rPr lang="en-US" sz="1500" baseline="-25000" dirty="0"/>
                        <a:t>1</a:t>
                      </a:r>
                      <a:endParaRPr lang="pt-BR" sz="1500" baseline="-250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 – (x</a:t>
                      </a:r>
                      <a:r>
                        <a:rPr lang="en-US" sz="1500" baseline="-25000" dirty="0"/>
                        <a:t>1 </a:t>
                      </a:r>
                      <a:r>
                        <a:rPr lang="en-US" sz="1500" baseline="0" dirty="0"/>
                        <a:t>+ 1)</a:t>
                      </a:r>
                      <a:endParaRPr lang="pt-BR" sz="1500" baseline="0" dirty="0"/>
                    </a:p>
                  </a:txBody>
                  <a:tcPr marL="75156" marR="75156" marT="37578" marB="37578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918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29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212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41307"/>
                  </a:ext>
                </a:extLst>
              </a:tr>
            </a:tbl>
          </a:graphicData>
        </a:graphic>
      </p:graphicFrame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AAB961D-B7C4-41F4-8094-D6DA2B126BF1}"/>
              </a:ext>
            </a:extLst>
          </p:cNvPr>
          <p:cNvCxnSpPr>
            <a:cxnSpLocks/>
          </p:cNvCxnSpPr>
          <p:nvPr/>
        </p:nvCxnSpPr>
        <p:spPr>
          <a:xfrm>
            <a:off x="76200" y="1676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F8C893-1B23-4A5F-AE36-9132AEC656D6}"/>
              </a:ext>
            </a:extLst>
          </p:cNvPr>
          <p:cNvSpPr txBox="1"/>
          <p:nvPr/>
        </p:nvSpPr>
        <p:spPr>
          <a:xfrm>
            <a:off x="26377" y="1597647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14BCF7B9-1386-40FE-9A20-F4705542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14991"/>
              </p:ext>
            </p:extLst>
          </p:nvPr>
        </p:nvGraphicFramePr>
        <p:xfrm>
          <a:off x="609600" y="4638344"/>
          <a:ext cx="17907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45720" marR="45720" marT="22860" marB="2286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</a:tbl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34E9CC75-636E-4E78-871E-0635CD992D21}"/>
              </a:ext>
            </a:extLst>
          </p:cNvPr>
          <p:cNvSpPr txBox="1"/>
          <p:nvPr/>
        </p:nvSpPr>
        <p:spPr>
          <a:xfrm>
            <a:off x="13190" y="4644205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337452-ADAC-4AAA-9220-10D0FBFA20C7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ACAC1B-CB27-4876-BE16-FFD42604335B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(x3, 1, x1,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 (x3, x2, 1, x0)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ms</a:t>
            </a:r>
            <a:r>
              <a:rPr lang="en-US" dirty="0">
                <a:solidFill>
                  <a:srgbClr val="FF0000"/>
                </a:solidFill>
              </a:rPr>
              <a:t> = ((x3, 1, x1, x0), (x3, x2, 1, x0)</a:t>
            </a:r>
            <a:r>
              <a:rPr lang="pt-BR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1EE172C-D137-4ED7-BEEE-62A779B4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58335"/>
              </p:ext>
            </p:extLst>
          </p:nvPr>
        </p:nvGraphicFramePr>
        <p:xfrm>
          <a:off x="4165089" y="1597647"/>
          <a:ext cx="32254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13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70073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 – (x</a:t>
                      </a:r>
                      <a:r>
                        <a:rPr lang="en-US" sz="1500" baseline="-25000" dirty="0"/>
                        <a:t>2</a:t>
                      </a:r>
                      <a:r>
                        <a:rPr lang="en-US" sz="1500" baseline="0" dirty="0"/>
                        <a:t> + 1)</a:t>
                      </a:r>
                      <a:endParaRPr lang="pt-BR" sz="1500" baseline="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  <a:r>
                        <a:rPr lang="en-US" sz="1500" baseline="-25000" dirty="0"/>
                        <a:t>2</a:t>
                      </a:r>
                      <a:endParaRPr lang="pt-BR" sz="1500" baseline="-250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  <a:r>
                        <a:rPr lang="en-US" sz="1500" baseline="-25000" dirty="0"/>
                        <a:t>1</a:t>
                      </a:r>
                      <a:endParaRPr lang="pt-BR" sz="1500" baseline="-250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  <a:r>
                        <a:rPr lang="en-US" sz="1500" baseline="-25000" dirty="0"/>
                        <a:t>0</a:t>
                      </a:r>
                      <a:endParaRPr lang="pt-BR" sz="1500" baseline="0" dirty="0"/>
                    </a:p>
                  </a:txBody>
                  <a:tcPr marL="75156" marR="75156" marT="37578" marB="37578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918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29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</a:t>
                      </a:r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212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pt-BR" sz="1500" dirty="0"/>
                    </a:p>
                  </a:txBody>
                  <a:tcPr marL="75156" marR="75156" marT="37578" marB="3757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41307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7D57C4-1D19-4ABF-9938-64D24B9AAA6C}"/>
              </a:ext>
            </a:extLst>
          </p:cNvPr>
          <p:cNvSpPr txBox="1"/>
          <p:nvPr/>
        </p:nvSpPr>
        <p:spPr>
          <a:xfrm>
            <a:off x="3823329" y="161558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∪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CBE2A6-15B0-41BE-BA73-83E0805F572D}"/>
              </a:ext>
            </a:extLst>
          </p:cNvPr>
          <p:cNvSpPr txBox="1"/>
          <p:nvPr/>
        </p:nvSpPr>
        <p:spPr>
          <a:xfrm>
            <a:off x="3048000" y="1641291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I(T</a:t>
            </a:r>
            <a:r>
              <a:rPr lang="en-US" baseline="-25000" dirty="0">
                <a:solidFill>
                  <a:srgbClr val="00B050"/>
                </a:solidFill>
              </a:rPr>
              <a:t>m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ms</a:t>
            </a:r>
            <a:r>
              <a:rPr lang="en-US" baseline="-25000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</a:rPr>
              <a:t>) =</a:t>
            </a: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B339715-E8C1-4D90-AED0-0F602309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568592"/>
              </p:ext>
            </p:extLst>
          </p:nvPr>
        </p:nvGraphicFramePr>
        <p:xfrm>
          <a:off x="629916" y="1668256"/>
          <a:ext cx="192044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78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90623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490623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490623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0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3813DA-0A8C-4C97-957E-2287560997B3}"/>
              </a:ext>
            </a:extLst>
          </p:cNvPr>
          <p:cNvSpPr txBox="1"/>
          <p:nvPr/>
        </p:nvSpPr>
        <p:spPr>
          <a:xfrm>
            <a:off x="86466" y="1609855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18C99BCF-31C7-43E6-96C6-06022545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3157"/>
              </p:ext>
            </p:extLst>
          </p:nvPr>
        </p:nvGraphicFramePr>
        <p:xfrm>
          <a:off x="4268422" y="1600200"/>
          <a:ext cx="41897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4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104744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104744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04744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+1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1-(x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+1)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993661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B9B12A-757C-42C7-968B-08D04A5C8CD6}"/>
              </a:ext>
            </a:extLst>
          </p:cNvPr>
          <p:cNvSpPr txBox="1"/>
          <p:nvPr/>
        </p:nvSpPr>
        <p:spPr>
          <a:xfrm>
            <a:off x="35169" y="3617302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</a:t>
            </a:r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9D18653-7079-4549-96FC-DDEEEC0A13E4}"/>
              </a:ext>
            </a:extLst>
          </p:cNvPr>
          <p:cNvCxnSpPr>
            <a:cxnSpLocks/>
          </p:cNvCxnSpPr>
          <p:nvPr/>
        </p:nvCxnSpPr>
        <p:spPr>
          <a:xfrm>
            <a:off x="111369" y="3706953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38AAA6E1-C484-4180-ABB5-F5A6FB70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61"/>
              </p:ext>
            </p:extLst>
          </p:nvPr>
        </p:nvGraphicFramePr>
        <p:xfrm>
          <a:off x="615093" y="3617302"/>
          <a:ext cx="193527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11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55358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37946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683036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3</a:t>
                      </a:r>
                      <a:endParaRPr lang="pt-BR" sz="900" baseline="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– (x</a:t>
                      </a:r>
                      <a:r>
                        <a:rPr lang="en-US" sz="900" baseline="-25000" dirty="0"/>
                        <a:t>1 </a:t>
                      </a:r>
                      <a:r>
                        <a:rPr lang="en-US" sz="900" baseline="0" dirty="0"/>
                        <a:t>+ 1)</a:t>
                      </a:r>
                      <a:endParaRPr lang="pt-BR" sz="900" baseline="0" dirty="0"/>
                    </a:p>
                  </a:txBody>
                  <a:tcPr marL="45094" marR="45094" marT="22547" marB="22547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918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2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21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41307"/>
                  </a:ext>
                </a:extLst>
              </a:tr>
            </a:tbl>
          </a:graphicData>
        </a:graphic>
      </p:graphicFrame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C7BAEBA-4CC9-4F12-8923-A9F6E51BE803}"/>
              </a:ext>
            </a:extLst>
          </p:cNvPr>
          <p:cNvCxnSpPr>
            <a:cxnSpLocks/>
          </p:cNvCxnSpPr>
          <p:nvPr/>
        </p:nvCxnSpPr>
        <p:spPr>
          <a:xfrm>
            <a:off x="3581400" y="1726184"/>
            <a:ext cx="3352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1684A2-7585-4227-B13B-786A3DDFBAAD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CA3AC7C-1A95-453A-9876-77FD261F35E2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= (x3, 1, x1, x0)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= (x3, x2, 1, x0)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ms</a:t>
            </a:r>
            <a:r>
              <a:rPr lang="en-US" dirty="0">
                <a:solidFill>
                  <a:srgbClr val="FF0000"/>
                </a:solidFill>
              </a:rPr>
              <a:t> = ((x3, 1, x1, x0), (x3, x2, 1, x0)</a:t>
            </a:r>
            <a:r>
              <a:rPr lang="pt-BR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FC823132-55ED-4748-91E9-8C45A1345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93188"/>
              </p:ext>
            </p:extLst>
          </p:nvPr>
        </p:nvGraphicFramePr>
        <p:xfrm>
          <a:off x="2784231" y="3612173"/>
          <a:ext cx="19352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8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420441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– (x</a:t>
                      </a:r>
                      <a:r>
                        <a:rPr lang="en-US" sz="900" baseline="-25000" dirty="0"/>
                        <a:t>2</a:t>
                      </a:r>
                      <a:r>
                        <a:rPr lang="en-US" sz="900" baseline="0" dirty="0"/>
                        <a:t> + 1)</a:t>
                      </a:r>
                      <a:endParaRPr lang="pt-BR" sz="900" baseline="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0</a:t>
                      </a:r>
                      <a:endParaRPr lang="pt-BR" sz="900" baseline="0" dirty="0"/>
                    </a:p>
                  </a:txBody>
                  <a:tcPr marL="45094" marR="45094" marT="22547" marB="22547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918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2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21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41307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3FA08E-EC11-44F8-9450-CB0AA185288B}"/>
              </a:ext>
            </a:extLst>
          </p:cNvPr>
          <p:cNvSpPr txBox="1"/>
          <p:nvPr/>
        </p:nvSpPr>
        <p:spPr>
          <a:xfrm>
            <a:off x="2477640" y="357482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∪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B339715-E8C1-4D90-AED0-0F602309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20468"/>
              </p:ext>
            </p:extLst>
          </p:nvPr>
        </p:nvGraphicFramePr>
        <p:xfrm>
          <a:off x="803448" y="1646103"/>
          <a:ext cx="2145476" cy="215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6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5889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0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3813DA-0A8C-4C97-957E-2287560997B3}"/>
              </a:ext>
            </a:extLst>
          </p:cNvPr>
          <p:cNvSpPr txBox="1"/>
          <p:nvPr/>
        </p:nvSpPr>
        <p:spPr>
          <a:xfrm>
            <a:off x="289885" y="1600956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FD7C8C78-1929-42E0-8B42-5E3B8F264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1316"/>
              </p:ext>
            </p:extLst>
          </p:nvPr>
        </p:nvGraphicFramePr>
        <p:xfrm>
          <a:off x="3557401" y="1646103"/>
          <a:ext cx="2211476" cy="21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6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 </a:t>
                      </a:r>
                      <a:r>
                        <a:rPr lang="en-US" sz="800" baseline="0" dirty="0"/>
                        <a:t>+ 1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64346B-7461-497C-A034-2118BFF270B7}"/>
              </a:ext>
            </a:extLst>
          </p:cNvPr>
          <p:cNvSpPr txBox="1"/>
          <p:nvPr/>
        </p:nvSpPr>
        <p:spPr>
          <a:xfrm>
            <a:off x="3091960" y="1586927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4C3228A-44E9-4DD3-BBD1-5A46C0910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71356"/>
              </p:ext>
            </p:extLst>
          </p:nvPr>
        </p:nvGraphicFramePr>
        <p:xfrm>
          <a:off x="6400800" y="1634726"/>
          <a:ext cx="2438400" cy="217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0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605F5A-C9C0-413D-B421-FE0C36E3FB70}"/>
              </a:ext>
            </a:extLst>
          </p:cNvPr>
          <p:cNvSpPr txBox="1"/>
          <p:nvPr/>
        </p:nvSpPr>
        <p:spPr>
          <a:xfrm>
            <a:off x="5856248" y="158692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9FE75F3-8554-43BF-9E54-436F0DB335C6}"/>
              </a:ext>
            </a:extLst>
          </p:cNvPr>
          <p:cNvSpPr txBox="1"/>
          <p:nvPr/>
        </p:nvSpPr>
        <p:spPr>
          <a:xfrm>
            <a:off x="95828" y="4295001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 </a:t>
            </a:r>
            <a:r>
              <a:rPr lang="en-US" dirty="0"/>
              <a:t>) =</a:t>
            </a:r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D397DEA-5A25-4B1D-82B2-2F6C22D76EB0}"/>
              </a:ext>
            </a:extLst>
          </p:cNvPr>
          <p:cNvCxnSpPr>
            <a:cxnSpLocks/>
          </p:cNvCxnSpPr>
          <p:nvPr/>
        </p:nvCxnSpPr>
        <p:spPr>
          <a:xfrm>
            <a:off x="609600" y="437989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A22624-F805-4D09-9D1D-694E201F969C}"/>
              </a:ext>
            </a:extLst>
          </p:cNvPr>
          <p:cNvSpPr txBox="1"/>
          <p:nvPr/>
        </p:nvSpPr>
        <p:spPr>
          <a:xfrm>
            <a:off x="4648200" y="4343400"/>
            <a:ext cx="295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–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I(T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 </a:t>
            </a:r>
            <a:r>
              <a:rPr lang="en-US" dirty="0"/>
              <a:t>) </a:t>
            </a:r>
            <a:r>
              <a:rPr lang="en-US" dirty="0"/>
              <a:t>∪ </a:t>
            </a:r>
            <a:r>
              <a:rPr lang="en-US" dirty="0"/>
              <a:t>I(T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  <a:endParaRPr lang="pt-BR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F3AE17E-22D5-4A8A-B337-594DE84E6B7D}"/>
              </a:ext>
            </a:extLst>
          </p:cNvPr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F0FA8A-5300-4B9D-BAF9-3B52130CE45F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3B4D16A-218B-4B01-BD51-F8204D9BDFE7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(x3, 1, x1,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 (x3, x2, 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dirty="0"/>
              <a:t> = ((x3, 1, x1, x0), (x3, x2, 1, x0)</a:t>
            </a:r>
            <a:r>
              <a:rPr lang="pt-BR" dirty="0"/>
              <a:t>)</a:t>
            </a:r>
            <a:endParaRPr lang="en-US" dirty="0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18C99BCF-31C7-43E6-96C6-06022545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70584"/>
              </p:ext>
            </p:extLst>
          </p:nvPr>
        </p:nvGraphicFramePr>
        <p:xfrm>
          <a:off x="1250397" y="4221488"/>
          <a:ext cx="2277696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424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69424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69424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69424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r>
                        <a:rPr lang="en-US" sz="900" baseline="-25000" dirty="0" smtClean="0"/>
                        <a:t>2</a:t>
                      </a:r>
                      <a:r>
                        <a:rPr lang="en-US" sz="900" baseline="0" dirty="0" smtClean="0"/>
                        <a:t>+1</a:t>
                      </a:r>
                      <a:endParaRPr lang="pt-BR" sz="900" baseline="0" dirty="0"/>
                    </a:p>
                  </a:txBody>
                  <a:tcPr marL="49709" marR="49709" marT="24855" marB="248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49709" marR="49709" marT="24855" marB="248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49709" marR="49709" marT="24855" marB="248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1-(x</a:t>
                      </a:r>
                      <a:r>
                        <a:rPr lang="en-US" sz="900" baseline="-25000" dirty="0" smtClean="0"/>
                        <a:t>1</a:t>
                      </a:r>
                      <a:r>
                        <a:rPr lang="en-US" sz="900" baseline="0" dirty="0" smtClean="0"/>
                        <a:t>+1)</a:t>
                      </a:r>
                      <a:endParaRPr lang="pt-BR" sz="900" baseline="0" dirty="0"/>
                    </a:p>
                  </a:txBody>
                  <a:tcPr marL="49709" marR="49709" marT="24855" marB="24855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-1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71240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2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0682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2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-1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99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B339715-E8C1-4D90-AED0-0F602309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4051"/>
              </p:ext>
            </p:extLst>
          </p:nvPr>
        </p:nvGraphicFramePr>
        <p:xfrm>
          <a:off x="803448" y="1646103"/>
          <a:ext cx="2145476" cy="2151321"/>
        </p:xfrm>
        <a:graphic>
          <a:graphicData uri="http://schemas.openxmlformats.org/drawingml/2006/table">
            <a:tbl>
              <a:tblPr firstRow="1" bandRow="1">
                <a:solidFill>
                  <a:srgbClr val="CC99FF"/>
                </a:solidFill>
                <a:tableStyleId>{5C22544A-7EE6-4342-B048-85BDC9FD1C3A}</a:tableStyleId>
              </a:tblPr>
              <a:tblGrid>
                <a:gridCol w="53636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5889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0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39369" marR="39369" marT="19682" marB="19682">
                    <a:solidFill>
                      <a:srgbClr val="BE7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39369" marR="39369" marT="19682" marB="19682">
                    <a:solidFill>
                      <a:srgbClr val="BE7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39369" marR="39369" marT="19682" marB="19682">
                    <a:solidFill>
                      <a:srgbClr val="BE7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39369" marR="39369" marT="19682" marB="19682">
                    <a:solidFill>
                      <a:srgbClr val="BE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3813DA-0A8C-4C97-957E-2287560997B3}"/>
              </a:ext>
            </a:extLst>
          </p:cNvPr>
          <p:cNvSpPr txBox="1"/>
          <p:nvPr/>
        </p:nvSpPr>
        <p:spPr>
          <a:xfrm>
            <a:off x="289290" y="1600956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FD7C8C78-1929-42E0-8B42-5E3B8F264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60883"/>
              </p:ext>
            </p:extLst>
          </p:nvPr>
        </p:nvGraphicFramePr>
        <p:xfrm>
          <a:off x="3557401" y="1646103"/>
          <a:ext cx="2211476" cy="21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6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 </a:t>
                      </a:r>
                      <a:r>
                        <a:rPr lang="en-US" sz="800" baseline="0" dirty="0"/>
                        <a:t>+ 1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BE7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BE7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BE7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BE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64346B-7461-497C-A034-2118BFF270B7}"/>
              </a:ext>
            </a:extLst>
          </p:cNvPr>
          <p:cNvSpPr txBox="1"/>
          <p:nvPr/>
        </p:nvSpPr>
        <p:spPr>
          <a:xfrm>
            <a:off x="3092548" y="158402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4C3228A-44E9-4DD3-BBD1-5A46C09101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0800" y="1634726"/>
          <a:ext cx="2438400" cy="217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0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605F5A-C9C0-413D-B421-FE0C36E3FB70}"/>
              </a:ext>
            </a:extLst>
          </p:cNvPr>
          <p:cNvSpPr txBox="1"/>
          <p:nvPr/>
        </p:nvSpPr>
        <p:spPr>
          <a:xfrm>
            <a:off x="5856248" y="15840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9FE75F3-8554-43BF-9E54-436F0DB335C6}"/>
              </a:ext>
            </a:extLst>
          </p:cNvPr>
          <p:cNvSpPr txBox="1"/>
          <p:nvPr/>
        </p:nvSpPr>
        <p:spPr>
          <a:xfrm>
            <a:off x="95828" y="4295001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I(T</a:t>
            </a:r>
            <a:r>
              <a:rPr lang="en-US" baseline="-25000" dirty="0">
                <a:solidFill>
                  <a:srgbClr val="00B050"/>
                </a:solidFill>
              </a:rPr>
              <a:t>m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ms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) =</a:t>
            </a:r>
            <a:endParaRPr lang="pt-BR" dirty="0">
              <a:solidFill>
                <a:srgbClr val="00B050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D397DEA-5A25-4B1D-82B2-2F6C22D76EB0}"/>
              </a:ext>
            </a:extLst>
          </p:cNvPr>
          <p:cNvCxnSpPr>
            <a:cxnSpLocks/>
          </p:cNvCxnSpPr>
          <p:nvPr/>
        </p:nvCxnSpPr>
        <p:spPr>
          <a:xfrm>
            <a:off x="609600" y="4379894"/>
            <a:ext cx="3048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1A0FBD-45D9-4D41-A63B-6E8AE07A72E8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>
                <a:solidFill>
                  <a:srgbClr val="BE7DFF"/>
                </a:solidFill>
              </a:rPr>
              <a:t>T</a:t>
            </a:r>
            <a:r>
              <a:rPr lang="en-US" baseline="-25000" dirty="0" err="1">
                <a:solidFill>
                  <a:srgbClr val="BE7DFF"/>
                </a:solidFill>
              </a:rPr>
              <a:t>ms</a:t>
            </a:r>
            <a:r>
              <a:rPr lang="en-US" dirty="0">
                <a:solidFill>
                  <a:srgbClr val="BE7DFF"/>
                </a:solidFill>
              </a:rPr>
              <a:t> = (x2 + 1, x2, x1, x1 +1)</a:t>
            </a:r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0A7131-0AE0-4108-843F-2CC341885AFE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= (x3, 1, x1, x0)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30000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= (x3, x2, 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dirty="0"/>
              <a:t> = ((x3, 1, x1, x0), (x3, x2, 1, x0)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CA722E-084C-455C-93BD-5855847922C5}"/>
              </a:ext>
            </a:extLst>
          </p:cNvPr>
          <p:cNvSpPr txBox="1"/>
          <p:nvPr/>
        </p:nvSpPr>
        <p:spPr>
          <a:xfrm>
            <a:off x="4648200" y="4343400"/>
            <a:ext cx="285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–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I(T</a:t>
            </a:r>
            <a:r>
              <a:rPr lang="en-US" baseline="-25000" dirty="0">
                <a:solidFill>
                  <a:srgbClr val="00B050"/>
                </a:solidFill>
              </a:rPr>
              <a:t>m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ms</a:t>
            </a:r>
            <a:r>
              <a:rPr lang="en-US" baseline="-25000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∪ </a:t>
            </a:r>
            <a:r>
              <a:rPr lang="en-US" dirty="0">
                <a:solidFill>
                  <a:srgbClr val="00B0F0"/>
                </a:solidFill>
              </a:rPr>
              <a:t>I(T</a:t>
            </a:r>
            <a:r>
              <a:rPr lang="en-US" baseline="-25000" dirty="0">
                <a:solidFill>
                  <a:srgbClr val="00B0F0"/>
                </a:solidFill>
              </a:rPr>
              <a:t>m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</a:t>
            </a:r>
            <a:r>
              <a:rPr lang="en-US" baseline="30000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s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pt-BR" dirty="0">
              <a:solidFill>
                <a:srgbClr val="00B0F0"/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DAE172F-204D-457A-A26E-368EAD3661F3}"/>
              </a:ext>
            </a:extLst>
          </p:cNvPr>
          <p:cNvCxnSpPr>
            <a:cxnSpLocks/>
          </p:cNvCxnSpPr>
          <p:nvPr/>
        </p:nvCxnSpPr>
        <p:spPr>
          <a:xfrm>
            <a:off x="5972556" y="4419600"/>
            <a:ext cx="3352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have Direita 2">
            <a:extLst>
              <a:ext uri="{FF2B5EF4-FFF2-40B4-BE49-F238E27FC236}">
                <a16:creationId xmlns:a16="http://schemas.microsoft.com/office/drawing/2014/main" id="{24A105D1-ACCB-48EE-9373-E7BB945C4BA4}"/>
              </a:ext>
            </a:extLst>
          </p:cNvPr>
          <p:cNvSpPr/>
          <p:nvPr/>
        </p:nvSpPr>
        <p:spPr>
          <a:xfrm rot="5400000">
            <a:off x="6940793" y="4349993"/>
            <a:ext cx="149497" cy="751717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437518-D776-450B-B3E5-DFA1CB80DA40}"/>
              </a:ext>
            </a:extLst>
          </p:cNvPr>
          <p:cNvSpPr txBox="1"/>
          <p:nvPr/>
        </p:nvSpPr>
        <p:spPr>
          <a:xfrm>
            <a:off x="5853301" y="47398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T’</a:t>
            </a:r>
            <a:r>
              <a:rPr lang="en-US" baseline="-25000" dirty="0" err="1">
                <a:solidFill>
                  <a:srgbClr val="00B050"/>
                </a:solidFill>
              </a:rPr>
              <a:t>m</a:t>
            </a:r>
            <a:endParaRPr lang="pt-BR" baseline="-25000" dirty="0">
              <a:solidFill>
                <a:srgbClr val="00B0F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34A7A6-9E4E-4DBA-93F9-A73F770D2E63}"/>
              </a:ext>
            </a:extLst>
          </p:cNvPr>
          <p:cNvSpPr txBox="1"/>
          <p:nvPr/>
        </p:nvSpPr>
        <p:spPr>
          <a:xfrm>
            <a:off x="6770121" y="472585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T’’</a:t>
            </a:r>
            <a:r>
              <a:rPr lang="en-US" baseline="-25000" dirty="0" err="1">
                <a:solidFill>
                  <a:srgbClr val="00B0F0"/>
                </a:solidFill>
              </a:rPr>
              <a:t>m</a:t>
            </a:r>
            <a:endParaRPr lang="pt-BR" baseline="-25000" dirty="0">
              <a:solidFill>
                <a:srgbClr val="00B0F0"/>
              </a:solidFill>
            </a:endParaRPr>
          </a:p>
        </p:txBody>
      </p:sp>
      <p:sp>
        <p:nvSpPr>
          <p:cNvPr id="31" name="Chave Direita 30">
            <a:extLst>
              <a:ext uri="{FF2B5EF4-FFF2-40B4-BE49-F238E27FC236}">
                <a16:creationId xmlns:a16="http://schemas.microsoft.com/office/drawing/2014/main" id="{6F55CDAC-E597-4207-9FF3-49A262B2D559}"/>
              </a:ext>
            </a:extLst>
          </p:cNvPr>
          <p:cNvSpPr/>
          <p:nvPr/>
        </p:nvSpPr>
        <p:spPr>
          <a:xfrm rot="5400000">
            <a:off x="5919225" y="4334276"/>
            <a:ext cx="128229" cy="80442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18C99BCF-31C7-43E6-96C6-06022545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69496"/>
              </p:ext>
            </p:extLst>
          </p:nvPr>
        </p:nvGraphicFramePr>
        <p:xfrm>
          <a:off x="1250397" y="4221488"/>
          <a:ext cx="2277696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424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69424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69424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69424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r>
                        <a:rPr lang="en-US" sz="900" baseline="-25000" dirty="0" smtClean="0"/>
                        <a:t>2</a:t>
                      </a:r>
                      <a:r>
                        <a:rPr lang="en-US" sz="900" baseline="0" dirty="0" smtClean="0"/>
                        <a:t>+1</a:t>
                      </a:r>
                      <a:endParaRPr lang="pt-BR" sz="900" baseline="0" dirty="0"/>
                    </a:p>
                  </a:txBody>
                  <a:tcPr marL="49709" marR="49709" marT="24855" marB="248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49709" marR="49709" marT="24855" marB="248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49709" marR="49709" marT="24855" marB="248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1-(x</a:t>
                      </a:r>
                      <a:r>
                        <a:rPr lang="en-US" sz="900" baseline="-25000" dirty="0" smtClean="0"/>
                        <a:t>1</a:t>
                      </a:r>
                      <a:r>
                        <a:rPr lang="en-US" sz="900" baseline="0" dirty="0" smtClean="0"/>
                        <a:t>+1)</a:t>
                      </a:r>
                      <a:endParaRPr lang="pt-BR" sz="900" baseline="0" dirty="0"/>
                    </a:p>
                  </a:txBody>
                  <a:tcPr marL="49709" marR="49709" marT="24855" marB="24855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-1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71240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2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0682"/>
                  </a:ext>
                </a:extLst>
              </a:tr>
              <a:tr h="20160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2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-1</a:t>
                      </a:r>
                      <a:endParaRPr lang="pt-BR" sz="900" dirty="0"/>
                    </a:p>
                  </a:txBody>
                  <a:tcPr marL="49709" marR="49709" marT="24855" marB="2485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99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EC0288-B5D1-4A91-A789-8737E8E44531}"/>
              </a:ext>
            </a:extLst>
          </p:cNvPr>
          <p:cNvSpPr txBox="1"/>
          <p:nvPr/>
        </p:nvSpPr>
        <p:spPr>
          <a:xfrm>
            <a:off x="4572000" y="1676400"/>
            <a:ext cx="426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aseline="-25000" dirty="0"/>
              <a:t>m </a:t>
            </a:r>
            <a:r>
              <a:rPr lang="en-US" dirty="0" err="1"/>
              <a:t>eT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/>
              <a:t>: templates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a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I(</a:t>
            </a:r>
            <a:r>
              <a:rPr lang="en-US" dirty="0" err="1"/>
              <a:t>T</a:t>
            </a:r>
            <a:r>
              <a:rPr lang="en-US" baseline="-25000" dirty="0" err="1"/>
              <a:t>m</a:t>
            </a:r>
            <a:r>
              <a:rPr lang="en-US" dirty="0" err="1"/>
              <a:t>,T</a:t>
            </a:r>
            <a:r>
              <a:rPr lang="en-US" baseline="-25000" dirty="0" err="1"/>
              <a:t>s</a:t>
            </a:r>
            <a:r>
              <a:rPr lang="en-US" dirty="0"/>
              <a:t>)  : </a:t>
            </a:r>
            <a:r>
              <a:rPr lang="en-US" dirty="0" err="1"/>
              <a:t>intersecção</a:t>
            </a:r>
            <a:r>
              <a:rPr lang="en-US" dirty="0"/>
              <a:t> entre templates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X(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)  :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exceção</a:t>
            </a:r>
            <a:r>
              <a:rPr lang="en-US" dirty="0"/>
              <a:t> de um template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 </a:t>
            </a:r>
            <a:r>
              <a:rPr lang="en-US" dirty="0"/>
              <a:t>: </a:t>
            </a:r>
            <a:r>
              <a:rPr lang="en-US" dirty="0" err="1"/>
              <a:t>negação</a:t>
            </a:r>
            <a:r>
              <a:rPr lang="en-US" dirty="0"/>
              <a:t> de um template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T’</a:t>
            </a:r>
            <a:r>
              <a:rPr lang="en-US" baseline="-25000" dirty="0" err="1"/>
              <a:t>m</a:t>
            </a:r>
            <a:r>
              <a:rPr lang="en-US" dirty="0"/>
              <a:t> : </a:t>
            </a:r>
            <a:r>
              <a:rPr lang="en-US" dirty="0" err="1"/>
              <a:t>regras</a:t>
            </a:r>
            <a:r>
              <a:rPr lang="en-US" dirty="0"/>
              <a:t> de T</a:t>
            </a:r>
            <a:r>
              <a:rPr lang="en-US" baseline="-25000" dirty="0"/>
              <a:t>m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representadas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T’’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:</a:t>
            </a:r>
            <a:r>
              <a:rPr lang="en-US" baseline="-25000" dirty="0"/>
              <a:t> </a:t>
            </a:r>
            <a:r>
              <a:rPr lang="en-US" dirty="0" err="1"/>
              <a:t>regras</a:t>
            </a:r>
            <a:r>
              <a:rPr lang="en-US" dirty="0"/>
              <a:t> </a:t>
            </a:r>
            <a:r>
              <a:rPr lang="en-US" dirty="0" err="1"/>
              <a:t>inválidas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, mas </a:t>
            </a:r>
            <a:r>
              <a:rPr lang="en-US" dirty="0" err="1"/>
              <a:t>válidas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</a:t>
            </a:r>
            <a:r>
              <a:rPr lang="en-US" baseline="-25000" dirty="0"/>
              <a:t>m</a:t>
            </a:r>
            <a:r>
              <a:rPr lang="en-US" dirty="0"/>
              <a:t> 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65DD7D4-B04D-4709-9388-78E10A6A7CF1}"/>
              </a:ext>
            </a:extLst>
          </p:cNvPr>
          <p:cNvCxnSpPr/>
          <p:nvPr/>
        </p:nvCxnSpPr>
        <p:spPr>
          <a:xfrm>
            <a:off x="4917743" y="4231943"/>
            <a:ext cx="26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857ACA-895E-4AC4-9B1D-4F46FB8B85DE}"/>
              </a:ext>
            </a:extLst>
          </p:cNvPr>
          <p:cNvSpPr txBox="1"/>
          <p:nvPr/>
        </p:nvSpPr>
        <p:spPr>
          <a:xfrm>
            <a:off x="4457700" y="6890238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Obs.: T</a:t>
            </a:r>
            <a:r>
              <a:rPr lang="en-US" sz="1200" baseline="-25000" dirty="0"/>
              <a:t>m </a:t>
            </a:r>
            <a:r>
              <a:rPr lang="en-US" sz="1200" dirty="0"/>
              <a:t>- </a:t>
            </a:r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r>
              <a:rPr lang="en-US" sz="1200" baseline="-25000" dirty="0"/>
              <a:t> 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ter</a:t>
            </a:r>
            <a:r>
              <a:rPr lang="en-US" sz="1200" dirty="0"/>
              <a:t> </a:t>
            </a:r>
            <a:r>
              <a:rPr lang="en-US" sz="1200" dirty="0" err="1"/>
              <a:t>regras</a:t>
            </a:r>
            <a:r>
              <a:rPr lang="en-US" sz="1200" dirty="0"/>
              <a:t> </a:t>
            </a:r>
            <a:r>
              <a:rPr lang="en-US" sz="1200" dirty="0" err="1"/>
              <a:t>inválidas</a:t>
            </a:r>
            <a:r>
              <a:rPr lang="en-US" sz="1200" dirty="0"/>
              <a:t>, </a:t>
            </a:r>
            <a:r>
              <a:rPr lang="en-US" sz="1200" dirty="0" err="1"/>
              <a:t>caso</a:t>
            </a:r>
            <a:r>
              <a:rPr lang="en-US" sz="1200" dirty="0"/>
              <a:t> T</a:t>
            </a:r>
            <a:r>
              <a:rPr lang="en-US" sz="1200" baseline="-25000" dirty="0"/>
              <a:t>m </a:t>
            </a:r>
            <a:r>
              <a:rPr lang="en-US" sz="1200" dirty="0"/>
              <a:t>as </a:t>
            </a:r>
            <a:r>
              <a:rPr lang="en-US" sz="1200" dirty="0" err="1"/>
              <a:t>tenha</a:t>
            </a:r>
            <a:r>
              <a:rPr lang="en-US" sz="1200" dirty="0"/>
              <a:t> </a:t>
            </a:r>
            <a:r>
              <a:rPr lang="en-US" sz="1200" dirty="0" err="1"/>
              <a:t>também</a:t>
            </a:r>
            <a:endParaRPr lang="pt-BR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B2AC96-9848-4DBA-ADE0-680F30ED9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752600"/>
            <a:ext cx="4267200" cy="43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857ACA-895E-4AC4-9B1D-4F46FB8B85DE}"/>
              </a:ext>
            </a:extLst>
          </p:cNvPr>
          <p:cNvSpPr txBox="1"/>
          <p:nvPr/>
        </p:nvSpPr>
        <p:spPr>
          <a:xfrm>
            <a:off x="4457700" y="6890238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Obs.: T</a:t>
            </a:r>
            <a:r>
              <a:rPr lang="en-US" sz="1200" baseline="-25000" dirty="0"/>
              <a:t>m </a:t>
            </a:r>
            <a:r>
              <a:rPr lang="en-US" sz="1200" dirty="0"/>
              <a:t>- </a:t>
            </a:r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r>
              <a:rPr lang="en-US" sz="1200" baseline="-25000" dirty="0"/>
              <a:t> 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ter</a:t>
            </a:r>
            <a:r>
              <a:rPr lang="en-US" sz="1200" dirty="0"/>
              <a:t> </a:t>
            </a:r>
            <a:r>
              <a:rPr lang="en-US" sz="1200" dirty="0" err="1"/>
              <a:t>regras</a:t>
            </a:r>
            <a:r>
              <a:rPr lang="en-US" sz="1200" dirty="0"/>
              <a:t> </a:t>
            </a:r>
            <a:r>
              <a:rPr lang="en-US" sz="1200" dirty="0" err="1"/>
              <a:t>inválidas</a:t>
            </a:r>
            <a:r>
              <a:rPr lang="en-US" sz="1200" dirty="0"/>
              <a:t>, </a:t>
            </a:r>
            <a:r>
              <a:rPr lang="en-US" sz="1200" dirty="0" err="1"/>
              <a:t>caso</a:t>
            </a:r>
            <a:r>
              <a:rPr lang="en-US" sz="1200" dirty="0"/>
              <a:t> T</a:t>
            </a:r>
            <a:r>
              <a:rPr lang="en-US" sz="1200" baseline="-25000" dirty="0"/>
              <a:t>m </a:t>
            </a:r>
            <a:r>
              <a:rPr lang="en-US" sz="1200" dirty="0"/>
              <a:t>as </a:t>
            </a:r>
            <a:r>
              <a:rPr lang="en-US" sz="1200" dirty="0" err="1"/>
              <a:t>tenha</a:t>
            </a:r>
            <a:r>
              <a:rPr lang="en-US" sz="1200" dirty="0"/>
              <a:t> </a:t>
            </a:r>
            <a:r>
              <a:rPr lang="en-US" sz="1200" dirty="0" err="1"/>
              <a:t>também</a:t>
            </a:r>
            <a:endParaRPr lang="pt-BR" sz="1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EE4D3A-189E-4598-BB6C-36BA379AD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752600"/>
            <a:ext cx="4267200" cy="43459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452498-750C-46C8-B2C7-F93FE7342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68" y="1736558"/>
            <a:ext cx="4220164" cy="43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Negação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Binária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(k = 2)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D2EE83-514F-4A90-A6BE-B17CA7D01910}"/>
              </a:ext>
            </a:extLst>
          </p:cNvPr>
          <p:cNvSpPr txBox="1"/>
          <p:nvPr/>
        </p:nvSpPr>
        <p:spPr>
          <a:xfrm>
            <a:off x="533400" y="18288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1 - 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4AC4C47-E6DA-483A-9780-B08DBFD4B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74241"/>
              </p:ext>
            </p:extLst>
          </p:nvPr>
        </p:nvGraphicFramePr>
        <p:xfrm>
          <a:off x="533400" y="266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E9C86390-5F33-4BF5-8357-5FFEF2353AB2}"/>
              </a:ext>
            </a:extLst>
          </p:cNvPr>
          <p:cNvSpPr txBox="1"/>
          <p:nvPr/>
        </p:nvSpPr>
        <p:spPr>
          <a:xfrm>
            <a:off x="533400" y="4114800"/>
            <a:ext cx="2954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2 </a:t>
            </a:r>
            <a:r>
              <a:rPr lang="en-US" dirty="0">
                <a:solidFill>
                  <a:srgbClr val="00B050"/>
                </a:solidFill>
              </a:rPr>
              <a:t>–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- 1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{(</a:t>
            </a:r>
            <a:r>
              <a:rPr lang="en-US" dirty="0">
                <a:solidFill>
                  <a:srgbClr val="00B050"/>
                </a:solidFill>
              </a:rPr>
              <a:t>1 – (x</a:t>
            </a:r>
            <a:r>
              <a:rPr lang="en-US" baseline="-25000" dirty="0">
                <a:solidFill>
                  <a:srgbClr val="00B050"/>
                </a:solidFill>
              </a:rPr>
              <a:t>2 </a:t>
            </a:r>
            <a:r>
              <a:rPr lang="en-US" dirty="0">
                <a:solidFill>
                  <a:srgbClr val="00B050"/>
                </a:solidFill>
              </a:rPr>
              <a:t>–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),</a:t>
            </a:r>
          </a:p>
          <a:p>
            <a:r>
              <a:rPr lang="en-US" dirty="0"/>
              <a:t>         (x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1 – (x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- 1)</a:t>
            </a:r>
            <a:r>
              <a:rPr lang="en-US" dirty="0"/>
              <a:t>)}</a:t>
            </a:r>
          </a:p>
          <a:p>
            <a:endParaRPr lang="en-US" dirty="0"/>
          </a:p>
          <a:p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696F81C-614A-4934-8690-46D1CBC8B18E}"/>
              </a:ext>
            </a:extLst>
          </p:cNvPr>
          <p:cNvCxnSpPr/>
          <p:nvPr/>
        </p:nvCxnSpPr>
        <p:spPr>
          <a:xfrm>
            <a:off x="570889" y="4760791"/>
            <a:ext cx="26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7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Negação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</a:t>
            </a:r>
            <a:r>
              <a:rPr lang="en-US" altLang="pt-BR" i="1" dirty="0">
                <a:solidFill>
                  <a:srgbClr val="444D26"/>
                </a:solidFill>
                <a:sym typeface="Tw Cen MT" panose="020B0602020104020603" pitchFamily="34" charset="0"/>
              </a:rPr>
              <a:t>k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-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ária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(k ≥ 2)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D2EE83-514F-4A90-A6BE-B17CA7D01910}"/>
              </a:ext>
            </a:extLst>
          </p:cNvPr>
          <p:cNvSpPr txBox="1"/>
          <p:nvPr/>
        </p:nvSpPr>
        <p:spPr>
          <a:xfrm>
            <a:off x="533400" y="18288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(x + </a:t>
            </a:r>
            <a:r>
              <a:rPr lang="en-US" dirty="0" err="1"/>
              <a:t>i</a:t>
            </a:r>
            <a:r>
              <a:rPr lang="en-US" dirty="0"/>
              <a:t>) mod k</a:t>
            </a:r>
          </a:p>
          <a:p>
            <a:r>
              <a:rPr lang="en-US" i="1" dirty="0" err="1"/>
              <a:t>onde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é </a:t>
            </a:r>
            <a:r>
              <a:rPr lang="en-US" i="1" dirty="0" err="1"/>
              <a:t>uma</a:t>
            </a:r>
            <a:r>
              <a:rPr lang="en-US" i="1" dirty="0"/>
              <a:t> </a:t>
            </a:r>
            <a:r>
              <a:rPr lang="en-US" i="1" dirty="0" err="1"/>
              <a:t>iteração</a:t>
            </a:r>
            <a:r>
              <a:rPr lang="en-US" i="1" dirty="0"/>
              <a:t> entre 1 e k -1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4AC4C47-E6DA-483A-9780-B08DBFD4B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48171"/>
              </p:ext>
            </p:extLst>
          </p:nvPr>
        </p:nvGraphicFramePr>
        <p:xfrm>
          <a:off x="533400" y="3200400"/>
          <a:ext cx="617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48821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(x +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mod k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2AEF4A6-D87F-4191-88AA-A8908CE54074}"/>
              </a:ext>
            </a:extLst>
          </p:cNvPr>
          <p:cNvSpPr txBox="1"/>
          <p:nvPr/>
        </p:nvSpPr>
        <p:spPr>
          <a:xfrm>
            <a:off x="518160" y="579628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exemplo</a:t>
            </a:r>
            <a:r>
              <a:rPr lang="en-US" i="1" dirty="0"/>
              <a:t> para k = 3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Autômatos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Celulares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Aplicações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2C06749-DB34-401B-8FAB-0366807CD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</a:t>
            </a:r>
            <a:r>
              <a:rPr lang="en-US" altLang="pt-BR" i="1" dirty="0">
                <a:solidFill>
                  <a:srgbClr val="444D26"/>
                </a:solidFill>
                <a:sym typeface="Tw Cen MT" panose="020B0602020104020603" pitchFamily="34" charset="0"/>
              </a:rPr>
              <a:t>k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-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ária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(k = 3)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4C3DF3-9E78-4594-92C7-A4C3A6C3F57D}"/>
              </a:ext>
            </a:extLst>
          </p:cNvPr>
          <p:cNvSpPr txBox="1"/>
          <p:nvPr/>
        </p:nvSpPr>
        <p:spPr>
          <a:xfrm>
            <a:off x="521066" y="1516063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</a:t>
            </a:r>
            <a:r>
              <a:rPr lang="en-US" baseline="-25000" dirty="0"/>
              <a:t>2</a:t>
            </a:r>
            <a:r>
              <a:rPr lang="en-US" dirty="0"/>
              <a:t> + 1,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</a:t>
            </a:r>
            <a:r>
              <a:rPr lang="en-US" dirty="0"/>
              <a:t>= (x</a:t>
            </a:r>
            <a:r>
              <a:rPr lang="en-US" baseline="-25000" dirty="0"/>
              <a:t>2</a:t>
            </a:r>
            <a:r>
              <a:rPr lang="en-US" dirty="0"/>
              <a:t> + 1,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</a:t>
            </a:r>
            <a:r>
              <a:rPr lang="en-US" dirty="0"/>
              <a:t>= {( (x</a:t>
            </a:r>
            <a:r>
              <a:rPr lang="en-US" baseline="-25000" dirty="0"/>
              <a:t>2 </a:t>
            </a:r>
            <a:r>
              <a:rPr lang="en-US" dirty="0"/>
              <a:t>+ 1 + 1)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),</a:t>
            </a:r>
          </a:p>
          <a:p>
            <a:r>
              <a:rPr lang="en-US" dirty="0"/>
              <a:t>       ( (x</a:t>
            </a:r>
            <a:r>
              <a:rPr lang="en-US" baseline="-25000" dirty="0"/>
              <a:t>2 </a:t>
            </a:r>
            <a:r>
              <a:rPr lang="en-US" dirty="0"/>
              <a:t>+ 1 + 2)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+ 1) mod 3),</a:t>
            </a:r>
          </a:p>
          <a:p>
            <a:pPr lvl="1"/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+ 2) mod 3)}</a:t>
            </a:r>
          </a:p>
          <a:p>
            <a:endParaRPr lang="en-US" dirty="0"/>
          </a:p>
          <a:p>
            <a:r>
              <a:rPr lang="en-US" dirty="0" err="1"/>
              <a:t>T’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= {( (x</a:t>
            </a:r>
            <a:r>
              <a:rPr lang="en-US" baseline="-25000" dirty="0"/>
              <a:t>2 </a:t>
            </a:r>
            <a:r>
              <a:rPr lang="en-US" dirty="0"/>
              <a:t>+ 2)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),</a:t>
            </a:r>
          </a:p>
          <a:p>
            <a:r>
              <a:rPr lang="en-US" dirty="0"/>
              <a:t>        ( (x</a:t>
            </a:r>
            <a:r>
              <a:rPr lang="en-US" baseline="-25000" dirty="0"/>
              <a:t>2 </a:t>
            </a:r>
            <a:r>
              <a:rPr lang="en-US" dirty="0"/>
              <a:t>+ 3)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+ 1) mod 3),</a:t>
            </a:r>
          </a:p>
          <a:p>
            <a:pPr lvl="1"/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+ 2) mod 3)}</a:t>
            </a:r>
          </a:p>
          <a:p>
            <a:pPr lvl="1"/>
            <a:endParaRPr lang="en-US" dirty="0"/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baseline="-25000" dirty="0"/>
              <a:t> </a:t>
            </a:r>
            <a:r>
              <a:rPr lang="en-US" dirty="0"/>
              <a:t>= {(2,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)}</a:t>
            </a:r>
            <a:br>
              <a:rPr lang="en-US" dirty="0"/>
            </a:br>
            <a:r>
              <a:rPr lang="en-US" dirty="0" err="1"/>
              <a:t>T’’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= {(2,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)}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5EB9BDD-B66B-46AB-AEBF-5430B1AC20C9}"/>
              </a:ext>
            </a:extLst>
          </p:cNvPr>
          <p:cNvCxnSpPr/>
          <p:nvPr/>
        </p:nvCxnSpPr>
        <p:spPr>
          <a:xfrm>
            <a:off x="571500" y="2993537"/>
            <a:ext cx="26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7F8919-225C-460E-BEA4-517CA16BFC64}"/>
              </a:ext>
            </a:extLst>
          </p:cNvPr>
          <p:cNvSpPr txBox="1"/>
          <p:nvPr/>
        </p:nvSpPr>
        <p:spPr>
          <a:xfrm>
            <a:off x="5321666" y="5207675"/>
            <a:ext cx="3587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 </a:t>
            </a:r>
            <a:r>
              <a:rPr lang="en-US" dirty="0"/>
              <a:t>-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/>
              <a:t>= {( (x</a:t>
            </a:r>
            <a:r>
              <a:rPr lang="en-US" baseline="-25000" dirty="0"/>
              <a:t>2 </a:t>
            </a:r>
            <a:r>
              <a:rPr lang="en-US" dirty="0"/>
              <a:t>+ 2)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( (x</a:t>
            </a:r>
            <a:r>
              <a:rPr lang="en-US" baseline="-25000" dirty="0"/>
              <a:t>2 </a:t>
            </a:r>
            <a:r>
              <a:rPr lang="en-US" dirty="0"/>
              <a:t>+ 3)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+ 1) mod 3),</a:t>
            </a:r>
            <a:br>
              <a:rPr lang="en-US" dirty="0"/>
            </a:br>
            <a:r>
              <a:rPr lang="en-US" dirty="0"/>
              <a:t>            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+ 2) mod 3),</a:t>
            </a:r>
            <a:br>
              <a:rPr lang="en-US" dirty="0"/>
            </a:br>
            <a:r>
              <a:rPr lang="en-US" dirty="0"/>
              <a:t>             (2,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)}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535F348-E8A8-478A-8DC9-3EF9B7142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66" y="1652882"/>
            <a:ext cx="3401169" cy="346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</a:t>
            </a:r>
            <a:r>
              <a:rPr lang="en-US" altLang="pt-BR" i="1" dirty="0">
                <a:solidFill>
                  <a:srgbClr val="444D26"/>
                </a:solidFill>
                <a:sym typeface="Tw Cen MT" panose="020B0602020104020603" pitchFamily="34" charset="0"/>
              </a:rPr>
              <a:t>k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-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ária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(k = 3, r = 0.5)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96991F2-A5FD-4E5A-98EC-D5E816E62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138" y="1828800"/>
          <a:ext cx="6172200" cy="157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488212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71785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5116657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17236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313704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84001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94448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443E151-4338-438C-A897-A87119CEFE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238" y="37338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488212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71785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5116657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17236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313704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84001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94448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BB45833-3EC0-4AF4-8E0A-E76D1AD32B8B}"/>
              </a:ext>
            </a:extLst>
          </p:cNvPr>
          <p:cNvSpPr txBox="1"/>
          <p:nvPr/>
        </p:nvSpPr>
        <p:spPr>
          <a:xfrm>
            <a:off x="220138" y="1524000"/>
            <a:ext cx="654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Blind = </a:t>
            </a:r>
            <a:r>
              <a:rPr lang="pt-BR" dirty="0"/>
              <a:t> (..., core={2,2-x1,2-2 x1,1-2 x1,1,1+2 x1,2 x1,x1,0})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8A3040-0E61-47D9-8F15-D946AA71C7E1}"/>
              </a:ext>
            </a:extLst>
          </p:cNvPr>
          <p:cNvSpPr txBox="1"/>
          <p:nvPr/>
        </p:nvSpPr>
        <p:spPr>
          <a:xfrm>
            <a:off x="220138" y="3352800"/>
            <a:ext cx="711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Conserving</a:t>
            </a:r>
            <a:r>
              <a:rPr lang="pt-BR" dirty="0"/>
              <a:t> </a:t>
            </a:r>
            <a:r>
              <a:rPr lang="en-US" dirty="0"/>
              <a:t>= </a:t>
            </a:r>
            <a:r>
              <a:rPr lang="pt-BR" dirty="0"/>
              <a:t> (..., core= {2,2+x1-x2,2-x2,1-x1+x2,1,1-x1,x2,x1,0})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6F4908E9-1F5E-429F-A1D3-108476895D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238" y="5943600"/>
          <a:ext cx="6172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488212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71785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5116657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17236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313704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84001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94448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860E8B-7513-445F-B4A1-F6C155B14E15}"/>
              </a:ext>
            </a:extLst>
          </p:cNvPr>
          <p:cNvSpPr txBox="1"/>
          <p:nvPr/>
        </p:nvSpPr>
        <p:spPr>
          <a:xfrm>
            <a:off x="250189" y="5588000"/>
            <a:ext cx="794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Blind -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Conserving</a:t>
            </a:r>
            <a:r>
              <a:rPr lang="en-US" dirty="0"/>
              <a:t>  = </a:t>
            </a:r>
            <a:r>
              <a:rPr lang="pt-BR" dirty="0"/>
              <a:t> (..., core={2,1,2-2 x1,1-2 x1,1,1+2 x1,2 x1,2,0})</a:t>
            </a:r>
          </a:p>
        </p:txBody>
      </p:sp>
    </p:spTree>
    <p:extLst>
      <p:ext uri="{BB962C8B-B14F-4D97-AF65-F5344CB8AC3E}">
        <p14:creationId xmlns:p14="http://schemas.microsoft.com/office/powerpoint/2010/main" val="4416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Conclusão</a:t>
            </a:r>
          </a:p>
        </p:txBody>
      </p:sp>
      <p:sp>
        <p:nvSpPr>
          <p:cNvPr id="25603" name="Rectangle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rgbClr val="000000"/>
                </a:solidFill>
                <a:sym typeface="Tw Cen MT" panose="020B0602020104020603" pitchFamily="34" charset="0"/>
              </a:rPr>
              <a:t>Problema atual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Soluções existentes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Melhorias propostas</a:t>
            </a:r>
            <a:endParaRPr lang="pt-BR" altLang="pt-BR">
              <a:solidFill>
                <a:srgbClr val="000000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B648C1F-FF7D-4A5F-903A-DC2FFF04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375D28D-32D4-4CB1-A01C-FD0B68D07C8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95800" y="2339609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8" name="Gráfico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95800" y="1730009"/>
            <a:ext cx="4486275" cy="542925"/>
          </a:xfrm>
          <a:prstGeom prst="rect">
            <a:avLst/>
          </a:prstGeom>
        </p:spPr>
      </p:pic>
      <p:pic>
        <p:nvPicPr>
          <p:cNvPr id="9" name="Gráfico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498731" y="2882534"/>
            <a:ext cx="4486275" cy="5429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54350" y="3492134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90 do espaço elementar.</a:t>
            </a:r>
            <a:endParaRPr lang="pt-BR" sz="1200" dirty="0"/>
          </a:p>
        </p:txBody>
      </p:sp>
      <p:pic>
        <p:nvPicPr>
          <p:cNvPr id="12" name="Gráfico 1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498731" y="4029522"/>
            <a:ext cx="4486275" cy="5429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554350" y="4639081"/>
            <a:ext cx="365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120 do espaço elementar.</a:t>
            </a:r>
            <a:endParaRPr lang="pt-BR" sz="12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A05D644-1483-41CD-A079-532D561C7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91AA15-C652-4219-A94D-2CF9AFFCAE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262" y="1730009"/>
            <a:ext cx="4237129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pic>
        <p:nvPicPr>
          <p:cNvPr id="12" name="Gráfico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77981" y="1687743"/>
            <a:ext cx="4486275" cy="5429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33600" y="2297302"/>
            <a:ext cx="365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120 do espaço elementar.</a:t>
            </a:r>
            <a:endParaRPr lang="pt-BR" sz="1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BEE2A-2989-443E-9D32-76109169D1FF}"/>
              </a:ext>
            </a:extLst>
          </p:cNvPr>
          <p:cNvSpPr txBox="1"/>
          <p:nvPr/>
        </p:nvSpPr>
        <p:spPr>
          <a:xfrm>
            <a:off x="2225618" y="2756389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7</a:t>
            </a:r>
            <a:r>
              <a:rPr lang="en-US" dirty="0"/>
              <a:t>,    x</a:t>
            </a:r>
            <a:r>
              <a:rPr lang="en-US" baseline="-25000" dirty="0"/>
              <a:t>6</a:t>
            </a:r>
            <a:r>
              <a:rPr lang="en-US" dirty="0"/>
              <a:t>,     x</a:t>
            </a:r>
            <a:r>
              <a:rPr lang="en-US" baseline="-25000" dirty="0"/>
              <a:t>5</a:t>
            </a:r>
            <a:r>
              <a:rPr lang="en-US" dirty="0"/>
              <a:t>,     x</a:t>
            </a:r>
            <a:r>
              <a:rPr lang="en-US" baseline="-25000" dirty="0"/>
              <a:t>4</a:t>
            </a:r>
            <a:r>
              <a:rPr lang="en-US" dirty="0"/>
              <a:t>,    x</a:t>
            </a:r>
            <a:r>
              <a:rPr lang="en-US" baseline="-25000" dirty="0"/>
              <a:t>3</a:t>
            </a:r>
            <a:r>
              <a:rPr lang="en-US" dirty="0"/>
              <a:t>,     x</a:t>
            </a:r>
            <a:r>
              <a:rPr lang="en-US" baseline="-25000" dirty="0"/>
              <a:t>2</a:t>
            </a:r>
            <a:r>
              <a:rPr lang="en-US" dirty="0"/>
              <a:t>,     x</a:t>
            </a:r>
            <a:r>
              <a:rPr lang="en-US" baseline="-25000" dirty="0"/>
              <a:t>1</a:t>
            </a:r>
            <a:r>
              <a:rPr lang="en-US" dirty="0"/>
              <a:t>,   x</a:t>
            </a:r>
            <a:r>
              <a:rPr lang="en-US" baseline="-25000" dirty="0"/>
              <a:t>0</a:t>
            </a:r>
            <a:r>
              <a:rPr lang="en-US" dirty="0"/>
              <a:t>)   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50C8C3-EB4A-478B-930D-456A1A9F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168" y="3281364"/>
            <a:ext cx="4919663" cy="264097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9C2791-C6A3-452B-95CF-F31E4BED146D}"/>
              </a:ext>
            </a:extLst>
          </p:cNvPr>
          <p:cNvSpPr txBox="1"/>
          <p:nvPr/>
        </p:nvSpPr>
        <p:spPr>
          <a:xfrm>
            <a:off x="381000" y="3466776"/>
            <a:ext cx="2819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0 → peso = p</a:t>
            </a:r>
            <a:r>
              <a:rPr lang="en-US" baseline="-25000" dirty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 1 → peso = p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Soma-se </a:t>
            </a:r>
            <a:r>
              <a:rPr lang="en-US" dirty="0" err="1"/>
              <a:t>os</a:t>
            </a:r>
            <a:r>
              <a:rPr lang="en-US" dirty="0"/>
              <a:t> peso das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“p” para se </a:t>
            </a:r>
            <a:r>
              <a:rPr lang="en-US" dirty="0" err="1"/>
              <a:t>calcular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. E </a:t>
            </a:r>
            <a:r>
              <a:rPr lang="en-US" dirty="0" err="1"/>
              <a:t>essa</a:t>
            </a:r>
            <a:r>
              <a:rPr lang="en-US" dirty="0"/>
              <a:t> soma é </a:t>
            </a:r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 para o </a:t>
            </a:r>
            <a:r>
              <a:rPr lang="en-US" dirty="0" err="1"/>
              <a:t>cálculo</a:t>
            </a:r>
            <a:r>
              <a:rPr lang="en-US" dirty="0"/>
              <a:t> de x</a:t>
            </a:r>
            <a:r>
              <a:rPr lang="en-US" baseline="-25000" dirty="0"/>
              <a:t>0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F2DDCD2-2A16-401B-B6F4-A47B00E0C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pic>
        <p:nvPicPr>
          <p:cNvPr id="12" name="Gráfico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77981" y="1687743"/>
            <a:ext cx="4486275" cy="5429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33600" y="2297302"/>
            <a:ext cx="365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120 do espaço elementar.</a:t>
            </a:r>
            <a:endParaRPr lang="pt-BR" sz="1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BEE2A-2989-443E-9D32-76109169D1FF}"/>
              </a:ext>
            </a:extLst>
          </p:cNvPr>
          <p:cNvSpPr txBox="1"/>
          <p:nvPr/>
        </p:nvSpPr>
        <p:spPr>
          <a:xfrm>
            <a:off x="2225617" y="2574301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(0,     1,      1,      1,      1,      0,      0,     0)   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7D568C-5E12-44C8-B595-57987BC2E80B}"/>
              </a:ext>
            </a:extLst>
          </p:cNvPr>
          <p:cNvSpPr txBox="1"/>
          <p:nvPr/>
        </p:nvSpPr>
        <p:spPr>
          <a:xfrm>
            <a:off x="1447799" y="2862410"/>
            <a:ext cx="558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pesos = (1 + 16  + 16 + 16  + 16  + 1  +  1  +  1) = 68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79C06C5-7CFB-4AF3-9F5D-F29FE3123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113" y="3959120"/>
            <a:ext cx="4919663" cy="264097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941528-5A87-4E3F-9888-5157576FAB25}"/>
              </a:ext>
            </a:extLst>
          </p:cNvPr>
          <p:cNvSpPr txBox="1"/>
          <p:nvPr/>
        </p:nvSpPr>
        <p:spPr>
          <a:xfrm>
            <a:off x="1447799" y="3168832"/>
            <a:ext cx="569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pesos = (1 + 16  + 16 + 16  + 16  + 1  +  1  +  x</a:t>
            </a:r>
            <a:r>
              <a:rPr lang="en-US" baseline="-25000" dirty="0"/>
              <a:t>0</a:t>
            </a:r>
            <a:r>
              <a:rPr lang="en-US" dirty="0"/>
              <a:t>) = 68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EF0A51-2281-47B0-9425-AFB1C6D9F9F1}"/>
              </a:ext>
            </a:extLst>
          </p:cNvPr>
          <p:cNvSpPr txBox="1"/>
          <p:nvPr/>
        </p:nvSpPr>
        <p:spPr>
          <a:xfrm>
            <a:off x="1744415" y="3456941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68 - 1 - 16  - 16 - 16  - 16  - 1  -  1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3F1301-0C44-47F4-A5BF-CB05941E4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 Exceção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3F1301-0C44-47F4-A5BF-CB05941E4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DA9641C-BD34-49B9-A1A6-B3C9936475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" y="2255520"/>
          <a:ext cx="58540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1.64575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-1+1.41421i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07022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5011A8-F29E-45E1-A820-EAB542FACF1F}"/>
              </a:ext>
            </a:extLst>
          </p:cNvPr>
          <p:cNvSpPr txBox="1"/>
          <p:nvPr/>
        </p:nvSpPr>
        <p:spPr>
          <a:xfrm>
            <a:off x="606669" y="17526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2, r = 0.5</a:t>
            </a:r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6CB64CC-FE99-480C-AB19-16AB545D2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5" t="82786" r="17909" b="-98"/>
          <a:stretch/>
        </p:blipFill>
        <p:spPr>
          <a:xfrm>
            <a:off x="615461" y="5654040"/>
            <a:ext cx="3048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Cronograma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12775" y="1600200"/>
          <a:ext cx="8153400" cy="3009900"/>
        </p:xfrm>
        <a:graphic>
          <a:graphicData uri="http://schemas.openxmlformats.org/drawingml/2006/table">
            <a:tbl>
              <a:tblPr/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Mês de Entrega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Tópico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Novembro/2017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Unidade de teste para estresse da operação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Novembro/2017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Análise da geração dos </a:t>
                      </a:r>
                      <a:r>
                        <a:rPr kumimoji="0" lang="pt-BR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templates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 de exceção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Dezembro/2017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Avaliar a possibilidade de melhoria no </a:t>
                      </a:r>
                      <a:r>
                        <a:rPr lang="pt-B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regras balanceadas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Dezembro/2017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Redação do texto final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Janeiro/2018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Depósito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Fevereiro/2018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Artigo da operação de diferença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825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Fevereiro/2018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Defesa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6685CB-AC48-418D-B71D-5ADE362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375D28D-32D4-4CB1-A01C-FD0B68D07C8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91825" y="3752117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5" name="Gráfico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33600" y="3200400"/>
            <a:ext cx="4486275" cy="5429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C73D47-CA16-42B0-8FE2-76324F16C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3900" y="1600200"/>
            <a:ext cx="7924800" cy="41857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9600" y="5785950"/>
            <a:ext cx="29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Autômato Celular, regra 30 com 30 </a:t>
            </a:r>
            <a:r>
              <a:rPr lang="pt-BR" sz="1200" i="1" dirty="0" err="1">
                <a:effectLst/>
              </a:rPr>
              <a:t>timesteps</a:t>
            </a:r>
            <a:r>
              <a:rPr lang="pt-BR" sz="1200" i="1" dirty="0">
                <a:effectLst/>
              </a:rPr>
              <a:t>.</a:t>
            </a:r>
            <a:endParaRPr lang="pt-BR" sz="12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EF3375C-FB2A-4499-910E-9791D204C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Pesquisas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na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área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Metodologias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Problema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D3831CA-F0AD-4BF5-931E-7DAAF6985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720D65C-D6C2-47E7-AB27-2D42DD901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70986" y="3605579"/>
            <a:ext cx="3611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A78127F-D21C-4CD6-A96C-A3B825F1E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91825" y="3590925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(0,       0,      0,       1,      1,      1,      1,     0)  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4774C5-B2AC-49BD-99F4-2E7FF6D5E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2_TP010352480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D3060C9-527C-424B-9301-DD514165EF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acadêmica para curso universitário (design de livro escolar)</Template>
  <TotalTime>0</TotalTime>
  <Words>3211</Words>
  <Application>Microsoft Office PowerPoint</Application>
  <PresentationFormat>Apresentação na tela (4:3)</PresentationFormat>
  <Paragraphs>1374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Tw Cen MT</vt:lpstr>
      <vt:lpstr>Wingdings</vt:lpstr>
      <vt:lpstr>Wingdings 2</vt:lpstr>
      <vt:lpstr>AcademicPresentation2_TP010352480</vt:lpstr>
      <vt:lpstr>Diferença entre templates de autômatos celulares de ordem k-ária</vt:lpstr>
      <vt:lpstr>Estrutura da Apresentação</vt:lpstr>
      <vt:lpstr>Autômatos Celulares</vt:lpstr>
      <vt:lpstr>Autômatos Celulares</vt:lpstr>
      <vt:lpstr>Autômatos Celulares</vt:lpstr>
      <vt:lpstr>Autômatos Celulares</vt:lpstr>
      <vt:lpstr>Templates</vt:lpstr>
      <vt:lpstr>Templates - Núcleo</vt:lpstr>
      <vt:lpstr>Templates - Núcleo</vt:lpstr>
      <vt:lpstr>Templates - Núcleo</vt:lpstr>
      <vt:lpstr>Templates - Núcleo</vt:lpstr>
      <vt:lpstr>Templates - Núcleo</vt:lpstr>
      <vt:lpstr>Templates – Representação Completa</vt:lpstr>
      <vt:lpstr>Templates – Regras de Exceção</vt:lpstr>
      <vt:lpstr>Templates – Regras de Exceção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Negação Binária (k = 2)</vt:lpstr>
      <vt:lpstr>Negação k-ária (k ≥ 2)</vt:lpstr>
      <vt:lpstr>Diferença k-ária (k = 3)</vt:lpstr>
      <vt:lpstr>Diferença k-ária (k = 3, r = 0.5)</vt:lpstr>
      <vt:lpstr>Conclusão</vt:lpstr>
      <vt:lpstr>Regras Balanceadas</vt:lpstr>
      <vt:lpstr>Regras Balanceadas</vt:lpstr>
      <vt:lpstr>Regras Balanceadas</vt:lpstr>
      <vt:lpstr>Regras Balanceadas Exceção</vt:lpstr>
      <vt:lpstr>Cronograma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2016-10-24T22:43:35Z</dcterms:created>
  <dcterms:modified xsi:type="dcterms:W3CDTF">2017-10-25T18:12:22Z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TC103524809990</vt:lpwstr>
  </property>
</Properties>
</file>