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399288" cy="43200638"/>
  <p:notesSz cx="6858000" cy="9144000"/>
  <p:defaultTextStyle>
    <a:defPPr>
      <a:defRPr lang="pt-BR"/>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6">
          <p15:clr>
            <a:srgbClr val="A4A3A4"/>
          </p15:clr>
        </p15:guide>
        <p15:guide id="2" pos="102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ly" initials="P"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403" autoAdjust="0"/>
    <p:restoredTop sz="50000"/>
  </p:normalViewPr>
  <p:slideViewPr>
    <p:cSldViewPr snapToGrid="0">
      <p:cViewPr varScale="1">
        <p:scale>
          <a:sx n="18" d="100"/>
          <a:sy n="18" d="100"/>
        </p:scale>
        <p:origin x="1422" y="156"/>
      </p:cViewPr>
      <p:guideLst>
        <p:guide orient="horz" pos="13606"/>
        <p:guide pos="10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1T11:00:34.460" idx="2">
    <p:pos x="7673" y="5921"/>
    <p:text>Apresentar, de forma objetiva, a motivação para a realização da pesquisa de TCC, bem como sua relevância, de forma a possibilitar a compreensão do contexto da investigação.
Destacar o(s) objetivo(s) da pesquisa, ou seja, as metas que nortearam o desenvolvimento do TCC.</p:text>
    <p:extLst mod="1">
      <p:ext uri="{C676402C-5697-4E1C-873F-D02D1690AC5C}">
        <p15:threadingInfo xmlns:p15="http://schemas.microsoft.com/office/powerpoint/2012/main" timeZoneBias="180"/>
      </p:ext>
    </p:extLst>
  </p:cm>
  <p:cm authorId="1" dt="2016-09-11T11:39:53.431" idx="4">
    <p:pos x="14268" y="12852"/>
    <p:text>Descrição das técnicas e fundamentos utilizados no tratamento e/ou análise dos dados investigados. Devem ser apresentados de modo claro e conciso, acompanhados, quando for o caso, de gráficos, tabelas, figuras, etc.</p:text>
    <p:extLst mod="1">
      <p:ext uri="{C676402C-5697-4E1C-873F-D02D1690AC5C}">
        <p15:threadingInfo xmlns:p15="http://schemas.microsoft.com/office/powerpoint/2012/main" timeZoneBias="180"/>
      </p:ext>
    </p:extLst>
  </p:cm>
  <p:cm authorId="1" dt="2016-09-11T11:47:49.063" idx="5">
    <p:pos x="14411" y="16585"/>
    <p:text>Ressaltar se os objetivos foram ou não atingidos, o que se conclui com a investigação realizada, bem como outras considerações pertinentes.</p:text>
    <p:extLst mod="1">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2F486-6D85-644B-9556-C5D492EBD935}" type="datetimeFigureOut">
              <a:rPr lang="pt-BR" smtClean="0"/>
              <a:t>27/10/2017</a:t>
            </a:fld>
            <a:endParaRPr lang="pt-BR"/>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CB827-8111-AE40-8EB8-467A1DDEA19B}" type="slidenum">
              <a:rPr lang="pt-BR" smtClean="0"/>
              <a:t>‹nº›</a:t>
            </a:fld>
            <a:endParaRPr lang="pt-BR"/>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99BCB827-8111-AE40-8EB8-467A1DDEA19B}" type="slidenum">
              <a:rPr lang="pt-BR" smtClean="0"/>
              <a:t>1</a:t>
            </a:fld>
            <a:endParaRPr lang="pt-BR"/>
          </a:p>
        </p:txBody>
      </p:sp>
    </p:spTree>
    <p:extLst>
      <p:ext uri="{BB962C8B-B14F-4D97-AF65-F5344CB8AC3E}">
        <p14:creationId xmlns:p14="http://schemas.microsoft.com/office/powerpoint/2010/main" val="168169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4049911" y="7070108"/>
            <a:ext cx="24299466" cy="15040222"/>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4049911" y="22690338"/>
            <a:ext cx="24299466" cy="1043015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1A9F05B-7864-4624-A3B9-D868E823E8F1}" type="datetimeFigureOut">
              <a:rPr lang="pt-BR" smtClean="0"/>
              <a:t>27/10/2017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303843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1A9F05B-7864-4624-A3B9-D868E823E8F1}" type="datetimeFigureOut">
              <a:rPr lang="pt-BR" smtClean="0"/>
              <a:t>27/10/2017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383279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3185741" y="2300034"/>
            <a:ext cx="6986096" cy="36610544"/>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2227451" y="2300034"/>
            <a:ext cx="20553298" cy="366105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1A9F05B-7864-4624-A3B9-D868E823E8F1}" type="datetimeFigureOut">
              <a:rPr lang="pt-BR" smtClean="0"/>
              <a:t>27/10/2017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390020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1A9F05B-7864-4624-A3B9-D868E823E8F1}" type="datetimeFigureOut">
              <a:rPr lang="pt-BR" smtClean="0"/>
              <a:t>27/10/2017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8080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210576" y="10770165"/>
            <a:ext cx="27944386" cy="17970262"/>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2210576" y="28910433"/>
            <a:ext cx="27944386" cy="945013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A1A9F05B-7864-4624-A3B9-D868E823E8F1}" type="datetimeFigureOut">
              <a:rPr lang="pt-BR" smtClean="0"/>
              <a:t>27/10/2017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201752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2227451" y="11500170"/>
            <a:ext cx="13769697"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6402140" y="11500170"/>
            <a:ext cx="13769697"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A1A9F05B-7864-4624-A3B9-D868E823E8F1}" type="datetimeFigureOut">
              <a:rPr lang="pt-BR" smtClean="0"/>
              <a:t>27/10/2017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407491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2231671" y="2300037"/>
            <a:ext cx="27944386" cy="8350126"/>
          </a:xfrm>
        </p:spPr>
        <p:txBody>
          <a:bodyPr/>
          <a:lstStyle/>
          <a:p>
            <a:r>
              <a:rPr lang="pt-BR"/>
              <a:t>Clique para editar o título mestre</a:t>
            </a:r>
          </a:p>
        </p:txBody>
      </p:sp>
      <p:sp>
        <p:nvSpPr>
          <p:cNvPr id="3" name="Espaço Reservado para Texto 2"/>
          <p:cNvSpPr>
            <a:spLocks noGrp="1"/>
          </p:cNvSpPr>
          <p:nvPr>
            <p:ph type="body" idx="1"/>
          </p:nvPr>
        </p:nvSpPr>
        <p:spPr>
          <a:xfrm>
            <a:off x="2231672" y="10590160"/>
            <a:ext cx="13706416" cy="51900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2231672" y="15780233"/>
            <a:ext cx="13706416"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6402140" y="10590160"/>
            <a:ext cx="13773917" cy="51900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16402140" y="15780233"/>
            <a:ext cx="13773917"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1A9F05B-7864-4624-A3B9-D868E823E8F1}" type="datetimeFigureOut">
              <a:rPr lang="pt-BR" smtClean="0"/>
              <a:t>27/10/2017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403652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1A9F05B-7864-4624-A3B9-D868E823E8F1}" type="datetimeFigureOut">
              <a:rPr lang="pt-BR" smtClean="0"/>
              <a:t>27/10/2017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423359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1A9F05B-7864-4624-A3B9-D868E823E8F1}" type="datetimeFigureOut">
              <a:rPr lang="pt-BR" smtClean="0"/>
              <a:t>27/10/2017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238302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231672" y="2880042"/>
            <a:ext cx="10449613" cy="10080149"/>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13773917" y="6220095"/>
            <a:ext cx="16402140" cy="3070045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2231672" y="12960191"/>
            <a:ext cx="10449613" cy="240103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1A9F05B-7864-4624-A3B9-D868E823E8F1}" type="datetimeFigureOut">
              <a:rPr lang="pt-BR" smtClean="0"/>
              <a:t>27/10/2017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51070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231672" y="2880042"/>
            <a:ext cx="10449613" cy="10080149"/>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13773917" y="6220095"/>
            <a:ext cx="16402140" cy="307004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p:cNvSpPr>
            <a:spLocks noGrp="1"/>
          </p:cNvSpPr>
          <p:nvPr>
            <p:ph type="body" sz="half" idx="2"/>
          </p:nvPr>
        </p:nvSpPr>
        <p:spPr>
          <a:xfrm>
            <a:off x="2231672" y="12960191"/>
            <a:ext cx="10449613" cy="240103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1A9F05B-7864-4624-A3B9-D868E823E8F1}" type="datetimeFigureOut">
              <a:rPr lang="pt-BR" smtClean="0"/>
              <a:t>27/10/2017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80B5110-F499-4E0C-A5A1-25D7D63FE892}" type="slidenum">
              <a:rPr lang="pt-BR" smtClean="0"/>
              <a:t>‹nº›</a:t>
            </a:fld>
            <a:endParaRPr lang="pt-BR"/>
          </a:p>
        </p:txBody>
      </p:sp>
    </p:spTree>
    <p:extLst>
      <p:ext uri="{BB962C8B-B14F-4D97-AF65-F5344CB8AC3E}">
        <p14:creationId xmlns:p14="http://schemas.microsoft.com/office/powerpoint/2010/main" val="1314242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2227451" y="2300037"/>
            <a:ext cx="27944386" cy="8350126"/>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2227451" y="40040594"/>
            <a:ext cx="7289840" cy="2300034"/>
          </a:xfrm>
          <a:prstGeom prst="rect">
            <a:avLst/>
          </a:prstGeom>
        </p:spPr>
        <p:txBody>
          <a:bodyPr vert="horz" lIns="91440" tIns="45720" rIns="91440" bIns="45720" rtlCol="0" anchor="ctr"/>
          <a:lstStyle>
            <a:lvl1pPr algn="l">
              <a:defRPr sz="1200">
                <a:solidFill>
                  <a:schemeClr val="tx1">
                    <a:tint val="75000"/>
                  </a:schemeClr>
                </a:solidFill>
              </a:defRPr>
            </a:lvl1pPr>
          </a:lstStyle>
          <a:p>
            <a:fld id="{A1A9F05B-7864-4624-A3B9-D868E823E8F1}" type="datetimeFigureOut">
              <a:rPr lang="pt-BR" smtClean="0"/>
              <a:t>27/10/2017</a:t>
            </a:fld>
            <a:endParaRPr lang="pt-BR"/>
          </a:p>
        </p:txBody>
      </p:sp>
      <p:sp>
        <p:nvSpPr>
          <p:cNvPr id="5" name="Espaço Reservado para Rodapé 4"/>
          <p:cNvSpPr>
            <a:spLocks noGrp="1"/>
          </p:cNvSpPr>
          <p:nvPr>
            <p:ph type="ftr" sz="quarter" idx="3"/>
          </p:nvPr>
        </p:nvSpPr>
        <p:spPr>
          <a:xfrm>
            <a:off x="10732264" y="40040594"/>
            <a:ext cx="10934760" cy="230003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22881997" y="40040594"/>
            <a:ext cx="7289840" cy="2300034"/>
          </a:xfrm>
          <a:prstGeom prst="rect">
            <a:avLst/>
          </a:prstGeom>
        </p:spPr>
        <p:txBody>
          <a:bodyPr vert="horz" lIns="91440" tIns="45720" rIns="91440" bIns="45720" rtlCol="0" anchor="ctr"/>
          <a:lstStyle>
            <a:lvl1pPr algn="r">
              <a:defRPr sz="1200">
                <a:solidFill>
                  <a:schemeClr val="tx1">
                    <a:tint val="75000"/>
                  </a:schemeClr>
                </a:solidFill>
              </a:defRPr>
            </a:lvl1pPr>
          </a:lstStyle>
          <a:p>
            <a:fld id="{B80B5110-F499-4E0C-A5A1-25D7D63FE892}" type="slidenum">
              <a:rPr lang="pt-BR" smtClean="0"/>
              <a:t>‹nº›</a:t>
            </a:fld>
            <a:endParaRPr lang="pt-BR"/>
          </a:p>
        </p:txBody>
      </p:sp>
    </p:spTree>
    <p:extLst>
      <p:ext uri="{BB962C8B-B14F-4D97-AF65-F5344CB8AC3E}">
        <p14:creationId xmlns:p14="http://schemas.microsoft.com/office/powerpoint/2010/main" val="3878752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w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326572"/>
            <a:ext cx="32399288" cy="79772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p:cNvSpPr/>
          <p:nvPr/>
        </p:nvSpPr>
        <p:spPr>
          <a:xfrm>
            <a:off x="0" y="39348423"/>
            <a:ext cx="32399288" cy="2000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8315" y="39831586"/>
            <a:ext cx="22298688" cy="3211595"/>
          </a:xfrm>
          <a:prstGeom prst="rect">
            <a:avLst/>
          </a:prstGeom>
        </p:spPr>
      </p:pic>
      <p:sp>
        <p:nvSpPr>
          <p:cNvPr id="8" name="CaixaDeTexto 7"/>
          <p:cNvSpPr txBox="1"/>
          <p:nvPr/>
        </p:nvSpPr>
        <p:spPr>
          <a:xfrm>
            <a:off x="0" y="1169073"/>
            <a:ext cx="31435571" cy="4524315"/>
          </a:xfrm>
          <a:prstGeom prst="rect">
            <a:avLst/>
          </a:prstGeom>
          <a:noFill/>
        </p:spPr>
        <p:txBody>
          <a:bodyPr wrap="square" rtlCol="0">
            <a:spAutoFit/>
          </a:bodyPr>
          <a:lstStyle/>
          <a:p>
            <a:pPr algn="r"/>
            <a:r>
              <a:rPr lang="pt-BR" sz="9600" b="1" dirty="0">
                <a:solidFill>
                  <a:schemeClr val="bg1"/>
                </a:solidFill>
                <a:latin typeface="Arial Black" panose="020B0A04020102020204" pitchFamily="34" charset="0"/>
              </a:rPr>
              <a:t>Representação de autômatos celulares unidimensionais balanceados, por meio de </a:t>
            </a:r>
            <a:r>
              <a:rPr lang="pt-BR" sz="9600" b="1" dirty="0" err="1">
                <a:solidFill>
                  <a:schemeClr val="bg1"/>
                </a:solidFill>
                <a:latin typeface="Arial Black" panose="020B0A04020102020204" pitchFamily="34" charset="0"/>
              </a:rPr>
              <a:t>templates</a:t>
            </a:r>
            <a:endParaRPr lang="pt-BR" sz="7200" b="1" dirty="0">
              <a:solidFill>
                <a:schemeClr val="bg1">
                  <a:lumMod val="85000"/>
                </a:schemeClr>
              </a:solidFill>
              <a:latin typeface="Arial Black" panose="020B0A04020102020204" pitchFamily="34" charset="0"/>
            </a:endParaRPr>
          </a:p>
        </p:txBody>
      </p:sp>
      <p:sp>
        <p:nvSpPr>
          <p:cNvPr id="9" name="CaixaDeTexto 8"/>
          <p:cNvSpPr txBox="1"/>
          <p:nvPr/>
        </p:nvSpPr>
        <p:spPr>
          <a:xfrm>
            <a:off x="13356772" y="5711706"/>
            <a:ext cx="18078798" cy="1015663"/>
          </a:xfrm>
          <a:prstGeom prst="rect">
            <a:avLst/>
          </a:prstGeom>
          <a:noFill/>
        </p:spPr>
        <p:txBody>
          <a:bodyPr wrap="square" rtlCol="0">
            <a:spAutoFit/>
          </a:bodyPr>
          <a:lstStyle/>
          <a:p>
            <a:pPr algn="r"/>
            <a:r>
              <a:rPr lang="pt-BR" sz="6000" dirty="0">
                <a:solidFill>
                  <a:schemeClr val="bg1"/>
                </a:solidFill>
                <a:latin typeface="Arial" panose="020B0604020202020204" pitchFamily="34" charset="0"/>
                <a:cs typeface="Arial" panose="020B0604020202020204" pitchFamily="34" charset="0"/>
              </a:rPr>
              <a:t>William Barbosa dos Santos</a:t>
            </a:r>
          </a:p>
        </p:txBody>
      </p:sp>
      <p:sp>
        <p:nvSpPr>
          <p:cNvPr id="11" name="CaixaDeTexto 10"/>
          <p:cNvSpPr txBox="1"/>
          <p:nvPr/>
        </p:nvSpPr>
        <p:spPr>
          <a:xfrm>
            <a:off x="13356771" y="7875742"/>
            <a:ext cx="18078799" cy="1015663"/>
          </a:xfrm>
          <a:prstGeom prst="rect">
            <a:avLst/>
          </a:prstGeom>
          <a:noFill/>
        </p:spPr>
        <p:txBody>
          <a:bodyPr wrap="square" rtlCol="0">
            <a:spAutoFit/>
          </a:bodyPr>
          <a:lstStyle/>
          <a:p>
            <a:pPr algn="r"/>
            <a:r>
              <a:rPr lang="pt-BR" sz="6000" dirty="0">
                <a:latin typeface="Arial" panose="020B0604020202020204" pitchFamily="34" charset="0"/>
                <a:cs typeface="Arial" panose="020B0604020202020204" pitchFamily="34" charset="0"/>
              </a:rPr>
              <a:t>Prof. Dr. Pedro Paulo </a:t>
            </a:r>
            <a:r>
              <a:rPr lang="pt-BR" sz="6000" dirty="0" err="1">
                <a:latin typeface="Arial" panose="020B0604020202020204" pitchFamily="34" charset="0"/>
                <a:cs typeface="Arial" panose="020B0604020202020204" pitchFamily="34" charset="0"/>
              </a:rPr>
              <a:t>Balbi</a:t>
            </a:r>
            <a:r>
              <a:rPr lang="pt-BR" sz="6000" dirty="0">
                <a:latin typeface="Arial" panose="020B0604020202020204" pitchFamily="34" charset="0"/>
                <a:cs typeface="Arial" panose="020B0604020202020204" pitchFamily="34" charset="0"/>
              </a:rPr>
              <a:t> de Oliveira</a:t>
            </a:r>
          </a:p>
        </p:txBody>
      </p:sp>
      <p:sp>
        <p:nvSpPr>
          <p:cNvPr id="24" name="CaixaDeTexto 23"/>
          <p:cNvSpPr txBox="1"/>
          <p:nvPr/>
        </p:nvSpPr>
        <p:spPr>
          <a:xfrm>
            <a:off x="1273629" y="9764486"/>
            <a:ext cx="14392615" cy="1191545"/>
          </a:xfrm>
          <a:prstGeom prst="rect">
            <a:avLst/>
          </a:prstGeom>
          <a:noFill/>
        </p:spPr>
        <p:txBody>
          <a:bodyPr wrap="square" rtlCol="0">
            <a:spAutoFit/>
          </a:bodyPr>
          <a:lstStyle/>
          <a:p>
            <a:r>
              <a:rPr lang="pt-BR" sz="7200" dirty="0">
                <a:latin typeface="Arial Black" panose="020B0A04020102020204" pitchFamily="34" charset="0"/>
              </a:rPr>
              <a:t>Motivação e Objetivo</a:t>
            </a:r>
          </a:p>
        </p:txBody>
      </p:sp>
      <p:sp>
        <p:nvSpPr>
          <p:cNvPr id="25" name="CaixaDeTexto 24"/>
          <p:cNvSpPr txBox="1"/>
          <p:nvPr/>
        </p:nvSpPr>
        <p:spPr>
          <a:xfrm>
            <a:off x="1273629" y="10982381"/>
            <a:ext cx="14345666" cy="9941183"/>
          </a:xfrm>
          <a:prstGeom prst="rect">
            <a:avLst/>
          </a:prstGeom>
          <a:solidFill>
            <a:schemeClr val="accent1">
              <a:lumMod val="20000"/>
              <a:lumOff val="80000"/>
            </a:schemeClr>
          </a:solidFill>
        </p:spPr>
        <p:txBody>
          <a:bodyPr wrap="square" rtlCol="0">
            <a:spAutoFit/>
          </a:bodyPr>
          <a:lstStyle/>
          <a:p>
            <a:pPr indent="1077913" algn="just">
              <a:spcBef>
                <a:spcPts val="2400"/>
              </a:spcBef>
            </a:pPr>
            <a:r>
              <a:rPr lang="pt-BR" sz="4000" dirty="0">
                <a:latin typeface="Arial" panose="020B0604020202020204" pitchFamily="34" charset="0"/>
                <a:cs typeface="Arial" panose="020B0604020202020204" pitchFamily="34" charset="0"/>
              </a:rPr>
              <a:t>Regra balanceada é aquela em que sua representação k-ária possui a mesma quantidade de cada um de seus k estados. Regras com essa propriedade são importantes pois auxiliam na redução do espaço de regras que implementem determinada tarefa computacional desejada; este é caso, por exemplo, do problema de classificação de densidade -- em que se deseja uma regra que determine o estado mais frequente na condição inicial -- pois, mesmo não existindo uma regra que resolva o problema perfeitamente, o uso de balanceamento pode ser um dos caminhos a ser seguidos na busca de uma solução eficiente.</a:t>
            </a:r>
          </a:p>
          <a:p>
            <a:pPr indent="1077913" algn="just">
              <a:spcBef>
                <a:spcPts val="2400"/>
              </a:spcBef>
            </a:pPr>
            <a:r>
              <a:rPr lang="pt-BR" sz="4000" dirty="0">
                <a:latin typeface="Arial" panose="020B0604020202020204" pitchFamily="34" charset="0"/>
                <a:cs typeface="Arial" panose="020B0604020202020204" pitchFamily="34" charset="0"/>
              </a:rPr>
              <a:t>Utilizando a noção de </a:t>
            </a:r>
            <a:r>
              <a:rPr lang="pt-BR" sz="4000" dirty="0" err="1">
                <a:latin typeface="Arial" panose="020B0604020202020204" pitchFamily="34" charset="0"/>
                <a:cs typeface="Arial" panose="020B0604020202020204" pitchFamily="34" charset="0"/>
              </a:rPr>
              <a:t>templates</a:t>
            </a:r>
            <a:r>
              <a:rPr lang="pt-BR" sz="4000" dirty="0">
                <a:latin typeface="Arial" panose="020B0604020202020204" pitchFamily="34" charset="0"/>
                <a:cs typeface="Arial" panose="020B0604020202020204" pitchFamily="34" charset="0"/>
              </a:rPr>
              <a:t> para autômatos celulares foi criado um </a:t>
            </a:r>
            <a:r>
              <a:rPr lang="pt-BR" sz="4000" dirty="0" err="1">
                <a:latin typeface="Arial" panose="020B0604020202020204" pitchFamily="34" charset="0"/>
                <a:cs typeface="Arial" panose="020B0604020202020204" pitchFamily="34" charset="0"/>
              </a:rPr>
              <a:t>template</a:t>
            </a:r>
            <a:r>
              <a:rPr lang="pt-BR" sz="4000" dirty="0">
                <a:latin typeface="Arial" panose="020B0604020202020204" pitchFamily="34" charset="0"/>
                <a:cs typeface="Arial" panose="020B0604020202020204" pitchFamily="34" charset="0"/>
              </a:rPr>
              <a:t> que represente todas as regras balanceadas de determinado espaço.</a:t>
            </a:r>
          </a:p>
          <a:p>
            <a:pPr indent="1077913" algn="just">
              <a:spcBef>
                <a:spcPts val="2400"/>
              </a:spcBef>
            </a:pPr>
            <a:endParaRPr lang="pt-BR" sz="4000" dirty="0">
              <a:latin typeface="Arial" panose="020B0604020202020204" pitchFamily="34" charset="0"/>
              <a:cs typeface="Arial" panose="020B0604020202020204" pitchFamily="34" charset="0"/>
            </a:endParaRPr>
          </a:p>
        </p:txBody>
      </p:sp>
      <p:sp>
        <p:nvSpPr>
          <p:cNvPr id="30" name="CaixaDeTexto 29"/>
          <p:cNvSpPr txBox="1"/>
          <p:nvPr/>
        </p:nvSpPr>
        <p:spPr>
          <a:xfrm>
            <a:off x="16820396" y="20708839"/>
            <a:ext cx="14392615" cy="1191545"/>
          </a:xfrm>
          <a:prstGeom prst="rect">
            <a:avLst/>
          </a:prstGeom>
          <a:noFill/>
        </p:spPr>
        <p:txBody>
          <a:bodyPr wrap="square" rtlCol="0">
            <a:spAutoFit/>
          </a:bodyPr>
          <a:lstStyle/>
          <a:p>
            <a:r>
              <a:rPr lang="pt-BR" sz="7200" dirty="0">
                <a:latin typeface="Arial Black" panose="020B0A04020102020204" pitchFamily="34" charset="0"/>
              </a:rPr>
              <a:t>Resultados</a:t>
            </a:r>
          </a:p>
        </p:txBody>
      </p:sp>
      <p:sp>
        <p:nvSpPr>
          <p:cNvPr id="31" name="CaixaDeTexto 30"/>
          <p:cNvSpPr txBox="1"/>
          <p:nvPr/>
        </p:nvSpPr>
        <p:spPr>
          <a:xfrm>
            <a:off x="16843870" y="21898109"/>
            <a:ext cx="14345666" cy="4401205"/>
          </a:xfrm>
          <a:prstGeom prst="rect">
            <a:avLst/>
          </a:prstGeom>
          <a:solidFill>
            <a:schemeClr val="accent6">
              <a:lumMod val="20000"/>
              <a:lumOff val="80000"/>
            </a:schemeClr>
          </a:solidFill>
        </p:spPr>
        <p:txBody>
          <a:bodyPr wrap="square" rtlCol="0">
            <a:spAutoFit/>
          </a:bodyPr>
          <a:lstStyle/>
          <a:p>
            <a:pPr indent="1077913" algn="just">
              <a:spcBef>
                <a:spcPts val="2400"/>
              </a:spcBef>
            </a:pPr>
            <a:r>
              <a:rPr lang="pt-BR" sz="4000" dirty="0">
                <a:latin typeface="Arial" panose="020B0604020202020204" pitchFamily="34" charset="0"/>
                <a:cs typeface="Arial" panose="020B0604020202020204" pitchFamily="34" charset="0"/>
              </a:rPr>
              <a:t>O método do </a:t>
            </a:r>
            <a:r>
              <a:rPr lang="pt-BR" sz="4000" dirty="0" err="1">
                <a:latin typeface="Arial" panose="020B0604020202020204" pitchFamily="34" charset="0"/>
                <a:cs typeface="Arial" panose="020B0604020202020204" pitchFamily="34" charset="0"/>
              </a:rPr>
              <a:t>template</a:t>
            </a:r>
            <a:r>
              <a:rPr lang="pt-BR" sz="4000" dirty="0">
                <a:latin typeface="Arial" panose="020B0604020202020204" pitchFamily="34" charset="0"/>
                <a:cs typeface="Arial" panose="020B0604020202020204" pitchFamily="34" charset="0"/>
              </a:rPr>
              <a:t> criado foi testado para os espaços {k = 2, r = 1.0}, {k = 3, r = 0.5} e {k = 2, r = 1.5}. A quantidade de regras geradas nesses espaços foi comparada com o resultado da equação que define o total de regras balanceadas em um espaço. Além disso as regras geradas foram verificadas computacionalmente para garantia de que são de fato balanceadas.</a:t>
            </a:r>
          </a:p>
        </p:txBody>
      </p:sp>
      <p:sp>
        <p:nvSpPr>
          <p:cNvPr id="34" name="CaixaDeTexto 33"/>
          <p:cNvSpPr txBox="1"/>
          <p:nvPr/>
        </p:nvSpPr>
        <p:spPr>
          <a:xfrm>
            <a:off x="16867345" y="26490577"/>
            <a:ext cx="14392615" cy="1191545"/>
          </a:xfrm>
          <a:prstGeom prst="rect">
            <a:avLst/>
          </a:prstGeom>
          <a:noFill/>
        </p:spPr>
        <p:txBody>
          <a:bodyPr wrap="square" rtlCol="0">
            <a:spAutoFit/>
          </a:bodyPr>
          <a:lstStyle/>
          <a:p>
            <a:r>
              <a:rPr lang="pt-BR" sz="7200" dirty="0">
                <a:latin typeface="Arial Black" panose="020B0A04020102020204" pitchFamily="34" charset="0"/>
              </a:rPr>
              <a:t>Conclusões</a:t>
            </a:r>
          </a:p>
        </p:txBody>
      </p:sp>
      <p:sp>
        <p:nvSpPr>
          <p:cNvPr id="35" name="CaixaDeTexto 34"/>
          <p:cNvSpPr txBox="1"/>
          <p:nvPr/>
        </p:nvSpPr>
        <p:spPr>
          <a:xfrm>
            <a:off x="16867345" y="27965046"/>
            <a:ext cx="14345666" cy="6247864"/>
          </a:xfrm>
          <a:prstGeom prst="rect">
            <a:avLst/>
          </a:prstGeom>
          <a:solidFill>
            <a:schemeClr val="accent2">
              <a:lumMod val="20000"/>
              <a:lumOff val="80000"/>
            </a:schemeClr>
          </a:solidFill>
        </p:spPr>
        <p:txBody>
          <a:bodyPr wrap="square" rtlCol="0">
            <a:spAutoFit/>
          </a:bodyPr>
          <a:lstStyle/>
          <a:p>
            <a:pPr indent="1077913" algn="just">
              <a:spcBef>
                <a:spcPts val="2400"/>
              </a:spcBef>
            </a:pPr>
            <a:r>
              <a:rPr lang="pt-BR" sz="4000" dirty="0">
                <a:latin typeface="Arial" panose="020B0604020202020204" pitchFamily="34" charset="0"/>
                <a:cs typeface="Arial" panose="020B0604020202020204" pitchFamily="34" charset="0"/>
              </a:rPr>
              <a:t>A simples permuta de valores pode ser considerado um meio alternativo de se gerar todas as regras balanceadas em um espaço. O método utilizado neste trabalho possui custo computacional relativamente elevado, dado que na verdade todas as regras do espaço necessitam ser calculadas para que então se descarte as que não se adequem. Isso no entanto gera um benefício colateral, pois permite que regras não completamente balanceadas, mas com algum grau (a ser definido) de balanceamento permaneçam no conjunto de regras a ser analisado.</a:t>
            </a:r>
            <a:endParaRPr lang="pt-BR" sz="6000" dirty="0">
              <a:latin typeface="Arial" panose="020B0604020202020204" pitchFamily="34" charset="0"/>
              <a:cs typeface="Arial" panose="020B0604020202020204" pitchFamily="34" charset="0"/>
            </a:endParaRPr>
          </a:p>
        </p:txBody>
      </p:sp>
      <p:sp>
        <p:nvSpPr>
          <p:cNvPr id="17" name="CaixaDeTexto 16"/>
          <p:cNvSpPr txBox="1"/>
          <p:nvPr/>
        </p:nvSpPr>
        <p:spPr>
          <a:xfrm>
            <a:off x="16893958" y="34290544"/>
            <a:ext cx="14392615" cy="1191545"/>
          </a:xfrm>
          <a:prstGeom prst="rect">
            <a:avLst/>
          </a:prstGeom>
          <a:noFill/>
        </p:spPr>
        <p:txBody>
          <a:bodyPr wrap="square" rtlCol="0">
            <a:spAutoFit/>
          </a:bodyPr>
          <a:lstStyle/>
          <a:p>
            <a:r>
              <a:rPr lang="pt-BR" sz="7200" dirty="0">
                <a:latin typeface="Arial Black" panose="020B0A04020102020204" pitchFamily="34" charset="0"/>
              </a:rPr>
              <a:t>Referências</a:t>
            </a:r>
          </a:p>
        </p:txBody>
      </p:sp>
      <p:sp>
        <p:nvSpPr>
          <p:cNvPr id="18" name="CaixaDeTexto 17"/>
          <p:cNvSpPr txBox="1"/>
          <p:nvPr/>
        </p:nvSpPr>
        <p:spPr>
          <a:xfrm>
            <a:off x="16867345" y="35765195"/>
            <a:ext cx="14345666" cy="1508105"/>
          </a:xfrm>
          <a:prstGeom prst="rect">
            <a:avLst/>
          </a:prstGeom>
          <a:noFill/>
        </p:spPr>
        <p:txBody>
          <a:bodyPr wrap="square" rtlCol="0">
            <a:spAutoFit/>
          </a:bodyPr>
          <a:lstStyle/>
          <a:p>
            <a:pPr indent="1077913" algn="just">
              <a:spcBef>
                <a:spcPts val="2400"/>
              </a:spcBef>
            </a:pPr>
            <a:r>
              <a:rPr lang="pt-BR" sz="3600" dirty="0">
                <a:latin typeface="Arial" panose="020B0604020202020204" pitchFamily="34" charset="0"/>
                <a:cs typeface="Arial" panose="020B0604020202020204" pitchFamily="34" charset="0"/>
              </a:rPr>
              <a:t>M. </a:t>
            </a:r>
            <a:r>
              <a:rPr lang="pt-BR" sz="3600" dirty="0" err="1">
                <a:latin typeface="Arial" panose="020B0604020202020204" pitchFamily="34" charset="0"/>
                <a:cs typeface="Arial" panose="020B0604020202020204" pitchFamily="34" charset="0"/>
              </a:rPr>
              <a:t>Verardo</a:t>
            </a:r>
            <a:r>
              <a:rPr lang="pt-BR" sz="3600" dirty="0">
                <a:latin typeface="Arial" panose="020B0604020202020204" pitchFamily="34" charset="0"/>
                <a:cs typeface="Arial" panose="020B0604020202020204" pitchFamily="34" charset="0"/>
              </a:rPr>
              <a:t> </a:t>
            </a:r>
            <a:r>
              <a:rPr lang="pt-BR" sz="3600" dirty="0" err="1">
                <a:latin typeface="Arial" panose="020B0604020202020204" pitchFamily="34" charset="0"/>
                <a:cs typeface="Arial" panose="020B0604020202020204" pitchFamily="34" charset="0"/>
              </a:rPr>
              <a:t>and</a:t>
            </a:r>
            <a:r>
              <a:rPr lang="pt-BR" sz="3600" dirty="0">
                <a:latin typeface="Arial" panose="020B0604020202020204" pitchFamily="34" charset="0"/>
                <a:cs typeface="Arial" panose="020B0604020202020204" pitchFamily="34" charset="0"/>
              </a:rPr>
              <a:t> P.P.B. de Oliveira, </a:t>
            </a:r>
            <a:r>
              <a:rPr lang="pt-BR" sz="3600" dirty="0" err="1">
                <a:latin typeface="Arial" panose="020B0604020202020204" pitchFamily="34" charset="0"/>
                <a:cs typeface="Arial" panose="020B0604020202020204" pitchFamily="34" charset="0"/>
              </a:rPr>
              <a:t>Representing</a:t>
            </a:r>
            <a:r>
              <a:rPr lang="pt-BR" sz="3600" dirty="0">
                <a:latin typeface="Arial" panose="020B0604020202020204" pitchFamily="34" charset="0"/>
                <a:cs typeface="Arial" panose="020B0604020202020204" pitchFamily="34" charset="0"/>
              </a:rPr>
              <a:t> </a:t>
            </a:r>
            <a:r>
              <a:rPr lang="pt-BR" sz="3600" dirty="0" err="1">
                <a:latin typeface="Arial" panose="020B0604020202020204" pitchFamily="34" charset="0"/>
                <a:cs typeface="Arial" panose="020B0604020202020204" pitchFamily="34" charset="0"/>
              </a:rPr>
              <a:t>Families</a:t>
            </a:r>
            <a:r>
              <a:rPr lang="pt-BR" sz="3600" dirty="0">
                <a:latin typeface="Arial" panose="020B0604020202020204" pitchFamily="34" charset="0"/>
                <a:cs typeface="Arial" panose="020B0604020202020204" pitchFamily="34" charset="0"/>
              </a:rPr>
              <a:t> </a:t>
            </a:r>
            <a:r>
              <a:rPr lang="pt-BR" sz="3600" dirty="0" err="1">
                <a:latin typeface="Arial" panose="020B0604020202020204" pitchFamily="34" charset="0"/>
                <a:cs typeface="Arial" panose="020B0604020202020204" pitchFamily="34" charset="0"/>
              </a:rPr>
              <a:t>of</a:t>
            </a:r>
            <a:r>
              <a:rPr lang="pt-BR" sz="3600" dirty="0">
                <a:latin typeface="Arial" panose="020B0604020202020204" pitchFamily="34" charset="0"/>
                <a:cs typeface="Arial" panose="020B0604020202020204" pitchFamily="34" charset="0"/>
              </a:rPr>
              <a:t> </a:t>
            </a:r>
            <a:r>
              <a:rPr lang="pt-BR" sz="3600" dirty="0" err="1">
                <a:latin typeface="Arial" panose="020B0604020202020204" pitchFamily="34" charset="0"/>
                <a:cs typeface="Arial" panose="020B0604020202020204" pitchFamily="34" charset="0"/>
              </a:rPr>
              <a:t>Cellular</a:t>
            </a:r>
            <a:r>
              <a:rPr lang="pt-BR" sz="3600" dirty="0">
                <a:latin typeface="Arial" panose="020B0604020202020204" pitchFamily="34" charset="0"/>
                <a:cs typeface="Arial" panose="020B0604020202020204" pitchFamily="34" charset="0"/>
              </a:rPr>
              <a:t> </a:t>
            </a:r>
            <a:r>
              <a:rPr lang="pt-BR" sz="3600" dirty="0" err="1">
                <a:latin typeface="Arial" panose="020B0604020202020204" pitchFamily="34" charset="0"/>
                <a:cs typeface="Arial" panose="020B0604020202020204" pitchFamily="34" charset="0"/>
              </a:rPr>
              <a:t>Automata</a:t>
            </a:r>
            <a:r>
              <a:rPr lang="pt-BR" sz="3600" dirty="0">
                <a:latin typeface="Arial" panose="020B0604020202020204" pitchFamily="34" charset="0"/>
                <a:cs typeface="Arial" panose="020B0604020202020204" pitchFamily="34" charset="0"/>
              </a:rPr>
              <a:t> </a:t>
            </a:r>
            <a:r>
              <a:rPr lang="pt-BR" sz="3600" dirty="0" err="1">
                <a:latin typeface="Arial" panose="020B0604020202020204" pitchFamily="34" charset="0"/>
                <a:cs typeface="Arial" panose="020B0604020202020204" pitchFamily="34" charset="0"/>
              </a:rPr>
              <a:t>Rules</a:t>
            </a:r>
            <a:r>
              <a:rPr lang="pt-BR" sz="3600" dirty="0">
                <a:latin typeface="Arial" panose="020B0604020202020204" pitchFamily="34" charset="0"/>
                <a:cs typeface="Arial" panose="020B0604020202020204" pitchFamily="34" charset="0"/>
              </a:rPr>
              <a:t>,</a:t>
            </a:r>
          </a:p>
          <a:p>
            <a:pPr indent="1077913" algn="just">
              <a:spcBef>
                <a:spcPts val="2400"/>
              </a:spcBef>
            </a:pPr>
            <a:r>
              <a:rPr lang="en-US" sz="3600" dirty="0">
                <a:latin typeface="Arial" panose="020B0604020202020204" pitchFamily="34" charset="0"/>
                <a:cs typeface="Arial" panose="020B0604020202020204" pitchFamily="34" charset="0"/>
              </a:rPr>
              <a:t>Wolfram Research, Wolfram Mathematica, http://www.wolfram.com/mathematica/</a:t>
            </a:r>
            <a:endParaRPr lang="pt-BR" sz="3600" dirty="0">
              <a:latin typeface="Arial" panose="020B0604020202020204" pitchFamily="34" charset="0"/>
              <a:cs typeface="Arial" panose="020B0604020202020204" pitchFamily="34" charset="0"/>
            </a:endParaRPr>
          </a:p>
        </p:txBody>
      </p:sp>
      <p:graphicFrame>
        <p:nvGraphicFramePr>
          <p:cNvPr id="23" name="Tabela 22">
            <a:extLst>
              <a:ext uri="{FF2B5EF4-FFF2-40B4-BE49-F238E27FC236}">
                <a16:creationId xmlns:a16="http://schemas.microsoft.com/office/drawing/2014/main" id="{36D9BCF0-04BB-4BEC-99FC-705D9ADBBB2C}"/>
              </a:ext>
            </a:extLst>
          </p:cNvPr>
          <p:cNvGraphicFramePr>
            <a:graphicFrameLocks noGrp="1"/>
          </p:cNvGraphicFramePr>
          <p:nvPr>
            <p:extLst>
              <p:ext uri="{D42A27DB-BD31-4B8C-83A1-F6EECF244321}">
                <p14:modId xmlns:p14="http://schemas.microsoft.com/office/powerpoint/2010/main" val="2469004652"/>
              </p:ext>
            </p:extLst>
          </p:nvPr>
        </p:nvGraphicFramePr>
        <p:xfrm>
          <a:off x="16820396" y="10982381"/>
          <a:ext cx="14366000" cy="8392248"/>
        </p:xfrm>
        <a:graphic>
          <a:graphicData uri="http://schemas.openxmlformats.org/drawingml/2006/table">
            <a:tbl>
              <a:tblPr firstRow="1" bandRow="1">
                <a:tableStyleId>{5C22544A-7EE6-4342-B048-85BDC9FD1C3A}</a:tableStyleId>
              </a:tblPr>
              <a:tblGrid>
                <a:gridCol w="3591500">
                  <a:extLst>
                    <a:ext uri="{9D8B030D-6E8A-4147-A177-3AD203B41FA5}">
                      <a16:colId xmlns:a16="http://schemas.microsoft.com/office/drawing/2014/main" val="1943971728"/>
                    </a:ext>
                  </a:extLst>
                </a:gridCol>
                <a:gridCol w="3591500">
                  <a:extLst>
                    <a:ext uri="{9D8B030D-6E8A-4147-A177-3AD203B41FA5}">
                      <a16:colId xmlns:a16="http://schemas.microsoft.com/office/drawing/2014/main" val="2629154209"/>
                    </a:ext>
                  </a:extLst>
                </a:gridCol>
                <a:gridCol w="3591500">
                  <a:extLst>
                    <a:ext uri="{9D8B030D-6E8A-4147-A177-3AD203B41FA5}">
                      <a16:colId xmlns:a16="http://schemas.microsoft.com/office/drawing/2014/main" val="169331439"/>
                    </a:ext>
                  </a:extLst>
                </a:gridCol>
                <a:gridCol w="3591500">
                  <a:extLst>
                    <a:ext uri="{9D8B030D-6E8A-4147-A177-3AD203B41FA5}">
                      <a16:colId xmlns:a16="http://schemas.microsoft.com/office/drawing/2014/main" val="920738931"/>
                    </a:ext>
                  </a:extLst>
                </a:gridCol>
              </a:tblGrid>
              <a:tr h="932472">
                <a:tc>
                  <a:txBody>
                    <a:bodyPr/>
                    <a:lstStyle/>
                    <a:p>
                      <a:pPr algn="ctr"/>
                      <a:r>
                        <a:rPr lang="en-US" sz="4000" dirty="0"/>
                        <a:t>x</a:t>
                      </a:r>
                      <a:r>
                        <a:rPr lang="en-US" sz="4000" baseline="-25000" dirty="0"/>
                        <a:t>3</a:t>
                      </a:r>
                      <a:endParaRPr lang="pt-BR" sz="4000" baseline="-25000" dirty="0"/>
                    </a:p>
                  </a:txBody>
                  <a:tcPr/>
                </a:tc>
                <a:tc>
                  <a:txBody>
                    <a:bodyPr/>
                    <a:lstStyle/>
                    <a:p>
                      <a:pPr algn="ctr"/>
                      <a:r>
                        <a:rPr lang="en-US" sz="4000" dirty="0"/>
                        <a:t>x</a:t>
                      </a:r>
                      <a:r>
                        <a:rPr lang="en-US" sz="4000" baseline="-25000" dirty="0"/>
                        <a:t>2</a:t>
                      </a:r>
                      <a:endParaRPr lang="pt-BR" sz="4000" baseline="-25000" dirty="0"/>
                    </a:p>
                  </a:txBody>
                  <a:tcPr/>
                </a:tc>
                <a:tc>
                  <a:txBody>
                    <a:bodyPr/>
                    <a:lstStyle/>
                    <a:p>
                      <a:pPr algn="ctr"/>
                      <a:r>
                        <a:rPr lang="en-US" sz="4000" dirty="0"/>
                        <a:t>x</a:t>
                      </a:r>
                      <a:r>
                        <a:rPr lang="en-US" sz="4000" baseline="-25000" dirty="0"/>
                        <a:t>1</a:t>
                      </a:r>
                      <a:endParaRPr lang="pt-BR" sz="4000" baseline="-25000" dirty="0"/>
                    </a:p>
                  </a:txBody>
                  <a:tcPr/>
                </a:tc>
                <a:tc>
                  <a:txBody>
                    <a:bodyPr/>
                    <a:lstStyle/>
                    <a:p>
                      <a:pPr algn="ctr"/>
                      <a:r>
                        <a:rPr lang="en-US" sz="4000" baseline="0" dirty="0"/>
                        <a:t>x</a:t>
                      </a:r>
                      <a:r>
                        <a:rPr lang="en-US" sz="4000" baseline="-25000" dirty="0"/>
                        <a:t>0</a:t>
                      </a:r>
                      <a:endParaRPr lang="pt-BR" sz="4000" baseline="-25000" dirty="0"/>
                    </a:p>
                  </a:txBody>
                  <a:tcPr/>
                </a:tc>
                <a:extLst>
                  <a:ext uri="{0D108BD9-81ED-4DB2-BD59-A6C34878D82A}">
                    <a16:rowId xmlns:a16="http://schemas.microsoft.com/office/drawing/2014/main" val="3011419776"/>
                  </a:ext>
                </a:extLst>
              </a:tr>
              <a:tr h="932472">
                <a:tc>
                  <a:txBody>
                    <a:bodyPr/>
                    <a:lstStyle/>
                    <a:p>
                      <a:pPr algn="ctr"/>
                      <a:r>
                        <a:rPr lang="en-US" sz="4000" dirty="0"/>
                        <a:t>0</a:t>
                      </a:r>
                      <a:endParaRPr lang="pt-BR" sz="4000" dirty="0"/>
                    </a:p>
                  </a:txBody>
                  <a:tcPr>
                    <a:solidFill>
                      <a:srgbClr val="FF0000"/>
                    </a:solidFill>
                  </a:tcPr>
                </a:tc>
                <a:tc>
                  <a:txBody>
                    <a:bodyPr/>
                    <a:lstStyle/>
                    <a:p>
                      <a:pPr algn="ctr"/>
                      <a:r>
                        <a:rPr lang="en-US" sz="4000" dirty="0"/>
                        <a:t>0</a:t>
                      </a:r>
                      <a:endParaRPr lang="pt-BR" sz="4000" dirty="0"/>
                    </a:p>
                  </a:txBody>
                  <a:tcPr>
                    <a:solidFill>
                      <a:srgbClr val="FF0000"/>
                    </a:solidFill>
                  </a:tcPr>
                </a:tc>
                <a:tc>
                  <a:txBody>
                    <a:bodyPr/>
                    <a:lstStyle/>
                    <a:p>
                      <a:pPr algn="ctr"/>
                      <a:r>
                        <a:rPr lang="en-US" sz="4000" dirty="0"/>
                        <a:t>0</a:t>
                      </a:r>
                      <a:endParaRPr lang="pt-BR" sz="4000" dirty="0"/>
                    </a:p>
                  </a:txBody>
                  <a:tcPr>
                    <a:solidFill>
                      <a:srgbClr val="FF0000"/>
                    </a:solidFill>
                  </a:tcPr>
                </a:tc>
                <a:tc>
                  <a:txBody>
                    <a:bodyPr/>
                    <a:lstStyle/>
                    <a:p>
                      <a:pPr algn="ctr"/>
                      <a:r>
                        <a:rPr lang="en-US" sz="4000" dirty="0"/>
                        <a:t>1.64575</a:t>
                      </a:r>
                      <a:endParaRPr lang="pt-BR" sz="4000" dirty="0"/>
                    </a:p>
                  </a:txBody>
                  <a:tcPr>
                    <a:solidFill>
                      <a:srgbClr val="FF0000"/>
                    </a:solidFill>
                  </a:tcPr>
                </a:tc>
                <a:extLst>
                  <a:ext uri="{0D108BD9-81ED-4DB2-BD59-A6C34878D82A}">
                    <a16:rowId xmlns:a16="http://schemas.microsoft.com/office/drawing/2014/main" val="2890766932"/>
                  </a:ext>
                </a:extLst>
              </a:tr>
              <a:tr h="932472">
                <a:tc>
                  <a:txBody>
                    <a:bodyPr/>
                    <a:lstStyle/>
                    <a:p>
                      <a:pPr algn="ctr"/>
                      <a:r>
                        <a:rPr lang="en-US" sz="4000" dirty="0"/>
                        <a:t>0</a:t>
                      </a:r>
                      <a:endParaRPr lang="pt-BR" sz="4000" dirty="0"/>
                    </a:p>
                  </a:txBody>
                  <a:tcPr/>
                </a:tc>
                <a:tc>
                  <a:txBody>
                    <a:bodyPr/>
                    <a:lstStyle/>
                    <a:p>
                      <a:pPr algn="ctr"/>
                      <a:r>
                        <a:rPr lang="en-US" sz="4000" dirty="0"/>
                        <a:t>0</a:t>
                      </a:r>
                      <a:endParaRPr lang="pt-BR" sz="4000" dirty="0"/>
                    </a:p>
                  </a:txBody>
                  <a:tcPr/>
                </a:tc>
                <a:tc>
                  <a:txBody>
                    <a:bodyPr/>
                    <a:lstStyle/>
                    <a:p>
                      <a:pPr algn="ctr"/>
                      <a:r>
                        <a:rPr lang="en-US" sz="4000" dirty="0"/>
                        <a:t>1</a:t>
                      </a:r>
                      <a:endParaRPr lang="pt-BR" sz="4000" dirty="0"/>
                    </a:p>
                  </a:txBody>
                  <a:tcPr/>
                </a:tc>
                <a:tc>
                  <a:txBody>
                    <a:bodyPr/>
                    <a:lstStyle/>
                    <a:p>
                      <a:pPr algn="ctr"/>
                      <a:r>
                        <a:rPr lang="en-US" sz="4000" dirty="0"/>
                        <a:t>1</a:t>
                      </a:r>
                      <a:endParaRPr lang="pt-BR" sz="4000" dirty="0"/>
                    </a:p>
                  </a:txBody>
                  <a:tcPr/>
                </a:tc>
                <a:extLst>
                  <a:ext uri="{0D108BD9-81ED-4DB2-BD59-A6C34878D82A}">
                    <a16:rowId xmlns:a16="http://schemas.microsoft.com/office/drawing/2014/main" val="624828740"/>
                  </a:ext>
                </a:extLst>
              </a:tr>
              <a:tr h="932472">
                <a:tc>
                  <a:txBody>
                    <a:bodyPr/>
                    <a:lstStyle/>
                    <a:p>
                      <a:pPr algn="ctr"/>
                      <a:r>
                        <a:rPr lang="en-US" sz="4000" dirty="0"/>
                        <a:t>0</a:t>
                      </a:r>
                      <a:endParaRPr lang="pt-BR" sz="4000" dirty="0"/>
                    </a:p>
                  </a:txBody>
                  <a:tcPr/>
                </a:tc>
                <a:tc>
                  <a:txBody>
                    <a:bodyPr/>
                    <a:lstStyle/>
                    <a:p>
                      <a:pPr algn="ctr"/>
                      <a:r>
                        <a:rPr lang="en-US" sz="4000" dirty="0"/>
                        <a:t>1</a:t>
                      </a:r>
                      <a:endParaRPr lang="pt-BR" sz="4000" dirty="0"/>
                    </a:p>
                  </a:txBody>
                  <a:tcPr/>
                </a:tc>
                <a:tc>
                  <a:txBody>
                    <a:bodyPr/>
                    <a:lstStyle/>
                    <a:p>
                      <a:pPr algn="ctr"/>
                      <a:r>
                        <a:rPr lang="en-US" sz="4000" dirty="0"/>
                        <a:t>0</a:t>
                      </a:r>
                      <a:endParaRPr lang="pt-BR" sz="4000" dirty="0"/>
                    </a:p>
                  </a:txBody>
                  <a:tcPr/>
                </a:tc>
                <a:tc>
                  <a:txBody>
                    <a:bodyPr/>
                    <a:lstStyle/>
                    <a:p>
                      <a:pPr algn="ctr"/>
                      <a:r>
                        <a:rPr lang="en-US" sz="4000" dirty="0"/>
                        <a:t>1</a:t>
                      </a:r>
                      <a:endParaRPr lang="pt-BR" sz="4000" dirty="0"/>
                    </a:p>
                  </a:txBody>
                  <a:tcPr/>
                </a:tc>
                <a:extLst>
                  <a:ext uri="{0D108BD9-81ED-4DB2-BD59-A6C34878D82A}">
                    <a16:rowId xmlns:a16="http://schemas.microsoft.com/office/drawing/2014/main" val="2062995723"/>
                  </a:ext>
                </a:extLst>
              </a:tr>
              <a:tr h="932472">
                <a:tc>
                  <a:txBody>
                    <a:bodyPr/>
                    <a:lstStyle/>
                    <a:p>
                      <a:pPr algn="ctr"/>
                      <a:r>
                        <a:rPr lang="en-US" sz="4000" dirty="0"/>
                        <a:t>0</a:t>
                      </a:r>
                      <a:endParaRPr lang="pt-BR" sz="4000" dirty="0"/>
                    </a:p>
                  </a:txBody>
                  <a:tcPr/>
                </a:tc>
                <a:tc>
                  <a:txBody>
                    <a:bodyPr/>
                    <a:lstStyle/>
                    <a:p>
                      <a:pPr algn="ctr"/>
                      <a:r>
                        <a:rPr lang="en-US" sz="4000" dirty="0"/>
                        <a:t>1</a:t>
                      </a:r>
                      <a:endParaRPr lang="pt-BR" sz="4000" dirty="0"/>
                    </a:p>
                  </a:txBody>
                  <a:tcPr/>
                </a:tc>
                <a:tc>
                  <a:txBody>
                    <a:bodyPr/>
                    <a:lstStyle/>
                    <a:p>
                      <a:pPr algn="ctr"/>
                      <a:r>
                        <a:rPr lang="en-US" sz="4000" dirty="0"/>
                        <a:t>1</a:t>
                      </a:r>
                      <a:endParaRPr lang="pt-BR" sz="4000" dirty="0"/>
                    </a:p>
                  </a:txBody>
                  <a:tcPr/>
                </a:tc>
                <a:tc>
                  <a:txBody>
                    <a:bodyPr/>
                    <a:lstStyle/>
                    <a:p>
                      <a:pPr algn="ctr"/>
                      <a:r>
                        <a:rPr lang="en-US" sz="4000" dirty="0"/>
                        <a:t>0</a:t>
                      </a:r>
                      <a:endParaRPr lang="pt-BR" sz="4000" dirty="0"/>
                    </a:p>
                  </a:txBody>
                  <a:tcPr/>
                </a:tc>
                <a:extLst>
                  <a:ext uri="{0D108BD9-81ED-4DB2-BD59-A6C34878D82A}">
                    <a16:rowId xmlns:a16="http://schemas.microsoft.com/office/drawing/2014/main" val="844835001"/>
                  </a:ext>
                </a:extLst>
              </a:tr>
              <a:tr h="932472">
                <a:tc>
                  <a:txBody>
                    <a:bodyPr/>
                    <a:lstStyle/>
                    <a:p>
                      <a:pPr algn="ctr"/>
                      <a:r>
                        <a:rPr lang="en-US" sz="4000" dirty="0"/>
                        <a:t>1</a:t>
                      </a:r>
                      <a:endParaRPr lang="pt-BR" sz="4000" dirty="0"/>
                    </a:p>
                  </a:txBody>
                  <a:tcPr/>
                </a:tc>
                <a:tc>
                  <a:txBody>
                    <a:bodyPr/>
                    <a:lstStyle/>
                    <a:p>
                      <a:pPr algn="ctr"/>
                      <a:r>
                        <a:rPr lang="en-US" sz="4000" dirty="0"/>
                        <a:t>0</a:t>
                      </a:r>
                      <a:endParaRPr lang="pt-BR" sz="4000" dirty="0"/>
                    </a:p>
                  </a:txBody>
                  <a:tcPr/>
                </a:tc>
                <a:tc>
                  <a:txBody>
                    <a:bodyPr/>
                    <a:lstStyle/>
                    <a:p>
                      <a:pPr algn="ctr"/>
                      <a:r>
                        <a:rPr lang="en-US" sz="4000" dirty="0"/>
                        <a:t>0</a:t>
                      </a:r>
                      <a:endParaRPr lang="pt-BR" sz="4000" dirty="0"/>
                    </a:p>
                  </a:txBody>
                  <a:tcPr/>
                </a:tc>
                <a:tc>
                  <a:txBody>
                    <a:bodyPr/>
                    <a:lstStyle/>
                    <a:p>
                      <a:pPr algn="ctr"/>
                      <a:r>
                        <a:rPr lang="en-US" sz="4000" dirty="0"/>
                        <a:t>1</a:t>
                      </a:r>
                      <a:endParaRPr lang="pt-BR" sz="4000" dirty="0"/>
                    </a:p>
                  </a:txBody>
                  <a:tcPr/>
                </a:tc>
                <a:extLst>
                  <a:ext uri="{0D108BD9-81ED-4DB2-BD59-A6C34878D82A}">
                    <a16:rowId xmlns:a16="http://schemas.microsoft.com/office/drawing/2014/main" val="3653083831"/>
                  </a:ext>
                </a:extLst>
              </a:tr>
              <a:tr h="932472">
                <a:tc>
                  <a:txBody>
                    <a:bodyPr/>
                    <a:lstStyle/>
                    <a:p>
                      <a:pPr algn="ctr"/>
                      <a:r>
                        <a:rPr lang="en-US" sz="4000" dirty="0"/>
                        <a:t>1</a:t>
                      </a:r>
                      <a:endParaRPr lang="pt-BR" sz="4000" dirty="0"/>
                    </a:p>
                  </a:txBody>
                  <a:tcPr/>
                </a:tc>
                <a:tc>
                  <a:txBody>
                    <a:bodyPr/>
                    <a:lstStyle/>
                    <a:p>
                      <a:pPr algn="ctr"/>
                      <a:r>
                        <a:rPr lang="en-US" sz="4000" dirty="0"/>
                        <a:t>0</a:t>
                      </a:r>
                      <a:endParaRPr lang="pt-BR" sz="4000" dirty="0"/>
                    </a:p>
                  </a:txBody>
                  <a:tcPr/>
                </a:tc>
                <a:tc>
                  <a:txBody>
                    <a:bodyPr/>
                    <a:lstStyle/>
                    <a:p>
                      <a:pPr algn="ctr"/>
                      <a:r>
                        <a:rPr lang="en-US" sz="4000" dirty="0"/>
                        <a:t>1</a:t>
                      </a:r>
                      <a:endParaRPr lang="pt-BR" sz="4000" dirty="0"/>
                    </a:p>
                  </a:txBody>
                  <a:tcPr/>
                </a:tc>
                <a:tc>
                  <a:txBody>
                    <a:bodyPr/>
                    <a:lstStyle/>
                    <a:p>
                      <a:pPr algn="ctr"/>
                      <a:r>
                        <a:rPr lang="en-US" sz="4000" dirty="0"/>
                        <a:t>0</a:t>
                      </a:r>
                      <a:endParaRPr lang="pt-BR" sz="4000" dirty="0"/>
                    </a:p>
                  </a:txBody>
                  <a:tcPr/>
                </a:tc>
                <a:extLst>
                  <a:ext uri="{0D108BD9-81ED-4DB2-BD59-A6C34878D82A}">
                    <a16:rowId xmlns:a16="http://schemas.microsoft.com/office/drawing/2014/main" val="2024376008"/>
                  </a:ext>
                </a:extLst>
              </a:tr>
              <a:tr h="932472">
                <a:tc>
                  <a:txBody>
                    <a:bodyPr/>
                    <a:lstStyle/>
                    <a:p>
                      <a:pPr algn="ctr"/>
                      <a:r>
                        <a:rPr lang="en-US" sz="4000" dirty="0"/>
                        <a:t>1</a:t>
                      </a:r>
                      <a:endParaRPr lang="pt-BR" sz="4000" dirty="0"/>
                    </a:p>
                  </a:txBody>
                  <a:tcPr/>
                </a:tc>
                <a:tc>
                  <a:txBody>
                    <a:bodyPr/>
                    <a:lstStyle/>
                    <a:p>
                      <a:pPr algn="ctr"/>
                      <a:r>
                        <a:rPr lang="en-US" sz="4000" dirty="0"/>
                        <a:t>1</a:t>
                      </a:r>
                      <a:endParaRPr lang="pt-BR" sz="4000" dirty="0"/>
                    </a:p>
                  </a:txBody>
                  <a:tcPr/>
                </a:tc>
                <a:tc>
                  <a:txBody>
                    <a:bodyPr/>
                    <a:lstStyle/>
                    <a:p>
                      <a:pPr algn="ctr"/>
                      <a:r>
                        <a:rPr lang="en-US" sz="4000" dirty="0"/>
                        <a:t>0</a:t>
                      </a:r>
                      <a:endParaRPr lang="pt-BR" sz="4000" dirty="0"/>
                    </a:p>
                  </a:txBody>
                  <a:tcPr/>
                </a:tc>
                <a:tc>
                  <a:txBody>
                    <a:bodyPr/>
                    <a:lstStyle/>
                    <a:p>
                      <a:pPr algn="ctr"/>
                      <a:r>
                        <a:rPr lang="en-US" sz="4000" dirty="0"/>
                        <a:t>0</a:t>
                      </a:r>
                      <a:endParaRPr lang="pt-BR" sz="4000" dirty="0"/>
                    </a:p>
                  </a:txBody>
                  <a:tcPr/>
                </a:tc>
                <a:extLst>
                  <a:ext uri="{0D108BD9-81ED-4DB2-BD59-A6C34878D82A}">
                    <a16:rowId xmlns:a16="http://schemas.microsoft.com/office/drawing/2014/main" val="4031881040"/>
                  </a:ext>
                </a:extLst>
              </a:tr>
              <a:tr h="932472">
                <a:tc>
                  <a:txBody>
                    <a:bodyPr/>
                    <a:lstStyle/>
                    <a:p>
                      <a:pPr algn="ctr"/>
                      <a:r>
                        <a:rPr lang="en-US" sz="4000" dirty="0"/>
                        <a:t>1</a:t>
                      </a:r>
                      <a:endParaRPr lang="pt-BR" sz="4000" dirty="0"/>
                    </a:p>
                  </a:txBody>
                  <a:tcPr>
                    <a:solidFill>
                      <a:srgbClr val="FF0000"/>
                    </a:solidFill>
                  </a:tcPr>
                </a:tc>
                <a:tc>
                  <a:txBody>
                    <a:bodyPr/>
                    <a:lstStyle/>
                    <a:p>
                      <a:pPr algn="ctr"/>
                      <a:r>
                        <a:rPr lang="en-US" sz="4000" dirty="0"/>
                        <a:t>1</a:t>
                      </a:r>
                      <a:endParaRPr lang="pt-BR" sz="4000" dirty="0"/>
                    </a:p>
                  </a:txBody>
                  <a:tcPr>
                    <a:solidFill>
                      <a:srgbClr val="FF0000"/>
                    </a:solidFill>
                  </a:tcPr>
                </a:tc>
                <a:tc>
                  <a:txBody>
                    <a:bodyPr/>
                    <a:lstStyle/>
                    <a:p>
                      <a:pPr algn="ctr"/>
                      <a:r>
                        <a:rPr lang="en-US" sz="4000" dirty="0"/>
                        <a:t>1</a:t>
                      </a:r>
                      <a:endParaRPr lang="pt-BR" sz="4000" dirty="0"/>
                    </a:p>
                  </a:txBody>
                  <a:tcPr>
                    <a:solidFill>
                      <a:srgbClr val="FF0000"/>
                    </a:solidFill>
                  </a:tcPr>
                </a:tc>
                <a:tc>
                  <a:txBody>
                    <a:bodyPr/>
                    <a:lstStyle/>
                    <a:p>
                      <a:pPr algn="ctr"/>
                      <a:r>
                        <a:rPr lang="en-US" sz="4000" dirty="0"/>
                        <a:t>-1+1.41421i</a:t>
                      </a:r>
                      <a:endParaRPr lang="pt-BR" sz="4000" dirty="0"/>
                    </a:p>
                  </a:txBody>
                  <a:tcPr>
                    <a:solidFill>
                      <a:srgbClr val="FF0000"/>
                    </a:solidFill>
                  </a:tcPr>
                </a:tc>
                <a:extLst>
                  <a:ext uri="{0D108BD9-81ED-4DB2-BD59-A6C34878D82A}">
                    <a16:rowId xmlns:a16="http://schemas.microsoft.com/office/drawing/2014/main" val="692407022"/>
                  </a:ext>
                </a:extLst>
              </a:tr>
            </a:tbl>
          </a:graphicData>
        </a:graphic>
      </p:graphicFrame>
      <p:pic>
        <p:nvPicPr>
          <p:cNvPr id="26" name="Gráfico 25">
            <a:extLst>
              <a:ext uri="{FF2B5EF4-FFF2-40B4-BE49-F238E27FC236}">
                <a16:creationId xmlns:a16="http://schemas.microsoft.com/office/drawing/2014/main" id="{0B5A8C85-703B-4396-8D72-2BBBF55CA7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8315" y="29063526"/>
            <a:ext cx="14345666" cy="1736100"/>
          </a:xfrm>
          <a:prstGeom prst="rect">
            <a:avLst/>
          </a:prstGeom>
        </p:spPr>
      </p:pic>
      <p:sp>
        <p:nvSpPr>
          <p:cNvPr id="32" name="CaixaDeTexto 31">
            <a:extLst>
              <a:ext uri="{FF2B5EF4-FFF2-40B4-BE49-F238E27FC236}">
                <a16:creationId xmlns:a16="http://schemas.microsoft.com/office/drawing/2014/main" id="{0E621C84-A022-4445-A98C-692C7482C49B}"/>
              </a:ext>
            </a:extLst>
          </p:cNvPr>
          <p:cNvSpPr txBox="1"/>
          <p:nvPr/>
        </p:nvSpPr>
        <p:spPr>
          <a:xfrm>
            <a:off x="1290716" y="31215174"/>
            <a:ext cx="14919947" cy="1191545"/>
          </a:xfrm>
          <a:prstGeom prst="rect">
            <a:avLst/>
          </a:prstGeom>
          <a:noFill/>
        </p:spPr>
        <p:txBody>
          <a:bodyPr wrap="square" rtlCol="0">
            <a:spAutoFit/>
          </a:bodyPr>
          <a:lstStyle/>
          <a:p>
            <a:r>
              <a:rPr lang="en-US" dirty="0"/>
              <a:t>(x</a:t>
            </a:r>
            <a:r>
              <a:rPr lang="en-US" baseline="-25000" dirty="0"/>
              <a:t>7</a:t>
            </a:r>
            <a:r>
              <a:rPr lang="en-US" dirty="0"/>
              <a:t>,    x</a:t>
            </a:r>
            <a:r>
              <a:rPr lang="en-US" baseline="-25000" dirty="0"/>
              <a:t>6</a:t>
            </a:r>
            <a:r>
              <a:rPr lang="en-US" dirty="0"/>
              <a:t>,     x</a:t>
            </a:r>
            <a:r>
              <a:rPr lang="en-US" baseline="-25000" dirty="0"/>
              <a:t>5</a:t>
            </a:r>
            <a:r>
              <a:rPr lang="en-US" dirty="0"/>
              <a:t>,     x</a:t>
            </a:r>
            <a:r>
              <a:rPr lang="en-US" baseline="-25000" dirty="0"/>
              <a:t>4</a:t>
            </a:r>
            <a:r>
              <a:rPr lang="en-US" dirty="0"/>
              <a:t>,    x</a:t>
            </a:r>
            <a:r>
              <a:rPr lang="en-US" baseline="-25000" dirty="0"/>
              <a:t>3</a:t>
            </a:r>
            <a:r>
              <a:rPr lang="en-US" dirty="0"/>
              <a:t>,     x</a:t>
            </a:r>
            <a:r>
              <a:rPr lang="en-US" baseline="-25000" dirty="0"/>
              <a:t>2</a:t>
            </a:r>
            <a:r>
              <a:rPr lang="en-US" dirty="0"/>
              <a:t>,     x</a:t>
            </a:r>
            <a:r>
              <a:rPr lang="en-US" baseline="-25000" dirty="0"/>
              <a:t>1</a:t>
            </a:r>
            <a:r>
              <a:rPr lang="en-US" dirty="0"/>
              <a:t>,   x</a:t>
            </a:r>
            <a:r>
              <a:rPr lang="en-US" baseline="-25000" dirty="0"/>
              <a:t>0</a:t>
            </a:r>
            <a:r>
              <a:rPr lang="en-US" dirty="0"/>
              <a:t>)   </a:t>
            </a:r>
            <a:endParaRPr lang="pt-BR" dirty="0"/>
          </a:p>
        </p:txBody>
      </p:sp>
      <p:pic>
        <p:nvPicPr>
          <p:cNvPr id="33" name="Imagem 32">
            <a:extLst>
              <a:ext uri="{FF2B5EF4-FFF2-40B4-BE49-F238E27FC236}">
                <a16:creationId xmlns:a16="http://schemas.microsoft.com/office/drawing/2014/main" id="{DE9C8CCA-85C0-4960-B0C9-75F70C7FF1CF}"/>
              </a:ext>
            </a:extLst>
          </p:cNvPr>
          <p:cNvPicPr>
            <a:picLocks noChangeAspect="1"/>
          </p:cNvPicPr>
          <p:nvPr/>
        </p:nvPicPr>
        <p:blipFill>
          <a:blip r:embed="rId6"/>
          <a:stretch>
            <a:fillRect/>
          </a:stretch>
        </p:blipFill>
        <p:spPr>
          <a:xfrm>
            <a:off x="2909267" y="32422914"/>
            <a:ext cx="11121337" cy="5970153"/>
          </a:xfrm>
          <a:prstGeom prst="rect">
            <a:avLst/>
          </a:prstGeom>
        </p:spPr>
      </p:pic>
      <p:pic>
        <p:nvPicPr>
          <p:cNvPr id="36" name="Gráfico 35">
            <a:extLst>
              <a:ext uri="{FF2B5EF4-FFF2-40B4-BE49-F238E27FC236}">
                <a16:creationId xmlns:a16="http://schemas.microsoft.com/office/drawing/2014/main" id="{01DF411F-93BB-4A25-B06A-E93E957D4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08315" y="21159932"/>
            <a:ext cx="13915357" cy="7349864"/>
          </a:xfrm>
          <a:prstGeom prst="rect">
            <a:avLst/>
          </a:prstGeom>
        </p:spPr>
      </p:pic>
      <p:sp>
        <p:nvSpPr>
          <p:cNvPr id="37" name="CaixaDeTexto 36">
            <a:extLst>
              <a:ext uri="{FF2B5EF4-FFF2-40B4-BE49-F238E27FC236}">
                <a16:creationId xmlns:a16="http://schemas.microsoft.com/office/drawing/2014/main" id="{5200E54F-5B1A-4D36-94EE-F564721023F8}"/>
              </a:ext>
            </a:extLst>
          </p:cNvPr>
          <p:cNvSpPr txBox="1"/>
          <p:nvPr/>
        </p:nvSpPr>
        <p:spPr>
          <a:xfrm>
            <a:off x="1323373" y="28647978"/>
            <a:ext cx="6111353" cy="477054"/>
          </a:xfrm>
          <a:prstGeom prst="rect">
            <a:avLst/>
          </a:prstGeom>
          <a:noFill/>
        </p:spPr>
        <p:txBody>
          <a:bodyPr wrap="none" rtlCol="0">
            <a:spAutoFit/>
          </a:bodyPr>
          <a:lstStyle/>
          <a:p>
            <a:r>
              <a:rPr lang="pt-BR" sz="2500" dirty="0">
                <a:effectLst/>
              </a:rPr>
              <a:t>Autômato Celular, regra 30 com 30 </a:t>
            </a:r>
            <a:r>
              <a:rPr lang="pt-BR" sz="2500" i="1" dirty="0" err="1">
                <a:effectLst/>
              </a:rPr>
              <a:t>timesteps</a:t>
            </a:r>
            <a:r>
              <a:rPr lang="pt-BR" sz="2500" dirty="0">
                <a:effectLst/>
              </a:rPr>
              <a:t>.</a:t>
            </a:r>
            <a:endParaRPr lang="pt-BR" sz="2500" dirty="0"/>
          </a:p>
        </p:txBody>
      </p:sp>
      <p:sp>
        <p:nvSpPr>
          <p:cNvPr id="38" name="CaixaDeTexto 37">
            <a:extLst>
              <a:ext uri="{FF2B5EF4-FFF2-40B4-BE49-F238E27FC236}">
                <a16:creationId xmlns:a16="http://schemas.microsoft.com/office/drawing/2014/main" id="{3BB08748-9A54-47D2-914C-5BF41F8030CE}"/>
              </a:ext>
            </a:extLst>
          </p:cNvPr>
          <p:cNvSpPr txBox="1"/>
          <p:nvPr/>
        </p:nvSpPr>
        <p:spPr>
          <a:xfrm>
            <a:off x="1323373" y="30856719"/>
            <a:ext cx="7085145" cy="477054"/>
          </a:xfrm>
          <a:prstGeom prst="rect">
            <a:avLst/>
          </a:prstGeom>
          <a:noFill/>
        </p:spPr>
        <p:txBody>
          <a:bodyPr wrap="none" rtlCol="0">
            <a:spAutoFit/>
          </a:bodyPr>
          <a:lstStyle/>
          <a:p>
            <a:r>
              <a:rPr lang="pt-BR" sz="2500" dirty="0">
                <a:effectLst/>
              </a:rPr>
              <a:t>Tabela de transição da regra 30 do espaço elementar.</a:t>
            </a:r>
            <a:endParaRPr lang="pt-BR" sz="2500" dirty="0"/>
          </a:p>
        </p:txBody>
      </p:sp>
    </p:spTree>
    <p:extLst>
      <p:ext uri="{BB962C8B-B14F-4D97-AF65-F5344CB8AC3E}">
        <p14:creationId xmlns:p14="http://schemas.microsoft.com/office/powerpoint/2010/main" val="156250707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oPosterSemanaFCI" id="{E8F8705A-4902-4580-87F7-82E6AAB963F0}" vid="{1326D5CC-0CB8-483C-95DB-5542F55B77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ModeloPosterSemanaFCI</Template>
  <TotalTime>2773</TotalTime>
  <Words>438</Words>
  <Application>Microsoft Office PowerPoint</Application>
  <PresentationFormat>Personalizar</PresentationFormat>
  <Paragraphs>53</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Arial Black</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Polly</dc:creator>
  <cp:lastModifiedBy>WILLIAM BARBOSA DOS SANTOS</cp:lastModifiedBy>
  <cp:revision>58</cp:revision>
  <dcterms:created xsi:type="dcterms:W3CDTF">2016-09-09T21:49:07Z</dcterms:created>
  <dcterms:modified xsi:type="dcterms:W3CDTF">2017-10-27T09:54:22Z</dcterms:modified>
</cp:coreProperties>
</file>