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37"/>
  </p:notesMasterIdLst>
  <p:handoutMasterIdLst>
    <p:handoutMasterId r:id="rId38"/>
  </p:handoutMasterIdLst>
  <p:sldIdLst>
    <p:sldId id="458" r:id="rId3"/>
    <p:sldId id="1057" r:id="rId4"/>
    <p:sldId id="258" r:id="rId5"/>
    <p:sldId id="266" r:id="rId6"/>
    <p:sldId id="1064" r:id="rId7"/>
    <p:sldId id="1070" r:id="rId8"/>
    <p:sldId id="1059" r:id="rId9"/>
    <p:sldId id="1060" r:id="rId10"/>
    <p:sldId id="1008" r:id="rId11"/>
    <p:sldId id="1009" r:id="rId12"/>
    <p:sldId id="1010" r:id="rId13"/>
    <p:sldId id="1040" r:id="rId14"/>
    <p:sldId id="1041" r:id="rId15"/>
    <p:sldId id="1042" r:id="rId16"/>
    <p:sldId id="1056" r:id="rId17"/>
    <p:sldId id="1061" r:id="rId18"/>
    <p:sldId id="1046" r:id="rId19"/>
    <p:sldId id="1047" r:id="rId20"/>
    <p:sldId id="1048" r:id="rId21"/>
    <p:sldId id="1049" r:id="rId22"/>
    <p:sldId id="1065" r:id="rId23"/>
    <p:sldId id="1050" r:id="rId24"/>
    <p:sldId id="1052" r:id="rId25"/>
    <p:sldId id="1051" r:id="rId26"/>
    <p:sldId id="1053" r:id="rId27"/>
    <p:sldId id="1071" r:id="rId28"/>
    <p:sldId id="1036" r:id="rId29"/>
    <p:sldId id="1054" r:id="rId30"/>
    <p:sldId id="1055" r:id="rId31"/>
    <p:sldId id="1069" r:id="rId32"/>
    <p:sldId id="1072" r:id="rId33"/>
    <p:sldId id="1073" r:id="rId34"/>
    <p:sldId id="1079" r:id="rId35"/>
    <p:sldId id="1084" r:id="rId36"/>
  </p:sldIdLst>
  <p:sldSz cx="10668000" cy="7620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1B3BDC-5EE2-491A-8869-AE0561717CEF}">
          <p14:sldIdLst>
            <p14:sldId id="458"/>
            <p14:sldId id="1057"/>
            <p14:sldId id="258"/>
            <p14:sldId id="266"/>
            <p14:sldId id="1064"/>
            <p14:sldId id="1070"/>
            <p14:sldId id="1059"/>
            <p14:sldId id="1060"/>
            <p14:sldId id="1008"/>
            <p14:sldId id="1009"/>
            <p14:sldId id="1010"/>
            <p14:sldId id="1040"/>
            <p14:sldId id="1041"/>
            <p14:sldId id="1042"/>
            <p14:sldId id="1056"/>
            <p14:sldId id="1061"/>
            <p14:sldId id="1046"/>
            <p14:sldId id="1047"/>
            <p14:sldId id="1048"/>
            <p14:sldId id="1049"/>
            <p14:sldId id="1065"/>
            <p14:sldId id="1050"/>
            <p14:sldId id="1052"/>
            <p14:sldId id="1051"/>
            <p14:sldId id="1053"/>
            <p14:sldId id="1071"/>
            <p14:sldId id="1036"/>
            <p14:sldId id="1054"/>
            <p14:sldId id="1055"/>
            <p14:sldId id="1069"/>
            <p14:sldId id="1072"/>
            <p14:sldId id="1073"/>
            <p14:sldId id="1079"/>
            <p14:sldId id="10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6000"/>
    <a:srgbClr val="F35B1B"/>
    <a:srgbClr val="000066"/>
    <a:srgbClr val="E7E7EF"/>
    <a:srgbClr val="003366"/>
    <a:srgbClr val="5B7C9D"/>
    <a:srgbClr val="003B53"/>
    <a:srgbClr val="000000"/>
    <a:srgbClr val="666699"/>
    <a:srgbClr val="FF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6404" autoAdjust="0"/>
  </p:normalViewPr>
  <p:slideViewPr>
    <p:cSldViewPr snapToGrid="0">
      <p:cViewPr varScale="1">
        <p:scale>
          <a:sx n="97" d="100"/>
          <a:sy n="97" d="100"/>
        </p:scale>
        <p:origin x="1542" y="72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5176" y="6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8" y="9731375"/>
            <a:ext cx="30924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8" tIns="48253" rIns="96508" bIns="48253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9AA766E-706A-4AF9-B293-509CE6E6A6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9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654050"/>
            <a:ext cx="5567362" cy="3976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8863"/>
            <a:ext cx="5207000" cy="402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02" tIns="46914" rIns="95502" bIns="46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9781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56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1588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79610" y="4715632"/>
            <a:ext cx="5438458" cy="446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86" tIns="45235" rIns="92086" bIns="45235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54063"/>
            <a:ext cx="1588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79610" y="4715632"/>
            <a:ext cx="5438458" cy="446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86" tIns="45235" rIns="92086" bIns="45235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787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317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787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79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7875"/>
            <a:ext cx="1588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41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//</a:t>
            </a:r>
            <a:r>
              <a:rPr lang="de-DE" dirty="0" err="1"/>
              <a:t>actors</a:t>
            </a:r>
            <a:r>
              <a:rPr lang="de-DE" dirty="0"/>
              <a:t>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actor</a:t>
            </a:r>
            <a:r>
              <a:rPr lang="de-DE" dirty="0"/>
              <a:t>)&gt;1]/../title</a:t>
            </a:r>
          </a:p>
          <a:p>
            <a:r>
              <a:rPr lang="de-DE" dirty="0"/>
              <a:t>Title in original</a:t>
            </a:r>
            <a:r>
              <a:rPr lang="de-DE" baseline="0" dirty="0"/>
              <a:t> </a:t>
            </a:r>
            <a:r>
              <a:rPr lang="de-DE" baseline="0" dirty="0" err="1"/>
              <a:t>actors</a:t>
            </a:r>
            <a:r>
              <a:rPr lang="de-DE" baseline="0" dirty="0"/>
              <a:t> </a:t>
            </a:r>
            <a:r>
              <a:rPr lang="de-DE" baseline="0" dirty="0" err="1"/>
              <a:t>file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normalisation (</a:t>
            </a:r>
            <a:r>
              <a:rPr lang="de-DE" baseline="0" dirty="0" err="1"/>
              <a:t>lower-case</a:t>
            </a:r>
            <a:r>
              <a:rPr lang="de-DE" baseline="0" dirty="0"/>
              <a:t>, </a:t>
            </a:r>
            <a:r>
              <a:rPr lang="de-DE" baseline="0" dirty="0" err="1"/>
              <a:t>encoding</a:t>
            </a:r>
            <a:r>
              <a:rPr lang="de-DE" baseline="0" dirty="0"/>
              <a:t>,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33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Schloss I (NB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900113"/>
            <a:ext cx="10814050" cy="62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-15875"/>
            <a:ext cx="34194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00" y="2356330"/>
            <a:ext cx="9067800" cy="1633537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881" y="1318461"/>
            <a:ext cx="7467600" cy="99831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433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0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00963" y="190500"/>
            <a:ext cx="2509837" cy="6956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6688" y="190500"/>
            <a:ext cx="7381875" cy="69564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227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18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48313" y="1138238"/>
            <a:ext cx="4662487" cy="29273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48313" y="4217988"/>
            <a:ext cx="4662487" cy="292893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127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735013" y="1138238"/>
            <a:ext cx="9475787" cy="6008687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345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0"/>
            <a:ext cx="10710863" cy="7620000"/>
            <a:chOff x="0" y="0"/>
            <a:chExt cx="5783" cy="4320"/>
          </a:xfrm>
        </p:grpSpPr>
        <p:grpSp>
          <p:nvGrpSpPr>
            <p:cNvPr id="5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7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pic>
        <p:nvPicPr>
          <p:cNvPr id="11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328613"/>
            <a:ext cx="458628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4117" y="3810001"/>
            <a:ext cx="7015692" cy="1520472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04117" y="5409848"/>
            <a:ext cx="7015692" cy="167922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3588" y="7210425"/>
            <a:ext cx="7016750" cy="330200"/>
          </a:xfrm>
        </p:spPr>
        <p:txBody>
          <a:bodyPr anchor="t"/>
          <a:lstStyle>
            <a:lvl1pPr eaLnBrk="0" hangingPunct="0">
              <a:defRPr sz="2100">
                <a:latin typeface="+mn-lt"/>
              </a:defRPr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</p:spTree>
    <p:extLst>
      <p:ext uri="{BB962C8B-B14F-4D97-AF65-F5344CB8AC3E}">
        <p14:creationId xmlns:p14="http://schemas.microsoft.com/office/powerpoint/2010/main" val="96185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504346" indent="-297528">
              <a:buFont typeface="Arial" pitchFamily="34" charset="0"/>
              <a:buChar char="■"/>
              <a:defRPr/>
            </a:lvl2pPr>
            <a:lvl3pPr marL="1025021" indent="-315670">
              <a:buFont typeface="Arial" pitchFamily="34" charset="0"/>
              <a:buChar char="□"/>
              <a:defRPr/>
            </a:lvl3pPr>
            <a:lvl4pPr marL="1531181" indent="-301156">
              <a:spcBef>
                <a:spcPts val="617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2046412" indent="-308413">
              <a:spcBef>
                <a:spcPts val="617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13EF63E5-A6D6-4077-B2D7-1DFD65E9E7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4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2048227" indent="-301156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2046412" indent="-308413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18B8C1CE-C3F0-4687-A3BC-3FDFBE802AF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4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41C5CB9C-F618-4C5F-8319-AE58B0F6428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5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3FBDB58F-9FF8-49F1-82CD-9A4401DBBD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8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1445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840000" y="1920000"/>
            <a:ext cx="4620000" cy="5328000"/>
          </a:xfrm>
        </p:spPr>
        <p:txBody>
          <a:bodyPr/>
          <a:lstStyle>
            <a:lvl1pPr marL="0" indent="0">
              <a:buNone/>
              <a:defRPr/>
            </a:lvl1pPr>
            <a:lvl2pPr marL="509789" indent="-304785">
              <a:buFont typeface="Arial" pitchFamily="34" charset="0"/>
              <a:buChar char="■"/>
              <a:defRPr/>
            </a:lvl2pPr>
            <a:lvl3pPr marL="1021392" indent="-304785">
              <a:buFont typeface="Arial" pitchFamily="34" charset="0"/>
              <a:buChar char="□"/>
              <a:defRPr/>
            </a:lvl3pPr>
            <a:lvl4pPr marL="1532995" indent="-304785">
              <a:spcBef>
                <a:spcPts val="617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724600" y="1920000"/>
            <a:ext cx="4620000" cy="5328000"/>
          </a:xfrm>
        </p:spPr>
        <p:txBody>
          <a:bodyPr/>
          <a:lstStyle>
            <a:lvl1pPr marL="0" indent="0">
              <a:buNone/>
              <a:defRPr/>
            </a:lvl1pPr>
            <a:lvl2pPr marL="509789" indent="-304785">
              <a:buFont typeface="Arial" pitchFamily="34" charset="0"/>
              <a:buChar char="■"/>
              <a:defRPr/>
            </a:lvl2pPr>
            <a:lvl3pPr marL="1021392" indent="-304785">
              <a:buFont typeface="Arial" pitchFamily="34" charset="0"/>
              <a:buChar char="□"/>
              <a:defRPr/>
            </a:lvl3pPr>
            <a:lvl4pPr marL="1532995" indent="-304785">
              <a:spcBef>
                <a:spcPts val="617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376D3CA8-4C6B-4750-8DCC-E693B7480F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2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840000" y="1920000"/>
            <a:ext cx="4620000" cy="53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723652" y="1920000"/>
            <a:ext cx="4620000" cy="53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AC72BE59-A674-4C3D-B109-AA8693CEE1C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1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78000"/>
            <a:ext cx="4711700" cy="502884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78000"/>
            <a:ext cx="4711700" cy="502884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7062788"/>
            <a:ext cx="2489200" cy="404812"/>
          </a:xfrm>
          <a:prstGeom prst="rect">
            <a:avLst/>
          </a:prstGeom>
        </p:spPr>
        <p:txBody>
          <a:bodyPr lIns="104498" tIns="52249" rIns="104498" bIns="52249"/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Universität Mannheim – Bizer/Primpeli/Brinkmann: Web Data Integration – HWS2021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28A6ABEA-B01D-4C6B-94C7-CD4DE1ECB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63" y="4895850"/>
            <a:ext cx="90678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2963" y="3228975"/>
            <a:ext cx="90678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20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17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6012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704975"/>
            <a:ext cx="47132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3400" y="2416175"/>
            <a:ext cx="4713288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19725" y="1704975"/>
            <a:ext cx="47148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19725" y="2416175"/>
            <a:ext cx="4714875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7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390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6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3213"/>
            <a:ext cx="350996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0363" y="303213"/>
            <a:ext cx="5964237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1593850"/>
            <a:ext cx="3509963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0738" y="5334000"/>
            <a:ext cx="64008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0738" y="681038"/>
            <a:ext cx="64008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0738" y="5964238"/>
            <a:ext cx="64008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32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-11113" y="7158038"/>
            <a:ext cx="10679113" cy="549275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55575"/>
            <a:ext cx="9704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425" tIns="49212" rIns="98425" bIns="492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der Folie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020763"/>
            <a:ext cx="9732962" cy="6126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/>
              <a:t>EbeneU</a:t>
            </a:r>
            <a:endParaRPr lang="de-DE" dirty="0"/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0" y="7235825"/>
            <a:ext cx="10239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Universität Mannheim – Bizer/Brinkmann/Peeters: Web Data Integration –</a:t>
            </a:r>
            <a:r>
              <a:rPr lang="de-DE" sz="1400" baseline="0" dirty="0">
                <a:solidFill>
                  <a:schemeClr val="bg1"/>
                </a:solidFill>
                <a:latin typeface="Arial" charset="0"/>
                <a:cs typeface="+mn-cs"/>
              </a:rPr>
              <a:t> HWS2024</a:t>
            </a:r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	 Slide </a:t>
            </a:r>
            <a:fld id="{8F40CF70-A54B-4F0C-A026-B627575FB06E}" type="slidenum">
              <a:rPr lang="de-DE" sz="1400" smtClean="0">
                <a:solidFill>
                  <a:schemeClr val="bg1"/>
                </a:solidFill>
                <a:latin typeface="Arial" charset="0"/>
                <a:cs typeface="+mn-cs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</a:p>
        </p:txBody>
      </p:sp>
      <p:sp>
        <p:nvSpPr>
          <p:cNvPr id="1030" name="Rectangle 3"/>
          <p:cNvSpPr>
            <a:spLocks noChangeArrowheads="1"/>
          </p:cNvSpPr>
          <p:nvPr userDrawn="1"/>
        </p:nvSpPr>
        <p:spPr bwMode="auto">
          <a:xfrm>
            <a:off x="0" y="692150"/>
            <a:ext cx="10668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</p:sldLayoutIdLst>
  <p:hf hdr="0" dt="0"/>
  <p:txStyles>
    <p:titleStyle>
      <a:lvl1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+mn-lt"/>
          <a:ea typeface="+mj-ea"/>
          <a:cs typeface="+mj-cs"/>
        </a:defRPr>
      </a:lvl1pPr>
      <a:lvl2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2pPr>
      <a:lvl3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3pPr>
      <a:lvl4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4pPr>
      <a:lvl5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5pPr>
      <a:lvl6pPr marL="4572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marL="369888" indent="-369888" algn="l" defTabSz="1060450" rtl="0" eaLnBrk="0" fontAlgn="base" hangingPunct="0">
        <a:spcBef>
          <a:spcPct val="50000"/>
        </a:spcBef>
        <a:spcAft>
          <a:spcPct val="0"/>
        </a:spcAft>
        <a:buFont typeface="Symbol" pitchFamily="18" charset="2"/>
        <a:buChar char="-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07975" algn="l" defTabSz="1060450" rtl="0" eaLnBrk="0" fontAlgn="base" hangingPunct="0">
        <a:spcBef>
          <a:spcPct val="30000"/>
        </a:spcBef>
        <a:spcAft>
          <a:spcPct val="10000"/>
        </a:spcAft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2pPr>
      <a:lvl3pPr marL="1270000" indent="-2857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3pPr>
      <a:lvl4pPr marL="1724025" indent="-2476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4pPr>
      <a:lvl5pPr marL="22161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6733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31305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5877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40449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919288"/>
            <a:ext cx="9536112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0"/>
            <a:ext cx="7283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9788" y="7288213"/>
            <a:ext cx="95361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solidFill>
                  <a:srgbClr val="8E949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Universität Mannheim – Bizer/Primpeli/Brinkmann: Web Data Integration – HWS2021</a:t>
            </a:r>
          </a:p>
        </p:txBody>
      </p:sp>
      <p:grpSp>
        <p:nvGrpSpPr>
          <p:cNvPr id="2053" name="Gruppieren 16"/>
          <p:cNvGrpSpPr>
            <a:grpSpLocks/>
          </p:cNvGrpSpPr>
          <p:nvPr/>
        </p:nvGrpSpPr>
        <p:grpSpPr bwMode="auto">
          <a:xfrm>
            <a:off x="0" y="0"/>
            <a:ext cx="10669588" cy="7620000"/>
            <a:chOff x="0" y="0"/>
            <a:chExt cx="9145588" cy="6858001"/>
          </a:xfrm>
        </p:grpSpPr>
        <p:grpSp>
          <p:nvGrpSpPr>
            <p:cNvPr id="2056" name="Gruppieren 15"/>
            <p:cNvGrpSpPr>
              <a:grpSpLocks/>
            </p:cNvGrpSpPr>
            <p:nvPr userDrawn="1"/>
          </p:nvGrpSpPr>
          <p:grpSpPr bwMode="auto"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2060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61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7" name="Gruppieren 14"/>
            <p:cNvGrpSpPr>
              <a:grpSpLocks/>
            </p:cNvGrpSpPr>
            <p:nvPr userDrawn="1"/>
          </p:nvGrpSpPr>
          <p:grpSpPr bwMode="auto"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2058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59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95263" y="1600200"/>
            <a:ext cx="639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60676A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9DF017-A95A-48F7-A40E-59DE99DBF6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055" name="Picture 1" descr="hpi_logo_v2_cmyk_sl1_mas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3"/>
          <a:stretch>
            <a:fillRect/>
          </a:stretch>
        </p:blipFill>
        <p:spPr bwMode="auto">
          <a:xfrm>
            <a:off x="8858250" y="354013"/>
            <a:ext cx="13890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5pPr>
      <a:lvl6pPr marL="522488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6pPr>
      <a:lvl7pPr marL="1044976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7pPr>
      <a:lvl8pPr marL="1567464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8pPr>
      <a:lvl9pPr marL="2089953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9pPr>
    </p:titleStyle>
    <p:bodyStyle>
      <a:lvl1pPr marL="506413" indent="-301625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020763" indent="-296863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531938" indent="-314325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2009775" indent="-2603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474913" indent="-2603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998865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521353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4043841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566329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nual.altova.com/Mapforce/mapforceenterprise/" TargetMode="External"/><Relationship Id="rId2" Type="http://schemas.openxmlformats.org/officeDocument/2006/relationships/hyperlink" Target="https://www.altova.com/mapforce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03275" y="1853837"/>
            <a:ext cx="9067800" cy="1295400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2400"/>
              </a:spcBef>
            </a:pPr>
            <a:br>
              <a:rPr lang="en-US" dirty="0">
                <a:solidFill>
                  <a:srgbClr val="00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Web Data Integration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> </a:t>
            </a:r>
            <a:br>
              <a:rPr lang="en-US" sz="3600" dirty="0"/>
            </a:br>
            <a:r>
              <a:rPr lang="en-US" sz="400" dirty="0"/>
              <a:t> </a:t>
            </a:r>
            <a:br>
              <a:rPr lang="en-US" sz="4000" dirty="0"/>
            </a:br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MapForce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181100"/>
            <a:ext cx="6324600" cy="5534025"/>
          </a:xfrm>
          <a:prstGeom prst="rect">
            <a:avLst/>
          </a:prstGeom>
        </p:spPr>
      </p:pic>
      <p:sp>
        <p:nvSpPr>
          <p:cNvPr id="8197" name="Rectangle 1"/>
          <p:cNvSpPr>
            <a:spLocks noGrp="1" noChangeArrowheads="1"/>
          </p:cNvSpPr>
          <p:nvPr>
            <p:ph type="title"/>
          </p:nvPr>
        </p:nvSpPr>
        <p:spPr>
          <a:xfrm>
            <a:off x="439387" y="11119"/>
            <a:ext cx="9601200" cy="670278"/>
          </a:xfrm>
        </p:spPr>
        <p:txBody>
          <a:bodyPr/>
          <a:lstStyle/>
          <a:p>
            <a:pPr eaLnBrk="1" hangingPunct="1">
              <a:tabLst>
                <a:tab pos="0" algn="l"/>
                <a:tab pos="1044976" algn="l"/>
                <a:tab pos="2089953" algn="l"/>
                <a:tab pos="3134929" algn="l"/>
                <a:tab pos="4179905" algn="l"/>
                <a:tab pos="5224882" algn="l"/>
                <a:tab pos="6269858" algn="l"/>
                <a:tab pos="7314834" algn="l"/>
                <a:tab pos="8359811" algn="l"/>
                <a:tab pos="9404787" algn="l"/>
                <a:tab pos="10449763" algn="l"/>
                <a:tab pos="11494740" algn="l"/>
              </a:tabLst>
            </a:pPr>
            <a:r>
              <a:rPr lang="en-US" altLang="en-US" dirty="0"/>
              <a:t>Loading Your Data into MapForce: CSV</a:t>
            </a:r>
          </a:p>
        </p:txBody>
      </p:sp>
      <p:sp>
        <p:nvSpPr>
          <p:cNvPr id="9219" name="AutoShape 3"/>
          <p:cNvSpPr>
            <a:spLocks noChangeArrowheads="1"/>
          </p:cNvSpPr>
          <p:nvPr/>
        </p:nvSpPr>
        <p:spPr bwMode="auto">
          <a:xfrm>
            <a:off x="8106671" y="2141574"/>
            <a:ext cx="1279790" cy="305152"/>
          </a:xfrm>
          <a:prstGeom prst="wedgeRoundRectCallout">
            <a:avLst>
              <a:gd name="adj1" fmla="val -260560"/>
              <a:gd name="adj2" fmla="val 18412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select file</a:t>
            </a:r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8034439" y="3281568"/>
            <a:ext cx="1920611" cy="305152"/>
          </a:xfrm>
          <a:prstGeom prst="wedgeRoundRectCallout">
            <a:avLst>
              <a:gd name="adj1" fmla="val -190389"/>
              <a:gd name="adj2" fmla="val 18412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select encoding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7821449" y="4061685"/>
            <a:ext cx="2346590" cy="305152"/>
          </a:xfrm>
          <a:prstGeom prst="wedgeRoundRectCallout">
            <a:avLst>
              <a:gd name="adj1" fmla="val -164866"/>
              <a:gd name="adj2" fmla="val 18412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select CSV layout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7069054" y="4536649"/>
            <a:ext cx="2559579" cy="305153"/>
          </a:xfrm>
          <a:prstGeom prst="wedgeRoundRectCallout">
            <a:avLst>
              <a:gd name="adj1" fmla="val -244431"/>
              <a:gd name="adj2" fmla="val -653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are there headlines?</a:t>
            </a: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7939032" y="5452107"/>
            <a:ext cx="2559579" cy="305153"/>
          </a:xfrm>
          <a:prstGeom prst="wedgeRoundRectCallout">
            <a:avLst>
              <a:gd name="adj1" fmla="val -129838"/>
              <a:gd name="adj2" fmla="val -11079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adjust datatypes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7466776" y="6449081"/>
            <a:ext cx="2559579" cy="303389"/>
          </a:xfrm>
          <a:prstGeom prst="wedgeRoundRectCallout">
            <a:avLst>
              <a:gd name="adj1" fmla="val -211082"/>
              <a:gd name="adj2" fmla="val -24968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>
                <a:solidFill>
                  <a:srgbClr val="000000"/>
                </a:solidFill>
                <a:latin typeface="Arial" charset="0"/>
                <a:ea typeface="Microsoft YaHei" charset="-122"/>
              </a:rPr>
              <a:t>control output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7181554" y="1598940"/>
            <a:ext cx="1279790" cy="305152"/>
          </a:xfrm>
          <a:prstGeom prst="wedgeRoundRectCallout">
            <a:avLst>
              <a:gd name="adj1" fmla="val -260560"/>
              <a:gd name="adj2" fmla="val 18412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941576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"/>
          <p:cNvSpPr>
            <a:spLocks noGrp="1" noChangeArrowheads="1"/>
          </p:cNvSpPr>
          <p:nvPr>
            <p:ph type="title"/>
          </p:nvPr>
        </p:nvSpPr>
        <p:spPr>
          <a:xfrm>
            <a:off x="438150" y="0"/>
            <a:ext cx="9601200" cy="670278"/>
          </a:xfrm>
        </p:spPr>
        <p:txBody>
          <a:bodyPr/>
          <a:lstStyle/>
          <a:p>
            <a:pPr eaLnBrk="1" hangingPunct="1">
              <a:tabLst>
                <a:tab pos="0" algn="l"/>
                <a:tab pos="1044976" algn="l"/>
                <a:tab pos="2089953" algn="l"/>
                <a:tab pos="3134929" algn="l"/>
                <a:tab pos="4179905" algn="l"/>
                <a:tab pos="5224882" algn="l"/>
                <a:tab pos="6269858" algn="l"/>
                <a:tab pos="7314834" algn="l"/>
                <a:tab pos="8359811" algn="l"/>
                <a:tab pos="9404787" algn="l"/>
                <a:tab pos="10449763" algn="l"/>
                <a:tab pos="11494740" algn="l"/>
              </a:tabLst>
            </a:pPr>
            <a:r>
              <a:rPr lang="en-US" altLang="en-US" dirty="0"/>
              <a:t>Loading Your Data into MapForce: CSV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716" y="1181100"/>
            <a:ext cx="4141258" cy="520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38150" y="1181100"/>
            <a:ext cx="9601200" cy="5385152"/>
          </a:xfrm>
          <a:prstGeom prst="rect">
            <a:avLst/>
          </a:prstGeom>
        </p:spPr>
        <p:txBody>
          <a:bodyPr/>
          <a:lstStyle>
            <a:lvl1pPr marL="369888" indent="-369888" algn="l" defTabSz="1060450" rtl="0" eaLnBrk="0" fontAlgn="base" hangingPunct="0">
              <a:spcBef>
                <a:spcPct val="50000"/>
              </a:spcBef>
              <a:spcAft>
                <a:spcPct val="0"/>
              </a:spcAft>
              <a:buFont typeface="Symbol" pitchFamily="18" charset="2"/>
              <a:buChar char="-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00100" indent="-307975" algn="l" defTabSz="1060450" rtl="0" eaLnBrk="0" fontAlgn="base" hangingPunct="0">
              <a:spcBef>
                <a:spcPct val="30000"/>
              </a:spcBef>
              <a:spcAft>
                <a:spcPct val="10000"/>
              </a:spcAft>
              <a:buFont typeface="Arial" pitchFamily="34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2pPr>
            <a:lvl3pPr marL="1270000" indent="-285750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724025" indent="-247650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rgbClr val="000000"/>
                </a:solidFill>
                <a:latin typeface="+mn-lt"/>
              </a:defRPr>
            </a:lvl4pPr>
            <a:lvl5pPr marL="2216150" indent="-246063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5pPr>
            <a:lvl6pPr marL="2673350" indent="-246063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6pPr>
            <a:lvl7pPr marL="3130550" indent="-246063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7pPr>
            <a:lvl8pPr marL="3587750" indent="-246063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8pPr>
            <a:lvl9pPr marL="4044950" indent="-246063" algn="l" defTabSz="106045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ebdings" pitchFamily="18" charset="2"/>
              <a:buChar char="="/>
              <a:defRPr sz="2400">
                <a:solidFill>
                  <a:srgbClr val="4620E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9pPr>
          </a:lstStyle>
          <a:p>
            <a:pPr marL="549477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kern="0" dirty="0"/>
              <a:t>Review the final output</a:t>
            </a:r>
          </a:p>
          <a:p>
            <a:pPr marL="549477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kern="0" dirty="0"/>
              <a:t>Check for missing attributes or</a:t>
            </a:r>
            <a:br>
              <a:rPr lang="en-US" altLang="en-US" kern="0" dirty="0"/>
            </a:br>
            <a:r>
              <a:rPr lang="en-US" altLang="en-US" kern="0" dirty="0"/>
              <a:t>not correctly imported </a:t>
            </a:r>
            <a:br>
              <a:rPr lang="en-US" altLang="en-US" kern="0" dirty="0"/>
            </a:br>
            <a:r>
              <a:rPr lang="en-US" altLang="en-US" kern="0" dirty="0"/>
              <a:t>fields</a:t>
            </a:r>
          </a:p>
        </p:txBody>
      </p:sp>
    </p:spTree>
    <p:extLst>
      <p:ext uri="{BB962C8B-B14F-4D97-AF65-F5344CB8AC3E}">
        <p14:creationId xmlns:p14="http://schemas.microsoft.com/office/powerpoint/2010/main" val="3914762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150" y="155575"/>
            <a:ext cx="9704388" cy="381000"/>
          </a:xfrm>
        </p:spPr>
        <p:txBody>
          <a:bodyPr/>
          <a:lstStyle/>
          <a:p>
            <a:r>
              <a:rPr lang="en-US" altLang="en-US" dirty="0"/>
              <a:t>Loading Your Data into MapForce: Excel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7838" y="1181100"/>
            <a:ext cx="9732962" cy="6126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import Excel files, choose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Excel 2007+ File…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Skip</a:t>
            </a:r>
            <a:r>
              <a:rPr lang="en-GB" dirty="0"/>
              <a:t> (if you want an Excel file as output)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Browse</a:t>
            </a:r>
            <a:r>
              <a:rPr lang="en-GB" dirty="0"/>
              <a:t> (if you want to specify an Excel file as input)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4169"/>
          <a:stretch/>
        </p:blipFill>
        <p:spPr>
          <a:xfrm>
            <a:off x="1349754" y="1712067"/>
            <a:ext cx="7989130" cy="144185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47" y="4436044"/>
            <a:ext cx="3663606" cy="264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9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Loading Your Data into MapForce: Excel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Configure the Import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48" y="1763395"/>
            <a:ext cx="3076575" cy="2219325"/>
          </a:xfrm>
          <a:prstGeom prst="rect">
            <a:avLst/>
          </a:prstGeom>
        </p:spPr>
      </p:pic>
      <p:cxnSp>
        <p:nvCxnSpPr>
          <p:cNvPr id="8" name="Gerade Verbindung mit Pfeil 7"/>
          <p:cNvCxnSpPr/>
          <p:nvPr/>
        </p:nvCxnSpPr>
        <p:spPr bwMode="auto">
          <a:xfrm flipH="1">
            <a:off x="2616987" y="2279515"/>
            <a:ext cx="934720" cy="3048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744" y="1181100"/>
            <a:ext cx="4447115" cy="580326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48" y="4793615"/>
            <a:ext cx="3038475" cy="2190750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 bwMode="auto">
          <a:xfrm>
            <a:off x="2473635" y="3982720"/>
            <a:ext cx="0" cy="782320"/>
          </a:xfrm>
          <a:prstGeom prst="straightConnector1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0491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Loading Your Data into MapForce: JSON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976" y="1181100"/>
            <a:ext cx="9732962" cy="6126162"/>
          </a:xfrm>
        </p:spPr>
        <p:txBody>
          <a:bodyPr/>
          <a:lstStyle/>
          <a:p>
            <a:r>
              <a:rPr lang="en-GB" dirty="0"/>
              <a:t>To import a JSON file, choose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→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JSON Schema/File…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Choose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00" y="1680316"/>
            <a:ext cx="5103076" cy="164690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475" y="3612255"/>
            <a:ext cx="2776538" cy="34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Correspondences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altLang="en-US" dirty="0"/>
              <a:t>Now, you have two schemata (source: left, target: right) in your MapForce view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35" y="2089422"/>
            <a:ext cx="9102989" cy="485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390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</a:t>
            </a:r>
            <a:r>
              <a:rPr lang="en-US" dirty="0"/>
              <a:t>Correspondences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Map the top level elements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each movie instance (row in CSV file) in the input </a:t>
            </a:r>
            <a:br>
              <a:rPr lang="en-US" altLang="en-US" dirty="0"/>
            </a:br>
            <a:r>
              <a:rPr lang="en-US" altLang="en-US" dirty="0"/>
              <a:t>becomes a movie instance in the output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endParaRPr lang="en-US" altLang="en-US" dirty="0"/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endParaRPr lang="en-US" altLang="en-US" dirty="0"/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endParaRPr lang="en-US" altLang="en-US" dirty="0"/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endParaRPr lang="en-US" altLang="en-US" dirty="0"/>
          </a:p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Output View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a list of (still empty) movie elements</a:t>
            </a:r>
          </a:p>
          <a:p>
            <a:endParaRPr lang="en-GB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31" y="2611848"/>
            <a:ext cx="8301038" cy="128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5135618"/>
            <a:ext cx="9732962" cy="1057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160" y="1224852"/>
            <a:ext cx="2571058" cy="25833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160" y="4661048"/>
            <a:ext cx="2571058" cy="23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Correspondences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181100"/>
            <a:ext cx="9732962" cy="6126162"/>
          </a:xfrm>
        </p:spPr>
        <p:txBody>
          <a:bodyPr/>
          <a:lstStyle/>
          <a:p>
            <a:r>
              <a:rPr lang="en-US" altLang="en-US" dirty="0"/>
              <a:t>Simple 1:1 correspondences are created by drawing arrows from left to right</a:t>
            </a:r>
          </a:p>
          <a:p>
            <a:endParaRPr lang="en-GB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11271"/>
            <a:ext cx="9839270" cy="35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Correspondences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976" y="1181100"/>
            <a:ext cx="9732962" cy="6126162"/>
          </a:xfrm>
        </p:spPr>
        <p:txBody>
          <a:bodyPr/>
          <a:lstStyle/>
          <a:p>
            <a:r>
              <a:rPr lang="en-US" altLang="en-US" dirty="0"/>
              <a:t>Simple 1:1 correspondences are created by drawing arrows from left to right</a:t>
            </a:r>
          </a:p>
          <a:p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22" y="2139488"/>
            <a:ext cx="5208470" cy="453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3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69002" y="1185153"/>
            <a:ext cx="6234109" cy="6126162"/>
          </a:xfrm>
        </p:spPr>
        <p:txBody>
          <a:bodyPr/>
          <a:lstStyle/>
          <a:p>
            <a:r>
              <a:rPr lang="en-US" sz="2000" dirty="0"/>
              <a:t>Built-in functions allow for the creation of more</a:t>
            </a:r>
            <a:br>
              <a:rPr lang="en-US" sz="2000" dirty="0"/>
            </a:br>
            <a:r>
              <a:rPr lang="en-US" sz="2000" dirty="0"/>
              <a:t>complex mappings: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/>
              <a:t>: </a:t>
            </a:r>
            <a:r>
              <a:rPr lang="en-US" sz="1800" dirty="0"/>
              <a:t>Sort a set of records by the specified key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en-US" sz="2000" dirty="0"/>
              <a:t>: </a:t>
            </a:r>
            <a:r>
              <a:rPr lang="en-US" sz="1800" dirty="0"/>
              <a:t>Filter a set of records by the Boolean input </a:t>
            </a:r>
            <a:br>
              <a:rPr lang="en-US" sz="1800" dirty="0"/>
            </a:br>
            <a:r>
              <a:rPr lang="en-US" sz="1800" dirty="0"/>
              <a:t>for each record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en-US" sz="2000" dirty="0"/>
              <a:t>: </a:t>
            </a:r>
            <a:r>
              <a:rPr lang="en-US" sz="1800" dirty="0"/>
              <a:t>A constant value of type “String”, “Number” or “All other”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Value-Map</a:t>
            </a:r>
            <a:r>
              <a:rPr lang="en-US" sz="2000" dirty="0"/>
              <a:t>: </a:t>
            </a:r>
            <a:r>
              <a:rPr lang="en-US" sz="1800" dirty="0"/>
              <a:t>Specify values to be replaced by other values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dirty="0"/>
              <a:t>: </a:t>
            </a:r>
            <a:r>
              <a:rPr lang="en-US" sz="1800" dirty="0"/>
              <a:t>Output values is conditional on Boolean input</a:t>
            </a:r>
          </a:p>
          <a:p>
            <a:endParaRPr lang="en-US" sz="1800" dirty="0"/>
          </a:p>
          <a:p>
            <a:pPr marL="492125" lvl="1" indent="0">
              <a:buNone/>
            </a:pPr>
            <a:endParaRPr lang="en-US" sz="18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998" y="1239506"/>
            <a:ext cx="1394222" cy="85699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886" y="2305658"/>
            <a:ext cx="1397334" cy="736776"/>
          </a:xfrm>
          <a:prstGeom prst="rect">
            <a:avLst/>
          </a:prstGeom>
        </p:spPr>
      </p:pic>
      <p:pic>
        <p:nvPicPr>
          <p:cNvPr id="7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886" y="3282742"/>
            <a:ext cx="1397334" cy="2540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2873" y="3719048"/>
            <a:ext cx="1401347" cy="659458"/>
          </a:xfrm>
          <a:prstGeom prst="rect">
            <a:avLst/>
          </a:prstGeom>
        </p:spPr>
      </p:pic>
      <p:pic>
        <p:nvPicPr>
          <p:cNvPr id="11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2873" y="4640336"/>
            <a:ext cx="1397335" cy="1038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49" y="1016765"/>
            <a:ext cx="2205277" cy="489825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423241" y="3747623"/>
            <a:ext cx="2226366" cy="2466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23241" y="4684050"/>
            <a:ext cx="2226366" cy="2466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3241" y="5397877"/>
            <a:ext cx="2226366" cy="2466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23241" y="5149242"/>
            <a:ext cx="2226366" cy="2466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23241" y="4426875"/>
            <a:ext cx="2226366" cy="2466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6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Phase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Altova</a:t>
            </a:r>
            <a:r>
              <a:rPr lang="en-US" dirty="0"/>
              <a:t> </a:t>
            </a:r>
            <a:r>
              <a:rPr lang="en-US" dirty="0" err="1"/>
              <a:t>MapForce</a:t>
            </a:r>
            <a:endParaRPr lang="en-US" dirty="0"/>
          </a:p>
          <a:p>
            <a:pPr marL="1006475" lvl="1" indent="-514350">
              <a:buFont typeface="+mj-lt"/>
              <a:buAutoNum type="romanLcPeriod"/>
            </a:pPr>
            <a:r>
              <a:rPr lang="en-US" dirty="0" err="1"/>
              <a:t>Altova</a:t>
            </a:r>
            <a:r>
              <a:rPr lang="en-US" dirty="0"/>
              <a:t> MapForce Introduction</a:t>
            </a:r>
          </a:p>
          <a:p>
            <a:pPr marL="1006475" lvl="1" indent="-514350">
              <a:buFont typeface="+mj-lt"/>
              <a:buAutoNum type="romanLcPeriod"/>
            </a:pPr>
            <a:r>
              <a:rPr lang="en-US" dirty="0"/>
              <a:t>Creating an Integrated Target Schema</a:t>
            </a:r>
          </a:p>
          <a:p>
            <a:pPr marL="1006475" lvl="1" indent="-514350">
              <a:buFont typeface="+mj-lt"/>
              <a:buAutoNum type="romanLcPeriod"/>
            </a:pPr>
            <a:r>
              <a:rPr lang="en-US" dirty="0"/>
              <a:t>Loading your data into MapForce</a:t>
            </a:r>
          </a:p>
          <a:p>
            <a:pPr lvl="2"/>
            <a:r>
              <a:rPr lang="en-US" dirty="0"/>
              <a:t>CSV</a:t>
            </a:r>
          </a:p>
          <a:p>
            <a:pPr lvl="2"/>
            <a:r>
              <a:rPr lang="en-US" dirty="0"/>
              <a:t>Excel</a:t>
            </a:r>
          </a:p>
          <a:p>
            <a:pPr lvl="2"/>
            <a:r>
              <a:rPr lang="en-US" dirty="0"/>
              <a:t>JSON</a:t>
            </a:r>
          </a:p>
          <a:p>
            <a:pPr marL="949325" lvl="1" indent="-457200">
              <a:buFont typeface="+mj-lt"/>
              <a:buAutoNum type="romanLcPeriod"/>
            </a:pPr>
            <a:r>
              <a:rPr lang="en-US" dirty="0"/>
              <a:t>Creating Correspondences</a:t>
            </a:r>
          </a:p>
          <a:p>
            <a:pPr marL="949325" lvl="1" indent="-457200">
              <a:buFont typeface="+mj-lt"/>
              <a:buAutoNum type="romanLcPeriod"/>
            </a:pPr>
            <a:r>
              <a:rPr lang="en-US" dirty="0"/>
              <a:t>Get the Translated Data Out</a:t>
            </a:r>
          </a:p>
          <a:p>
            <a:pPr marL="519113" indent="-457200">
              <a:buFont typeface="+mj-lt"/>
              <a:buAutoNum type="arabicPeriod"/>
            </a:pPr>
            <a:r>
              <a:rPr lang="de-DE" dirty="0"/>
              <a:t>Hands-on: Schema Mapping with Altova MapForce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35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051" y="1927275"/>
            <a:ext cx="6248400" cy="3952875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4750476" cy="6126162"/>
          </a:xfrm>
        </p:spPr>
        <p:txBody>
          <a:bodyPr/>
          <a:lstStyle/>
          <a:p>
            <a:r>
              <a:rPr lang="en-US" dirty="0"/>
              <a:t>Goal: Only use data rows that won a Golden Globe</a:t>
            </a:r>
          </a:p>
          <a:p>
            <a:r>
              <a:rPr lang="en-US" dirty="0"/>
              <a:t>Insert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</a:p>
          <a:p>
            <a:pPr lvl="1"/>
            <a:r>
              <a:rPr lang="en-US" dirty="0"/>
              <a:t>Specify which rows to </a:t>
            </a:r>
            <a:br>
              <a:rPr lang="en-US" dirty="0"/>
            </a:br>
            <a:r>
              <a:rPr lang="en-US" dirty="0"/>
              <a:t>filter as first input</a:t>
            </a:r>
          </a:p>
          <a:p>
            <a:pPr lvl="1"/>
            <a:r>
              <a:rPr lang="en-US" dirty="0"/>
              <a:t>Condition as second </a:t>
            </a:r>
            <a:br>
              <a:rPr lang="en-US" dirty="0"/>
            </a:br>
            <a:r>
              <a:rPr lang="en-US" dirty="0"/>
              <a:t>input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on-true: All records for </a:t>
            </a:r>
            <a:br>
              <a:rPr lang="en-US" dirty="0"/>
            </a:br>
            <a:r>
              <a:rPr lang="en-US" dirty="0"/>
              <a:t>which the condition </a:t>
            </a:r>
            <a:br>
              <a:rPr lang="en-US" dirty="0"/>
            </a:br>
            <a:r>
              <a:rPr lang="en-US" dirty="0"/>
              <a:t>is true</a:t>
            </a:r>
          </a:p>
          <a:p>
            <a:pPr lvl="1"/>
            <a:r>
              <a:rPr lang="en-US" dirty="0"/>
              <a:t>on-false: All records for </a:t>
            </a:r>
            <a:br>
              <a:rPr lang="en-US" dirty="0"/>
            </a:br>
            <a:r>
              <a:rPr lang="en-US" dirty="0"/>
              <a:t>which the condition is false</a:t>
            </a:r>
          </a:p>
        </p:txBody>
      </p:sp>
    </p:spTree>
    <p:extLst>
      <p:ext uri="{BB962C8B-B14F-4D97-AF65-F5344CB8AC3E}">
        <p14:creationId xmlns:p14="http://schemas.microsoft.com/office/powerpoint/2010/main" val="494260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Correspondences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Generating identifiers (ids) </a:t>
            </a:r>
            <a:r>
              <a:rPr lang="en-US" altLang="en-US" i="1" dirty="0">
                <a:solidFill>
                  <a:srgbClr val="FF0000"/>
                </a:solidFill>
              </a:rPr>
              <a:t>(obligatory step)</a:t>
            </a:r>
            <a:endParaRPr lang="en-US" dirty="0"/>
          </a:p>
          <a:p>
            <a:pPr lvl="1"/>
            <a:r>
              <a:rPr lang="en-US" dirty="0"/>
              <a:t>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auto-number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Caution: your ids should be unique across all generated files</a:t>
            </a:r>
          </a:p>
          <a:p>
            <a:pPr lvl="1"/>
            <a:r>
              <a:rPr lang="en-US" dirty="0"/>
              <a:t>Thus: rather use prefix (e.g. file name) + auto-number</a:t>
            </a:r>
          </a:p>
          <a:p>
            <a:pPr lvl="2"/>
            <a:r>
              <a:rPr lang="en-US" dirty="0"/>
              <a:t>Using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Insert constant with right click →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constant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1" y="3618504"/>
            <a:ext cx="6960752" cy="230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43"/>
          <a:stretch/>
        </p:blipFill>
        <p:spPr bwMode="auto">
          <a:xfrm>
            <a:off x="6498076" y="4844052"/>
            <a:ext cx="3326861" cy="187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407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6"/>
          <p:cNvSpPr/>
          <p:nvPr/>
        </p:nvSpPr>
        <p:spPr bwMode="auto">
          <a:xfrm>
            <a:off x="6614954" y="802640"/>
            <a:ext cx="4053046" cy="6369685"/>
          </a:xfrm>
          <a:prstGeom prst="rect">
            <a:avLst/>
          </a:prstGeom>
          <a:solidFill>
            <a:srgbClr val="003B5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Conversions: parse-date / parse-</a:t>
            </a:r>
            <a:r>
              <a:rPr lang="en-US" dirty="0" err="1"/>
              <a:t>dateTime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263" y="1181100"/>
            <a:ext cx="9732962" cy="6126162"/>
          </a:xfrm>
        </p:spPr>
        <p:txBody>
          <a:bodyPr/>
          <a:lstStyle/>
          <a:p>
            <a:r>
              <a:rPr lang="en-US" dirty="0"/>
              <a:t>Converts a string into a date /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See also: format-date / format-</a:t>
            </a:r>
            <a:r>
              <a:rPr lang="en-US" dirty="0" err="1"/>
              <a:t>dateTime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3" y="1910662"/>
            <a:ext cx="3095625" cy="39814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06" y="3901387"/>
            <a:ext cx="5604905" cy="31093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76" y="2332001"/>
            <a:ext cx="3195846" cy="13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4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6614954" y="802640"/>
            <a:ext cx="4469606" cy="6492240"/>
          </a:xfrm>
          <a:prstGeom prst="rect">
            <a:avLst/>
          </a:prstGeom>
          <a:solidFill>
            <a:srgbClr val="003B5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7235" y="1181100"/>
            <a:ext cx="5944393" cy="6126162"/>
          </a:xfrm>
        </p:spPr>
        <p:txBody>
          <a:bodyPr/>
          <a:lstStyle/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Example: list of actors in string with commas</a:t>
            </a:r>
          </a:p>
          <a:p>
            <a:pPr marL="742928" lvl="1" indent="-28575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normalize-space</a:t>
            </a:r>
            <a:r>
              <a:rPr lang="en-US" altLang="en-US" sz="1800" dirty="0"/>
              <a:t> removes leading and trailing space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39" y="4244181"/>
            <a:ext cx="5957252" cy="2670974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51" y="1181100"/>
            <a:ext cx="3771106" cy="245214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51" y="3708717"/>
            <a:ext cx="3781425" cy="33147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621" y="2723744"/>
            <a:ext cx="4527589" cy="120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25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auto">
          <a:xfrm>
            <a:off x="6614954" y="802640"/>
            <a:ext cx="4053046" cy="6492240"/>
          </a:xfrm>
          <a:prstGeom prst="rect">
            <a:avLst/>
          </a:prstGeom>
          <a:solidFill>
            <a:srgbClr val="003B5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Example: Multiply original values with a</a:t>
            </a:r>
            <a:br>
              <a:rPr lang="en-US" dirty="0"/>
            </a:br>
            <a:r>
              <a:rPr lang="en-US" dirty="0"/>
              <a:t>constant-value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514" y="1181100"/>
            <a:ext cx="3657600" cy="170497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514" y="3151505"/>
            <a:ext cx="3171825" cy="34671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3902445"/>
            <a:ext cx="5775071" cy="312166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252" y="2243041"/>
            <a:ext cx="2169295" cy="153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9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 bwMode="auto">
          <a:xfrm>
            <a:off x="6614954" y="802640"/>
            <a:ext cx="4053046" cy="6492240"/>
          </a:xfrm>
          <a:prstGeom prst="rect">
            <a:avLst/>
          </a:prstGeom>
          <a:solidFill>
            <a:srgbClr val="003B5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Functions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3920869"/>
            <a:ext cx="6052027" cy="305967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93" y="2271905"/>
            <a:ext cx="3204234" cy="142410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036" y="1298032"/>
            <a:ext cx="3419475" cy="168592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3561" y="3204485"/>
            <a:ext cx="3409950" cy="885825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Example: Transform integer to Boolean </a:t>
            </a:r>
            <a:br>
              <a:rPr lang="en-US" dirty="0"/>
            </a:b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86368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4976" y="1181100"/>
            <a:ext cx="9732962" cy="6126162"/>
          </a:xfrm>
        </p:spPr>
        <p:txBody>
          <a:bodyPr/>
          <a:lstStyle/>
          <a:p>
            <a:r>
              <a:rPr lang="en-GB" dirty="0"/>
              <a:t>Aggregate Actors to Movies</a:t>
            </a:r>
          </a:p>
          <a:p>
            <a:pPr lvl="1"/>
            <a:r>
              <a:rPr lang="en-GB" dirty="0"/>
              <a:t>Input: one line per actor/movie combination</a:t>
            </a:r>
          </a:p>
          <a:p>
            <a:pPr lvl="1"/>
            <a:r>
              <a:rPr lang="en-GB" dirty="0"/>
              <a:t>Output: one node per movie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6064"/>
          <a:stretch/>
        </p:blipFill>
        <p:spPr>
          <a:xfrm>
            <a:off x="434976" y="2488943"/>
            <a:ext cx="9578532" cy="430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43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49263" y="1181100"/>
            <a:ext cx="9732962" cy="6126162"/>
          </a:xfrm>
        </p:spPr>
        <p:txBody>
          <a:bodyPr/>
          <a:lstStyle/>
          <a:p>
            <a:r>
              <a:rPr lang="en-US" dirty="0"/>
              <a:t>The mapping view quickly becomes confusing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1" y="3100880"/>
            <a:ext cx="8573446" cy="4014601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631" y="1331365"/>
            <a:ext cx="3209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20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Make use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User-Defined Functions </a:t>
            </a:r>
            <a:r>
              <a:rPr lang="en-US" dirty="0"/>
              <a:t>(UDF) to organize your functions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169268"/>
            <a:ext cx="9979443" cy="458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7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A UDF maps any number of input parameters to output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represented by a single function in the mapping view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6" y="2596535"/>
            <a:ext cx="9704388" cy="2193384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418" y="5773043"/>
            <a:ext cx="2693225" cy="903534"/>
          </a:xfrm>
          <a:prstGeom prst="rect">
            <a:avLst/>
          </a:prstGeom>
        </p:spPr>
      </p:pic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523865" y="1653235"/>
            <a:ext cx="2418657" cy="797102"/>
          </a:xfrm>
          <a:prstGeom prst="wedgeRoundRectCallout">
            <a:avLst>
              <a:gd name="adj1" fmla="val -89947"/>
              <a:gd name="adj2" fmla="val 88995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Click to return to the </a:t>
            </a:r>
            <a:b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</a:br>
            <a:r>
              <a:rPr lang="en-US" altLang="en-US" sz="20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overall mapping</a:t>
            </a:r>
          </a:p>
        </p:txBody>
      </p:sp>
    </p:spTree>
    <p:extLst>
      <p:ext uri="{BB962C8B-B14F-4D97-AF65-F5344CB8AC3E}">
        <p14:creationId xmlns:p14="http://schemas.microsoft.com/office/powerpoint/2010/main" val="283007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533400" y="15279"/>
            <a:ext cx="9601200" cy="67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425" tIns="49200" rIns="98425" bIns="49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1. Project Phase Overview</a:t>
            </a:r>
            <a:endParaRPr dirty="0"/>
          </a:p>
        </p:txBody>
      </p:sp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586565" y="1204192"/>
            <a:ext cx="9601200" cy="538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425" tIns="49200" rIns="98425" bIns="49200" anchor="t" anchorCtr="0">
            <a:noAutofit/>
          </a:bodyPr>
          <a:lstStyle/>
          <a:p>
            <a:pPr marL="390033" lvl="0" indent="-3900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Phase I: Data Collection and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Data Translation</a:t>
            </a:r>
            <a:endParaRPr dirty="0"/>
          </a:p>
          <a:p>
            <a:pPr marL="430212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dirty="0"/>
              <a:t>Duration: now till October 16</a:t>
            </a:r>
            <a:r>
              <a:rPr lang="en-US" baseline="30000" dirty="0"/>
              <a:t>th</a:t>
            </a:r>
            <a:endParaRPr dirty="0"/>
          </a:p>
          <a:p>
            <a:pPr marL="430212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dirty="0">
                <a:solidFill>
                  <a:srgbClr val="FF0000"/>
                </a:solidFill>
              </a:rPr>
              <a:t>Tasks: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Find a partner (groups of five)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Decide on a use case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Collect data from the Web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Profile your data and write outline about profile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Generate integrated schema (target schema)</a:t>
            </a:r>
            <a:endParaRPr dirty="0"/>
          </a:p>
          <a:p>
            <a:pPr marL="979663" lvl="1" indent="-4571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Verdana"/>
              <a:buAutoNum type="arabicPeriod"/>
            </a:pPr>
            <a:r>
              <a:rPr lang="en-US" dirty="0"/>
              <a:t>Convert all your data into the integrated schema</a:t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MapForce</a:t>
            </a:r>
            <a:endParaRPr dirty="0"/>
          </a:p>
          <a:p>
            <a:pPr marL="522463" lvl="1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dirty="0">
                <a:solidFill>
                  <a:srgbClr val="FF0000"/>
                </a:solidFill>
              </a:rPr>
              <a:t>Result: </a:t>
            </a:r>
            <a:r>
              <a:rPr lang="en-US" dirty="0"/>
              <a:t>All data is represented using a single unified schema</a:t>
            </a:r>
            <a:endParaRPr dirty="0"/>
          </a:p>
          <a:p>
            <a:pPr marL="865363" lvl="1" indent="-34289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dirty="0"/>
              <a:t>one XML file per data source</a:t>
            </a:r>
            <a:endParaRPr dirty="0"/>
          </a:p>
        </p:txBody>
      </p:sp>
      <p:sp>
        <p:nvSpPr>
          <p:cNvPr id="77" name="Google Shape;77;p3"/>
          <p:cNvSpPr/>
          <p:nvPr/>
        </p:nvSpPr>
        <p:spPr>
          <a:xfrm>
            <a:off x="8789831" y="1605280"/>
            <a:ext cx="442931" cy="213251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25" rIns="104475" bIns="52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7538484" y="1140490"/>
            <a:ext cx="2924360" cy="413438"/>
          </a:xfrm>
          <a:prstGeom prst="rect">
            <a:avLst/>
          </a:prstGeom>
          <a:solidFill>
            <a:srgbClr val="F35B1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82800" rIns="126000" bIns="82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7538484" y="1872918"/>
            <a:ext cx="2924360" cy="659660"/>
          </a:xfrm>
          <a:prstGeom prst="rect">
            <a:avLst/>
          </a:prstGeom>
          <a:solidFill>
            <a:srgbClr val="F35B1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82800" rIns="126000" bIns="82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Schema Mapping</a:t>
            </a:r>
            <a:b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Translation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7538484" y="2842450"/>
            <a:ext cx="2924360" cy="413438"/>
          </a:xfrm>
          <a:prstGeom prst="rect">
            <a:avLst/>
          </a:prstGeom>
          <a:solidFill>
            <a:srgbClr val="E7E7E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82800" rIns="126000" bIns="82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Identity Resolution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7538484" y="3597540"/>
            <a:ext cx="2924360" cy="659660"/>
          </a:xfrm>
          <a:prstGeom prst="rect">
            <a:avLst/>
          </a:prstGeom>
          <a:solidFill>
            <a:srgbClr val="E7E7E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6000" tIns="82800" rIns="126000" bIns="82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Data Quality Assessment</a:t>
            </a:r>
            <a:br>
              <a:rPr lang="en-US" sz="16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Data Fusion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8779198" y="2586667"/>
            <a:ext cx="442931" cy="213251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25" rIns="104475" bIns="52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8772103" y="3320731"/>
            <a:ext cx="442931" cy="213251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4475" tIns="52225" rIns="104475" bIns="522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 the Translated Data Out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99146"/>
            <a:ext cx="9732962" cy="6126162"/>
          </a:xfrm>
        </p:spPr>
        <p:txBody>
          <a:bodyPr/>
          <a:lstStyle/>
          <a:p>
            <a:r>
              <a:rPr lang="en-US" dirty="0"/>
              <a:t>Go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/>
              <a:t> View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Save generated output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395" y="1321773"/>
            <a:ext cx="2461690" cy="22492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395" y="2101803"/>
            <a:ext cx="2457450" cy="752475"/>
          </a:xfrm>
          <a:prstGeom prst="rect">
            <a:avLst/>
          </a:prstGeom>
        </p:spPr>
      </p:pic>
      <p:cxnSp>
        <p:nvCxnSpPr>
          <p:cNvPr id="7" name="Gerade Verbindung mit Pfeil 6"/>
          <p:cNvCxnSpPr/>
          <p:nvPr/>
        </p:nvCxnSpPr>
        <p:spPr bwMode="auto">
          <a:xfrm flipH="1" flipV="1">
            <a:off x="7280397" y="2712595"/>
            <a:ext cx="680720" cy="53848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37291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  <a:r>
              <a:rPr lang="de-DE" dirty="0"/>
              <a:t>-on: Schema Mapping with MapForce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Your task: Create mappings between different datasets from the movie domain using MapForce.</a:t>
            </a:r>
          </a:p>
          <a:p>
            <a:endParaRPr lang="de-DE" dirty="0"/>
          </a:p>
          <a:p>
            <a:r>
              <a:rPr lang="de-DE" dirty="0"/>
              <a:t>Data</a:t>
            </a:r>
          </a:p>
          <a:p>
            <a:pPr lvl="1"/>
            <a:r>
              <a:rPr lang="de-DE" dirty="0"/>
              <a:t>target.xsd: An XML schema file providing the target schema</a:t>
            </a:r>
          </a:p>
          <a:p>
            <a:pPr lvl="1"/>
            <a:r>
              <a:rPr lang="de-DE" dirty="0"/>
              <a:t>movie_list.csv: Dataset describing movies with 22 features such as year, story and genre stored as csv</a:t>
            </a:r>
          </a:p>
          <a:p>
            <a:pPr lvl="1"/>
            <a:r>
              <a:rPr lang="de-DE" dirty="0"/>
              <a:t>actors.csv: Dataset describing actors with 10 different features such as name, movie in which they acted and birthplace stored as a tab separated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486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  <a:r>
              <a:rPr lang="de-DE" dirty="0"/>
              <a:t>-on: Schema Mapping with MapForce -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25" lvl="1" indent="0">
              <a:buNone/>
            </a:pPr>
            <a:r>
              <a:rPr lang="de-DE" b="1" dirty="0"/>
              <a:t>1. Load files</a:t>
            </a:r>
          </a:p>
          <a:p>
            <a:pPr lvl="2"/>
            <a:r>
              <a:rPr lang="de-DE" dirty="0"/>
              <a:t>movie_list.csv as input</a:t>
            </a:r>
          </a:p>
          <a:p>
            <a:pPr lvl="2"/>
            <a:r>
              <a:rPr lang="de-DE" dirty="0"/>
              <a:t>target.xml as target schema</a:t>
            </a:r>
          </a:p>
          <a:p>
            <a:pPr marL="492125" lvl="1" indent="0">
              <a:buNone/>
            </a:pPr>
            <a:r>
              <a:rPr lang="de-DE" b="1" dirty="0"/>
              <a:t>2. Assign IDs </a:t>
            </a:r>
          </a:p>
          <a:p>
            <a:pPr lvl="2"/>
            <a:r>
              <a:rPr lang="de-DE" dirty="0"/>
              <a:t>The id should start with the prefix </a:t>
            </a:r>
            <a:r>
              <a:rPr lang="de-DE" i="1" dirty="0"/>
              <a:t>movie_list_id</a:t>
            </a:r>
            <a:r>
              <a:rPr lang="de-DE" dirty="0"/>
              <a:t> followed by an increasing number which starts at 1000.</a:t>
            </a:r>
          </a:p>
          <a:p>
            <a:pPr marL="492125" lvl="1" indent="0">
              <a:buNone/>
            </a:pPr>
            <a:endParaRPr lang="de-DE" b="1" dirty="0"/>
          </a:p>
          <a:p>
            <a:pPr marL="492125" lvl="1" indent="0">
              <a:buNone/>
            </a:pPr>
            <a:r>
              <a:rPr lang="de-DE" b="1" dirty="0"/>
              <a:t>3. Create attribute correspondences from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de-DE" b="1" dirty="0"/>
              <a:t> to </a:t>
            </a:r>
            <a:r>
              <a:rPr lang="de-DE" b="1" dirty="0">
                <a:solidFill>
                  <a:srgbClr val="003366"/>
                </a:solidFill>
              </a:rPr>
              <a:t>target</a:t>
            </a:r>
          </a:p>
          <a:p>
            <a:pPr lvl="2"/>
            <a:r>
              <a:rPr lang="de-DE" dirty="0"/>
              <a:t>Map </a:t>
            </a:r>
            <a:r>
              <a:rPr lang="de-DE" dirty="0">
                <a:solidFill>
                  <a:srgbClr val="BF6000"/>
                </a:solidFill>
              </a:rPr>
              <a:t>Film</a:t>
            </a:r>
            <a:r>
              <a:rPr lang="de-DE" dirty="0"/>
              <a:t> and </a:t>
            </a:r>
            <a:r>
              <a:rPr lang="de-DE" dirty="0">
                <a:solidFill>
                  <a:srgbClr val="BF6000"/>
                </a:solidFill>
              </a:rPr>
              <a:t>Genre</a:t>
            </a:r>
            <a:r>
              <a:rPr lang="de-DE" dirty="0"/>
              <a:t> to the corresponding attributes of the target schema</a:t>
            </a:r>
          </a:p>
          <a:p>
            <a:pPr lvl="2"/>
            <a:r>
              <a:rPr lang="de-DE" dirty="0"/>
              <a:t>Set the </a:t>
            </a:r>
            <a:r>
              <a:rPr lang="de-DE" dirty="0">
                <a:solidFill>
                  <a:srgbClr val="003366"/>
                </a:solidFill>
              </a:rPr>
              <a:t>gross</a:t>
            </a:r>
            <a:r>
              <a:rPr lang="de-DE" dirty="0"/>
              <a:t> attribute value as a summation of the </a:t>
            </a:r>
            <a:r>
              <a:rPr lang="de-DE" dirty="0">
                <a:solidFill>
                  <a:srgbClr val="BF6000"/>
                </a:solidFill>
              </a:rPr>
              <a:t>Domestic</a:t>
            </a:r>
            <a:r>
              <a:rPr lang="de-DE" dirty="0"/>
              <a:t> and the </a:t>
            </a:r>
            <a:r>
              <a:rPr lang="de-DE" dirty="0">
                <a:solidFill>
                  <a:srgbClr val="BF6000"/>
                </a:solidFill>
              </a:rPr>
              <a:t>Foreign</a:t>
            </a:r>
            <a:r>
              <a:rPr lang="de-DE" dirty="0"/>
              <a:t> </a:t>
            </a:r>
            <a:r>
              <a:rPr lang="de-DE" dirty="0">
                <a:solidFill>
                  <a:srgbClr val="BF6000"/>
                </a:solidFill>
              </a:rPr>
              <a:t>Gross</a:t>
            </a:r>
            <a:r>
              <a:rPr lang="de-DE" dirty="0"/>
              <a:t>. (</a:t>
            </a:r>
            <a:r>
              <a:rPr lang="de-DE" b="1" i="1" dirty="0"/>
              <a:t>hint</a:t>
            </a:r>
            <a:r>
              <a:rPr lang="de-DE" dirty="0"/>
              <a:t>: You can only perform summation if all the involved values are numeric)</a:t>
            </a:r>
          </a:p>
          <a:p>
            <a:pPr lvl="2"/>
            <a:r>
              <a:rPr lang="de-DE" dirty="0"/>
              <a:t>Map </a:t>
            </a:r>
            <a:r>
              <a:rPr lang="de-DE" dirty="0">
                <a:solidFill>
                  <a:srgbClr val="BF6000"/>
                </a:solidFill>
              </a:rPr>
              <a:t>year</a:t>
            </a:r>
            <a:r>
              <a:rPr lang="de-DE" dirty="0"/>
              <a:t> to </a:t>
            </a:r>
            <a:r>
              <a:rPr lang="de-DE" dirty="0">
                <a:solidFill>
                  <a:srgbClr val="003366"/>
                </a:solidFill>
              </a:rPr>
              <a:t>date</a:t>
            </a:r>
            <a:r>
              <a:rPr lang="de-DE" dirty="0"/>
              <a:t> and set the day and month to the first of June.</a:t>
            </a:r>
          </a:p>
          <a:p>
            <a:pPr marL="492125" lvl="1" indent="0">
              <a:buNone/>
            </a:pPr>
            <a:endParaRPr lang="de-DE" b="1" dirty="0"/>
          </a:p>
          <a:p>
            <a:pPr marL="492125" lvl="1" indent="0">
              <a:buNone/>
            </a:pPr>
            <a:r>
              <a:rPr lang="de-DE" b="1" dirty="0"/>
              <a:t>4. Filter</a:t>
            </a:r>
          </a:p>
          <a:p>
            <a:pPr lvl="2"/>
            <a:r>
              <a:rPr lang="de-DE" dirty="0"/>
              <a:t>Exclude the movies where the exclude attribute is set to 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40658" y="2970250"/>
            <a:ext cx="3711539" cy="50241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 : Increment: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auto-numbe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r function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Add prefix to incrementing</a:t>
            </a:r>
            <a:r>
              <a:rPr kumimoji="0" lang="de-DE" sz="1200" b="0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 number: </a:t>
            </a:r>
            <a:r>
              <a:rPr kumimoji="0" lang="de-DE" sz="1200" b="1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concat</a:t>
            </a:r>
            <a:r>
              <a:rPr kumimoji="0" lang="de-DE" sz="1200" b="0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 function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40658" y="5569327"/>
            <a:ext cx="4770420" cy="47187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Hint: Foreign Gross: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if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the value is numeric add it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else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add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Date: Add prefix, define the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format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, parse the concat values as date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240658" y="6689210"/>
            <a:ext cx="4872519" cy="46160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Hint: Check if exclude value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equals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y. On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false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map the source row to the target movie</a:t>
            </a:r>
          </a:p>
        </p:txBody>
      </p:sp>
    </p:spTree>
    <p:extLst>
      <p:ext uri="{BB962C8B-B14F-4D97-AF65-F5344CB8AC3E}">
        <p14:creationId xmlns:p14="http://schemas.microsoft.com/office/powerpoint/2010/main" val="6855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  <a:r>
              <a:rPr lang="de-DE" dirty="0"/>
              <a:t>-on: Schema Mapping with MapForce -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25" lvl="1" indent="0">
              <a:buNone/>
            </a:pPr>
            <a:r>
              <a:rPr lang="de-DE" b="1" dirty="0"/>
              <a:t>1. Load files</a:t>
            </a:r>
          </a:p>
          <a:p>
            <a:pPr lvl="2"/>
            <a:r>
              <a:rPr lang="de-DE" dirty="0"/>
              <a:t>actors.csv as input</a:t>
            </a:r>
          </a:p>
          <a:p>
            <a:pPr lvl="2"/>
            <a:r>
              <a:rPr lang="de-DE" dirty="0"/>
              <a:t>target.xml as target schema</a:t>
            </a:r>
          </a:p>
          <a:p>
            <a:pPr lvl="2"/>
            <a:endParaRPr lang="de-DE" dirty="0"/>
          </a:p>
          <a:p>
            <a:pPr marL="492125" lvl="1" indent="0">
              <a:buNone/>
            </a:pPr>
            <a:r>
              <a:rPr lang="de-DE" b="1" dirty="0"/>
              <a:t>2. Aggregate by Movie</a:t>
            </a:r>
          </a:p>
          <a:p>
            <a:pPr lvl="2"/>
            <a:r>
              <a:rPr lang="de-DE" dirty="0"/>
              <a:t>Identify an appropriate mapping key (the name of the movie is not enough as there might be movies with the same title)</a:t>
            </a:r>
          </a:p>
          <a:p>
            <a:pPr lvl="2"/>
            <a:r>
              <a:rPr lang="de-DE" dirty="0"/>
              <a:t>Group by the created key. Use the key as id for the target dataset.</a:t>
            </a:r>
          </a:p>
          <a:p>
            <a:pPr lvl="2"/>
            <a:r>
              <a:rPr lang="de-DE" dirty="0"/>
              <a:t>Map the aggregated rows to the movies in the target schema</a:t>
            </a:r>
          </a:p>
          <a:p>
            <a:pPr marL="492125" lvl="1" indent="0">
              <a:buNone/>
            </a:pPr>
            <a:endParaRPr lang="de-DE" b="1" dirty="0"/>
          </a:p>
          <a:p>
            <a:pPr marL="492125" lvl="1" indent="0">
              <a:buNone/>
            </a:pPr>
            <a:r>
              <a:rPr lang="de-DE" b="1" dirty="0"/>
              <a:t>3. Create actor correspondences</a:t>
            </a:r>
          </a:p>
          <a:p>
            <a:pPr lvl="2"/>
            <a:r>
              <a:rPr lang="de-DE" dirty="0"/>
              <a:t>Create the missing correspondences for the name, birthplace and the full birthday</a:t>
            </a:r>
          </a:p>
          <a:p>
            <a:pPr lvl="2"/>
            <a:r>
              <a:rPr lang="de-DE" dirty="0"/>
              <a:t>In case the values contain spaces,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File Format: </a:t>
            </a:r>
          </a:p>
          <a:p>
            <a:pPr marL="0" indent="0">
              <a:buNone/>
            </a:pPr>
            <a:r>
              <a:rPr lang="de-DE" sz="1400" dirty="0"/>
              <a:t>Gender	No	MovieYear	ActorName	Title   Reviews   BirthPlace	  BirthMonth	BirthDay	BirthYear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185239" y="1453119"/>
            <a:ext cx="3948487" cy="47842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 : The input file is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tab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separated. Define the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datatype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and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names 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of the attributes.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85239" y="4170758"/>
            <a:ext cx="4575211" cy="31905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Hint: A movie can be uniquely defined by its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name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and its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year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185239" y="5656819"/>
            <a:ext cx="5273853" cy="476854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Hint: Use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normalize space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function to remove the spaces.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Concatenate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the birthday day, month, year in a parsable </a:t>
            </a:r>
            <a:r>
              <a:rPr lang="de-DE" sz="12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format</a:t>
            </a:r>
            <a:r>
              <a:rPr lang="de-DE" sz="12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like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[D].[M].[Y]</a:t>
            </a:r>
          </a:p>
        </p:txBody>
      </p:sp>
    </p:spTree>
    <p:extLst>
      <p:ext uri="{BB962C8B-B14F-4D97-AF65-F5344CB8AC3E}">
        <p14:creationId xmlns:p14="http://schemas.microsoft.com/office/powerpoint/2010/main" val="393838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...and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457200" indent="-457200">
              <a:buAutoNum type="arabicPeriod"/>
            </a:pPr>
            <a:r>
              <a:rPr lang="de-DE" dirty="0"/>
              <a:t>Collect your data</a:t>
            </a:r>
          </a:p>
          <a:p>
            <a:pPr marL="457200" indent="-457200">
              <a:buAutoNum type="arabicPeriod"/>
            </a:pPr>
            <a:r>
              <a:rPr lang="de-DE" dirty="0"/>
              <a:t>Profile your data</a:t>
            </a:r>
          </a:p>
          <a:p>
            <a:pPr marL="457200" indent="-457200">
              <a:buAutoNum type="arabicPeriod"/>
            </a:pPr>
            <a:r>
              <a:rPr lang="de-DE" dirty="0"/>
              <a:t>Generate your target schema</a:t>
            </a:r>
          </a:p>
          <a:p>
            <a:pPr marL="457200" indent="-457200">
              <a:buAutoNum type="arabicPeriod"/>
            </a:pPr>
            <a:r>
              <a:rPr lang="en-US" altLang="de-DE" dirty="0"/>
              <a:t>Convert all your data into the integrated                                 schema using </a:t>
            </a:r>
            <a:r>
              <a:rPr lang="en-US" altLang="de-DE" dirty="0" err="1"/>
              <a:t>MapForce</a:t>
            </a:r>
            <a:endParaRPr lang="en-US" altLang="de-DE" dirty="0"/>
          </a:p>
          <a:p>
            <a:pPr marL="0" indent="0">
              <a:buNone/>
            </a:pPr>
            <a:endParaRPr lang="de-DE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563" y="1181100"/>
            <a:ext cx="3635375" cy="461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48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533400" y="15279"/>
            <a:ext cx="9601200" cy="67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425" tIns="49200" rIns="98425" bIns="492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dirty="0"/>
              <a:t>Project Phase Overview: Requirements</a:t>
            </a:r>
            <a:endParaRPr dirty="0"/>
          </a:p>
        </p:txBody>
      </p:sp>
      <p:sp>
        <p:nvSpPr>
          <p:cNvPr id="147" name="Google Shape;147;p11"/>
          <p:cNvSpPr txBox="1">
            <a:spLocks noGrp="1"/>
          </p:cNvSpPr>
          <p:nvPr>
            <p:ph type="body" idx="1"/>
          </p:nvPr>
        </p:nvSpPr>
        <p:spPr>
          <a:xfrm>
            <a:off x="451821" y="1250091"/>
            <a:ext cx="9682779" cy="538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425" tIns="49200" rIns="98425" bIns="492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/>
              <a:t>You should integrate: 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3 different data sets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2,500 entities </a:t>
            </a:r>
            <a:r>
              <a:rPr lang="en-US" dirty="0">
                <a:solidFill>
                  <a:srgbClr val="161616"/>
                </a:solidFill>
              </a:rPr>
              <a:t>described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total (in joint dataset)</a:t>
            </a:r>
            <a:endParaRPr dirty="0"/>
          </a:p>
          <a:p>
            <a:pPr marL="887412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dirty="0"/>
              <a:t>but more are better, good: &gt;10,000 but &lt;100,000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1,000 entities </a:t>
            </a:r>
            <a:r>
              <a:rPr lang="en-US" dirty="0"/>
              <a:t>should be contained in at least </a:t>
            </a:r>
            <a:r>
              <a:rPr lang="en-US" dirty="0">
                <a:solidFill>
                  <a:srgbClr val="FF0000"/>
                </a:solidFill>
              </a:rPr>
              <a:t>two datasets</a:t>
            </a:r>
            <a:endParaRPr dirty="0"/>
          </a:p>
          <a:p>
            <a:pPr marL="887412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61616"/>
              </a:buClr>
              <a:buSzPts val="2000"/>
              <a:buFont typeface="Noto Sans Symbols"/>
              <a:buChar char="−"/>
            </a:pPr>
            <a:r>
              <a:rPr lang="en-US" dirty="0">
                <a:solidFill>
                  <a:srgbClr val="161616"/>
                </a:solidFill>
              </a:rPr>
              <a:t>please estimate based on small sample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8 attributes </a:t>
            </a:r>
            <a:r>
              <a:rPr lang="en-US" dirty="0"/>
              <a:t>in joint dataset</a:t>
            </a:r>
            <a:endParaRPr dirty="0"/>
          </a:p>
          <a:p>
            <a:pPr marL="887412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dirty="0"/>
              <a:t>entities should be identifiable by attribute combinations of at </a:t>
            </a:r>
            <a:r>
              <a:rPr lang="en-US" dirty="0">
                <a:solidFill>
                  <a:srgbClr val="FF0000"/>
                </a:solidFill>
              </a:rPr>
              <a:t>least two attributes</a:t>
            </a:r>
            <a:r>
              <a:rPr lang="en-US" dirty="0"/>
              <a:t>, e.g. </a:t>
            </a:r>
            <a:r>
              <a:rPr lang="en-US" dirty="0" err="1"/>
              <a:t>name+birthdate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/>
              <a:t>at least </a:t>
            </a:r>
            <a:r>
              <a:rPr lang="en-US" dirty="0">
                <a:solidFill>
                  <a:srgbClr val="FF0000"/>
                </a:solidFill>
              </a:rPr>
              <a:t>5 attributes </a:t>
            </a:r>
            <a:r>
              <a:rPr lang="en-US" dirty="0"/>
              <a:t>should be contained in at least </a:t>
            </a:r>
            <a:r>
              <a:rPr lang="en-US" dirty="0">
                <a:solidFill>
                  <a:srgbClr val="FF0000"/>
                </a:solidFill>
              </a:rPr>
              <a:t>two datasets</a:t>
            </a:r>
            <a:endParaRPr dirty="0"/>
          </a:p>
          <a:p>
            <a:pPr marL="887412" lvl="1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−"/>
            </a:pPr>
            <a:r>
              <a:rPr lang="en-US" dirty="0"/>
              <a:t>some attributes (other than name) should be contained in three datasets (for fusion by voting)</a:t>
            </a:r>
            <a:endParaRPr dirty="0"/>
          </a:p>
          <a:p>
            <a:pPr marL="45720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AutoNum type="arabicPeriod"/>
            </a:pPr>
            <a:r>
              <a:rPr lang="en-US" dirty="0"/>
              <a:t>ideally, at least one of your attributes is a </a:t>
            </a:r>
            <a:r>
              <a:rPr lang="en-US" dirty="0">
                <a:solidFill>
                  <a:srgbClr val="FF0000"/>
                </a:solidFill>
              </a:rPr>
              <a:t>list attribute</a:t>
            </a:r>
            <a:endParaRPr dirty="0"/>
          </a:p>
          <a:p>
            <a:pPr marL="773112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dirty="0"/>
              <a:t>actors of a movie, directors of a company, songs on a CD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Altova</a:t>
            </a:r>
            <a:r>
              <a:rPr lang="en-US" dirty="0"/>
              <a:t> </a:t>
            </a:r>
            <a:r>
              <a:rPr lang="en-US" dirty="0" err="1"/>
              <a:t>MapForce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3550" y="1181100"/>
            <a:ext cx="9732962" cy="6126162"/>
          </a:xfrm>
        </p:spPr>
        <p:txBody>
          <a:bodyPr/>
          <a:lstStyle/>
          <a:p>
            <a:r>
              <a:rPr lang="en-US" dirty="0"/>
              <a:t>Visual Schema Mapping Tool</a:t>
            </a:r>
          </a:p>
          <a:p>
            <a:pPr lvl="1"/>
            <a:r>
              <a:rPr lang="en-US" dirty="0"/>
              <a:t>Supports many data formats such as CSV, XML, JSON, EXCEL, …</a:t>
            </a:r>
          </a:p>
          <a:p>
            <a:pPr lvl="1"/>
            <a:r>
              <a:rPr lang="en-US" dirty="0"/>
              <a:t>Build-in mapping functions which can be used by </a:t>
            </a:r>
            <a:r>
              <a:rPr lang="en-US" i="1" dirty="0"/>
              <a:t>drag &amp; drop</a:t>
            </a:r>
          </a:p>
          <a:p>
            <a:pPr lvl="1"/>
            <a:endParaRPr lang="en-US" dirty="0"/>
          </a:p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How to get and run </a:t>
            </a:r>
            <a:r>
              <a:rPr lang="en-US" altLang="en-US" i="1" dirty="0"/>
              <a:t>MapForce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Download &amp; Install: </a:t>
            </a:r>
            <a:r>
              <a:rPr lang="en-US" altLang="en-US" dirty="0">
                <a:hlinkClick r:id="rId2"/>
              </a:rPr>
              <a:t>https://www.altova.com/mapforce/download</a:t>
            </a:r>
            <a:endParaRPr lang="en-US" altLang="en-US" dirty="0"/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de-DE" altLang="en-US" dirty="0"/>
              <a:t>Version: </a:t>
            </a:r>
            <a:r>
              <a:rPr lang="de-DE" altLang="en-US" b="1" dirty="0"/>
              <a:t>Altova MapForce 2024 Enterprise Edition</a:t>
            </a:r>
            <a:endParaRPr lang="en-US" altLang="en-US" b="1" dirty="0"/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Run MapForce for the first time and use the free 30-day version for now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Documentation: </a:t>
            </a:r>
            <a:r>
              <a:rPr lang="en-US" altLang="en-US" dirty="0">
                <a:hlinkClick r:id="rId3"/>
              </a:rPr>
              <a:t>http://manual.altova.com/Mapforce/mapforceenterprise/</a:t>
            </a:r>
            <a:endParaRPr lang="en-US" dirty="0"/>
          </a:p>
          <a:p>
            <a:r>
              <a:rPr lang="en-US" dirty="0"/>
              <a:t>Most tools of </a:t>
            </a:r>
            <a:r>
              <a:rPr lang="en-US" dirty="0" err="1"/>
              <a:t>Altova</a:t>
            </a:r>
            <a:r>
              <a:rPr lang="en-US" dirty="0"/>
              <a:t> can be tested for 30-days for free</a:t>
            </a:r>
          </a:p>
          <a:p>
            <a:pPr marL="49212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7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Altova MapForce Interface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94" y="1498060"/>
            <a:ext cx="8395788" cy="5264165"/>
          </a:xfrm>
          <a:prstGeom prst="rect">
            <a:avLst/>
          </a:prstGeom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1011677" y="1070042"/>
            <a:ext cx="1195772" cy="263633"/>
          </a:xfrm>
          <a:prstGeom prst="wedgeRoundRectCallout">
            <a:avLst>
              <a:gd name="adj1" fmla="val 26757"/>
              <a:gd name="adj2" fmla="val 171427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Insert</a:t>
            </a: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0" y="2110902"/>
            <a:ext cx="1195772" cy="623556"/>
          </a:xfrm>
          <a:prstGeom prst="wedgeRoundRectCallout">
            <a:avLst>
              <a:gd name="adj1" fmla="val 67432"/>
              <a:gd name="adj2" fmla="val -32084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Built-In </a:t>
            </a:r>
            <a:b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Functions</a:t>
            </a: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0" y="6381345"/>
            <a:ext cx="1195772" cy="623556"/>
          </a:xfrm>
          <a:prstGeom prst="wedgeRoundRectCallout">
            <a:avLst>
              <a:gd name="adj1" fmla="val 103226"/>
              <a:gd name="adj2" fmla="val -25844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Project </a:t>
            </a:r>
            <a:b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Overview</a:t>
            </a: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8725711" y="2305455"/>
            <a:ext cx="1857983" cy="710120"/>
          </a:xfrm>
          <a:prstGeom prst="wedgeRoundRectCallout">
            <a:avLst>
              <a:gd name="adj1" fmla="val -64178"/>
              <a:gd name="adj2" fmla="val 40554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Visual Mapping</a:t>
            </a:r>
            <a:b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Working Area</a:t>
            </a: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4085617" y="4708187"/>
            <a:ext cx="2033081" cy="710120"/>
          </a:xfrm>
          <a:prstGeom prst="wedgeRoundRectCallout">
            <a:avLst>
              <a:gd name="adj1" fmla="val -64178"/>
              <a:gd name="adj2" fmla="val 40554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Mapping &amp; Output</a:t>
            </a:r>
            <a:b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</a:b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View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8336604" y="5953328"/>
            <a:ext cx="2033081" cy="428017"/>
          </a:xfrm>
          <a:prstGeom prst="wedgeRoundRectCallout">
            <a:avLst>
              <a:gd name="adj1" fmla="val -64178"/>
              <a:gd name="adj2" fmla="val 40554"/>
              <a:gd name="adj3" fmla="val 16667"/>
            </a:avLst>
          </a:prstGeom>
          <a:solidFill>
            <a:srgbClr val="E7E7EF"/>
          </a:solidFill>
          <a:ln w="9525">
            <a:solidFill>
              <a:srgbClr val="3465AF"/>
            </a:solidFill>
            <a:round/>
            <a:headEnd/>
            <a:tailEnd/>
          </a:ln>
          <a:effectLst/>
        </p:spPr>
        <p:txBody>
          <a:bodyPr wrap="none" lIns="102852" tIns="51426" rIns="102852" bIns="51426" anchor="ctr"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  <a:ea typeface="Microsoft YaHei" charset="-122"/>
              </a:rPr>
              <a:t>Messages/Log</a:t>
            </a:r>
          </a:p>
        </p:txBody>
      </p:sp>
    </p:spTree>
    <p:extLst>
      <p:ext uri="{BB962C8B-B14F-4D97-AF65-F5344CB8AC3E}">
        <p14:creationId xmlns:p14="http://schemas.microsoft.com/office/powerpoint/2010/main" val="388422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an Integrated Target Schema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1181100"/>
            <a:ext cx="9732962" cy="6126162"/>
          </a:xfrm>
        </p:spPr>
        <p:txBody>
          <a:bodyPr/>
          <a:lstStyle/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Options: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Create XML schema by hand</a:t>
            </a:r>
          </a:p>
          <a:p>
            <a:pPr marL="865389" lvl="1" indent="-342900"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Retrieve the XML schema from a XML file (example)</a:t>
            </a:r>
            <a:endParaRPr lang="en-US" altLang="en-US" sz="1100" dirty="0"/>
          </a:p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The latter is encouraged...</a:t>
            </a:r>
          </a:p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Example file:</a:t>
            </a:r>
            <a:br>
              <a:rPr lang="en-US" altLang="en-US" dirty="0"/>
            </a:br>
            <a:endParaRPr lang="en-GB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10620" y="3560324"/>
            <a:ext cx="6667398" cy="3161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&lt;movies&gt;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&lt;movie id=”m1”&gt;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  &lt;title&gt;The Shining&lt;/title&gt;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  &lt;director&gt;Stanley Kubrick&lt;/director&gt;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&lt;/movie&gt;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&lt;movie id=”m2”&gt;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  &lt;title&gt;Pi&lt;/title&gt;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  &lt;director&gt;Darren Aronofsky&lt;/director&gt;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 &lt;/movie&gt;</a:t>
            </a:r>
            <a:b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solidFill>
                  <a:schemeClr val="tx1">
                    <a:lumMod val="10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&lt;/movies&gt;</a:t>
            </a:r>
            <a:endParaRPr lang="en-GB" sz="2000" dirty="0">
              <a:solidFill>
                <a:schemeClr val="tx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7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an Integrated Target Schema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19" y="1199914"/>
            <a:ext cx="9732962" cy="6126162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Open MapForce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Choose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→ XML Schema/File…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Let MapForce create a schema for you</a:t>
            </a:r>
          </a:p>
          <a:p>
            <a:pPr marL="457200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Edit the schema, if necessary, e.g.</a:t>
            </a:r>
          </a:p>
          <a:p>
            <a:pPr marL="979689" lvl="1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Adjust cardinalities</a:t>
            </a:r>
          </a:p>
          <a:p>
            <a:pPr marL="979689" lvl="1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Change component name</a:t>
            </a:r>
          </a:p>
          <a:p>
            <a:pPr marL="979689" lvl="1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…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532" y="1181099"/>
            <a:ext cx="2487140" cy="462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41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"/>
          <p:cNvSpPr>
            <a:spLocks noGrp="1" noChangeArrowheads="1"/>
          </p:cNvSpPr>
          <p:nvPr>
            <p:ph type="title"/>
          </p:nvPr>
        </p:nvSpPr>
        <p:spPr>
          <a:xfrm>
            <a:off x="438150" y="0"/>
            <a:ext cx="9601200" cy="670278"/>
          </a:xfrm>
        </p:spPr>
        <p:txBody>
          <a:bodyPr/>
          <a:lstStyle/>
          <a:p>
            <a:pPr eaLnBrk="1" hangingPunct="1">
              <a:tabLst>
                <a:tab pos="0" algn="l"/>
                <a:tab pos="1044976" algn="l"/>
                <a:tab pos="2089953" algn="l"/>
                <a:tab pos="3134929" algn="l"/>
                <a:tab pos="4179905" algn="l"/>
                <a:tab pos="5224882" algn="l"/>
                <a:tab pos="6269858" algn="l"/>
                <a:tab pos="7314834" algn="l"/>
                <a:tab pos="8359811" algn="l"/>
                <a:tab pos="9404787" algn="l"/>
                <a:tab pos="10449763" algn="l"/>
                <a:tab pos="11494740" algn="l"/>
              </a:tabLst>
            </a:pPr>
            <a:r>
              <a:rPr lang="en-US" altLang="en-US" dirty="0"/>
              <a:t>Loading Your Data into MapForce: CSV</a:t>
            </a: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8150" y="1181100"/>
            <a:ext cx="9601200" cy="5385152"/>
          </a:xfrm>
        </p:spPr>
        <p:txBody>
          <a:bodyPr/>
          <a:lstStyle/>
          <a:p>
            <a:pPr marL="549477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To import your csv, choose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→ Text File..,</a:t>
            </a:r>
          </a:p>
          <a:p>
            <a:pPr marL="549477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Select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 simple processing for standard csv</a:t>
            </a:r>
            <a:endParaRPr lang="en-US" altLang="en-US" dirty="0"/>
          </a:p>
          <a:p>
            <a:pPr marL="549477" indent="-457200" eaLnBrk="1" hangingPunct="1">
              <a:buFont typeface="+mj-lt"/>
              <a:buAutoNum type="arabicPeriod"/>
              <a:tabLst>
                <a:tab pos="1041348" algn="l"/>
                <a:tab pos="2086324" algn="l"/>
                <a:tab pos="3131301" algn="l"/>
                <a:tab pos="4176277" algn="l"/>
                <a:tab pos="5221253" algn="l"/>
                <a:tab pos="6266230" algn="l"/>
                <a:tab pos="7311206" algn="l"/>
                <a:tab pos="8356182" algn="l"/>
                <a:tab pos="9401158" algn="l"/>
                <a:tab pos="10446135" algn="l"/>
                <a:tab pos="11491111" algn="l"/>
              </a:tabLst>
            </a:pPr>
            <a:r>
              <a:rPr lang="en-US" altLang="en-US" dirty="0"/>
              <a:t>Continue to configure the file importer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57" y="3454616"/>
            <a:ext cx="7157085" cy="307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76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S1">
  <a:themeElements>
    <a:clrScheme name="">
      <a:dk1>
        <a:srgbClr val="E0E0E0"/>
      </a:dk1>
      <a:lt1>
        <a:srgbClr val="FFFFFF"/>
      </a:lt1>
      <a:dk2>
        <a:srgbClr val="3013AB"/>
      </a:dk2>
      <a:lt2>
        <a:srgbClr val="FFFFFF"/>
      </a:lt2>
      <a:accent1>
        <a:srgbClr val="A0A0A0"/>
      </a:accent1>
      <a:accent2>
        <a:srgbClr val="FF8000"/>
      </a:accent2>
      <a:accent3>
        <a:srgbClr val="FFFFFF"/>
      </a:accent3>
      <a:accent4>
        <a:srgbClr val="BFBFBF"/>
      </a:accent4>
      <a:accent5>
        <a:srgbClr val="CDCDCD"/>
      </a:accent5>
      <a:accent6>
        <a:srgbClr val="E77300"/>
      </a:accent6>
      <a:hlink>
        <a:srgbClr val="C000C0"/>
      </a:hlink>
      <a:folHlink>
        <a:srgbClr val="8080FF"/>
      </a:folHlink>
    </a:clrScheme>
    <a:fontScheme name="BIS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lnDef>
  </a:objectDefaults>
  <a:extraClrSchemeLst>
    <a:extraClrScheme>
      <a:clrScheme name="BI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C:\word\BIS\BISNEU\BIS1.PPT</Template>
  <TotalTime>292</TotalTime>
  <Pages>18</Pages>
  <Words>1655</Words>
  <Application>Microsoft Office PowerPoint</Application>
  <PresentationFormat>Custom</PresentationFormat>
  <Paragraphs>227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 New</vt:lpstr>
      <vt:lpstr>News Gothic MT</vt:lpstr>
      <vt:lpstr>Noto Sans Symbols</vt:lpstr>
      <vt:lpstr>Symbol</vt:lpstr>
      <vt:lpstr>Times New Roman</vt:lpstr>
      <vt:lpstr>Verdana</vt:lpstr>
      <vt:lpstr>Webdings</vt:lpstr>
      <vt:lpstr>BIS1</vt:lpstr>
      <vt:lpstr>1_hpi_orange</vt:lpstr>
      <vt:lpstr>  Web Data Integration     Introduction to  MapForce</vt:lpstr>
      <vt:lpstr>Agenda</vt:lpstr>
      <vt:lpstr>1. Project Phase Overview</vt:lpstr>
      <vt:lpstr>Project Phase Overview: Requirements</vt:lpstr>
      <vt:lpstr>2. Altova MapForce</vt:lpstr>
      <vt:lpstr>Altova MapForce Interface</vt:lpstr>
      <vt:lpstr>Creating an Integrated Target Schema</vt:lpstr>
      <vt:lpstr>Creating an Integrated Target Schema</vt:lpstr>
      <vt:lpstr>Loading Your Data into MapForce: CSV</vt:lpstr>
      <vt:lpstr>Loading Your Data into MapForce: CSV</vt:lpstr>
      <vt:lpstr>Loading Your Data into MapForce: CSV</vt:lpstr>
      <vt:lpstr>Loading Your Data into MapForce: Excel</vt:lpstr>
      <vt:lpstr>Loading Your Data into MapForce: Excel</vt:lpstr>
      <vt:lpstr>Loading Your Data into MapForce: JSON</vt:lpstr>
      <vt:lpstr>Creating Correspondences</vt:lpstr>
      <vt:lpstr>Creating Correspondences</vt:lpstr>
      <vt:lpstr>Creating Correspondences</vt:lpstr>
      <vt:lpstr>Creating Correspondences</vt:lpstr>
      <vt:lpstr>Built-in Functions</vt:lpstr>
      <vt:lpstr>Built-In Functions Example: Filter</vt:lpstr>
      <vt:lpstr>Creating Correspondences</vt:lpstr>
      <vt:lpstr>Conversions: parse-date / parse-dateTime</vt:lpstr>
      <vt:lpstr>String Functions</vt:lpstr>
      <vt:lpstr>Mathematical Functions</vt:lpstr>
      <vt:lpstr>Logical Functions</vt:lpstr>
      <vt:lpstr>Sequence Functions</vt:lpstr>
      <vt:lpstr>User-Defined Functions</vt:lpstr>
      <vt:lpstr>User-Defined Functions</vt:lpstr>
      <vt:lpstr>User-Defined Functions</vt:lpstr>
      <vt:lpstr>Get the Translated Data Out</vt:lpstr>
      <vt:lpstr>Hands-on: Schema Mapping with MapForce</vt:lpstr>
      <vt:lpstr>Hands-on: Schema Mapping with MapForce - Movies</vt:lpstr>
      <vt:lpstr>Hands-on: Schema Mapping with MapForce - Actors</vt:lpstr>
      <vt:lpstr>...and 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Integration -Web Data Formats</dc:title>
  <dc:creator>Christian Bizer</dc:creator>
  <cp:lastModifiedBy>Ralph Peeters</cp:lastModifiedBy>
  <cp:revision>992</cp:revision>
  <cp:lastPrinted>2015-09-03T09:39:24Z</cp:lastPrinted>
  <dcterms:created xsi:type="dcterms:W3CDTF">1997-04-06T08:34:14Z</dcterms:created>
  <dcterms:modified xsi:type="dcterms:W3CDTF">2024-10-01T11:27:21Z</dcterms:modified>
</cp:coreProperties>
</file>