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4" r:id="rId2"/>
    <p:sldMasterId id="2147484011" r:id="rId3"/>
  </p:sldMasterIdLst>
  <p:notesMasterIdLst>
    <p:notesMasterId r:id="rId13"/>
  </p:notesMasterIdLst>
  <p:handoutMasterIdLst>
    <p:handoutMasterId r:id="rId14"/>
  </p:handoutMasterIdLst>
  <p:sldIdLst>
    <p:sldId id="458" r:id="rId4"/>
    <p:sldId id="1073" r:id="rId5"/>
    <p:sldId id="1074" r:id="rId6"/>
    <p:sldId id="1076" r:id="rId7"/>
    <p:sldId id="1077" r:id="rId8"/>
    <p:sldId id="1078" r:id="rId9"/>
    <p:sldId id="1084" r:id="rId10"/>
    <p:sldId id="1082" r:id="rId11"/>
    <p:sldId id="1083" r:id="rId12"/>
  </p:sldIdLst>
  <p:sldSz cx="10668000" cy="7620000"/>
  <p:notesSz cx="7099300" cy="10234613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News Gothic MT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21B3BDC-5EE2-491A-8869-AE0561717CEF}">
          <p14:sldIdLst>
            <p14:sldId id="458"/>
            <p14:sldId id="1073"/>
            <p14:sldId id="1074"/>
            <p14:sldId id="1076"/>
            <p14:sldId id="1077"/>
            <p14:sldId id="1078"/>
            <p14:sldId id="1084"/>
            <p14:sldId id="1082"/>
            <p14:sldId id="10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6000"/>
    <a:srgbClr val="F35B1B"/>
    <a:srgbClr val="000066"/>
    <a:srgbClr val="E7E7EF"/>
    <a:srgbClr val="003366"/>
    <a:srgbClr val="5B7C9D"/>
    <a:srgbClr val="003B53"/>
    <a:srgbClr val="000000"/>
    <a:srgbClr val="666699"/>
    <a:srgbClr val="FF8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Helle Formatvorlage 1 - Akz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6404" autoAdjust="0"/>
  </p:normalViewPr>
  <p:slideViewPr>
    <p:cSldViewPr snapToGrid="0">
      <p:cViewPr varScale="1">
        <p:scale>
          <a:sx n="101" d="100"/>
          <a:sy n="101" d="100"/>
        </p:scale>
        <p:origin x="1434" y="78"/>
      </p:cViewPr>
      <p:guideLst>
        <p:guide orient="horz" pos="744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3282" y="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89389" y="9731375"/>
            <a:ext cx="309245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0" tIns="48249" rIns="96500" bIns="48249" numCol="1" anchor="b" anchorCtr="0" compatLnSpc="1">
            <a:prstTxWarp prst="textNoShape">
              <a:avLst/>
            </a:prstTxWarp>
          </a:bodyPr>
          <a:lstStyle>
            <a:lvl1pPr algn="r" defTabSz="965116" eaLnBrk="0" hangingPunct="0">
              <a:defRPr sz="13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69AA766E-706A-4AF9-B293-509CE6E6A63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795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654050"/>
            <a:ext cx="5567362" cy="3976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1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868864"/>
            <a:ext cx="5207000" cy="4029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94" tIns="46910" rIns="95494" bIns="469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Klicken Sie,  um die Formate des Vorlagentextes zu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297810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2813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0013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5625" algn="l" defTabSz="91122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770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Grouping</a:t>
            </a:r>
            <a:r>
              <a:rPr lang="de-DE" dirty="0"/>
              <a:t> 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works</a:t>
            </a:r>
            <a:r>
              <a:rPr lang="de-DE" dirty="0"/>
              <a:t>: //</a:t>
            </a:r>
            <a:r>
              <a:rPr lang="de-DE" dirty="0" err="1"/>
              <a:t>actors</a:t>
            </a:r>
            <a:r>
              <a:rPr lang="de-DE" dirty="0"/>
              <a:t>[</a:t>
            </a:r>
            <a:r>
              <a:rPr lang="de-DE" dirty="0" err="1"/>
              <a:t>count</a:t>
            </a:r>
            <a:r>
              <a:rPr lang="de-DE" dirty="0"/>
              <a:t>(</a:t>
            </a:r>
            <a:r>
              <a:rPr lang="de-DE" dirty="0" err="1"/>
              <a:t>actor</a:t>
            </a:r>
            <a:r>
              <a:rPr lang="de-DE" dirty="0"/>
              <a:t>)&gt;1]/../title</a:t>
            </a:r>
          </a:p>
          <a:p>
            <a:r>
              <a:rPr lang="de-DE" dirty="0"/>
              <a:t>Title in original</a:t>
            </a:r>
            <a:r>
              <a:rPr lang="de-DE" baseline="0" dirty="0"/>
              <a:t> </a:t>
            </a:r>
            <a:r>
              <a:rPr lang="de-DE" baseline="0" dirty="0" err="1"/>
              <a:t>actors</a:t>
            </a:r>
            <a:r>
              <a:rPr lang="de-DE" baseline="0" dirty="0"/>
              <a:t> </a:t>
            </a:r>
            <a:r>
              <a:rPr lang="de-DE" baseline="0" dirty="0" err="1"/>
              <a:t>file</a:t>
            </a:r>
            <a:r>
              <a:rPr lang="de-DE" baseline="0" dirty="0"/>
              <a:t> </a:t>
            </a:r>
            <a:r>
              <a:rPr lang="de-DE" baseline="0" dirty="0" err="1"/>
              <a:t>need</a:t>
            </a:r>
            <a:r>
              <a:rPr lang="de-DE" baseline="0" dirty="0"/>
              <a:t> normalisation (</a:t>
            </a:r>
            <a:r>
              <a:rPr lang="de-DE" baseline="0" dirty="0" err="1"/>
              <a:t>lower-case</a:t>
            </a:r>
            <a:r>
              <a:rPr lang="de-DE" baseline="0" dirty="0"/>
              <a:t>, </a:t>
            </a:r>
            <a:r>
              <a:rPr lang="de-DE" baseline="0" dirty="0" err="1"/>
              <a:t>encoding</a:t>
            </a:r>
            <a:r>
              <a:rPr lang="de-DE" baseline="0" dirty="0"/>
              <a:t>, etc.)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2907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Schloss I (NB)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5" y="900113"/>
            <a:ext cx="10814050" cy="625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-15875"/>
            <a:ext cx="341947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0100" y="2356330"/>
            <a:ext cx="9067800" cy="1633537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87881" y="1318461"/>
            <a:ext cx="7467600" cy="998315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4337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608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00963" y="190500"/>
            <a:ext cx="2509837" cy="6956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6688" y="190500"/>
            <a:ext cx="7381875" cy="69564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72274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688" y="190500"/>
            <a:ext cx="10001250" cy="381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35013" y="1138238"/>
            <a:ext cx="4660900" cy="60086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48313" y="1138238"/>
            <a:ext cx="4662487" cy="60086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71831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688" y="190500"/>
            <a:ext cx="10001250" cy="381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35013" y="1138238"/>
            <a:ext cx="4660900" cy="60086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48313" y="1138238"/>
            <a:ext cx="4662487" cy="29273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48313" y="4217988"/>
            <a:ext cx="4662487" cy="292893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001270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688" y="190500"/>
            <a:ext cx="10001250" cy="381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735013" y="1138238"/>
            <a:ext cx="9475787" cy="6008687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43458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0" y="0"/>
            <a:ext cx="10710863" cy="7620000"/>
            <a:chOff x="0" y="0"/>
            <a:chExt cx="5783" cy="4320"/>
          </a:xfrm>
        </p:grpSpPr>
        <p:grpSp>
          <p:nvGrpSpPr>
            <p:cNvPr id="5" name="Group 21"/>
            <p:cNvGrpSpPr>
              <a:grpSpLocks/>
            </p:cNvGrpSpPr>
            <p:nvPr userDrawn="1"/>
          </p:nvGrpSpPr>
          <p:grpSpPr bwMode="auto">
            <a:xfrm>
              <a:off x="1451" y="0"/>
              <a:ext cx="4332" cy="1910"/>
              <a:chOff x="1451" y="0"/>
              <a:chExt cx="4332" cy="1910"/>
            </a:xfrm>
          </p:grpSpPr>
          <p:sp>
            <p:nvSpPr>
              <p:cNvPr id="9" name="Rectangle 22"/>
              <p:cNvSpPr>
                <a:spLocks noChangeArrowheads="1"/>
              </p:cNvSpPr>
              <p:nvPr/>
            </p:nvSpPr>
            <p:spPr bwMode="auto">
              <a:xfrm>
                <a:off x="1451" y="0"/>
                <a:ext cx="136" cy="1774"/>
              </a:xfrm>
              <a:prstGeom prst="rect">
                <a:avLst/>
              </a:prstGeom>
              <a:solidFill>
                <a:srgbClr val="F6A8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10" name="Rectangle 23"/>
              <p:cNvSpPr>
                <a:spLocks noChangeArrowheads="1"/>
              </p:cNvSpPr>
              <p:nvPr/>
            </p:nvSpPr>
            <p:spPr bwMode="auto">
              <a:xfrm>
                <a:off x="1451" y="1774"/>
                <a:ext cx="4332" cy="136"/>
              </a:xfrm>
              <a:prstGeom prst="rect">
                <a:avLst/>
              </a:prstGeom>
              <a:solidFill>
                <a:srgbClr val="F6A8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6" name="Group 24"/>
            <p:cNvGrpSpPr>
              <a:grpSpLocks/>
            </p:cNvGrpSpPr>
            <p:nvPr userDrawn="1"/>
          </p:nvGrpSpPr>
          <p:grpSpPr bwMode="auto">
            <a:xfrm>
              <a:off x="0" y="1842"/>
              <a:ext cx="1519" cy="2478"/>
              <a:chOff x="0" y="1842"/>
              <a:chExt cx="1519" cy="2478"/>
            </a:xfrm>
          </p:grpSpPr>
          <p:sp>
            <p:nvSpPr>
              <p:cNvPr id="7" name="Rectangle 25"/>
              <p:cNvSpPr>
                <a:spLocks noChangeArrowheads="1"/>
              </p:cNvSpPr>
              <p:nvPr/>
            </p:nvSpPr>
            <p:spPr bwMode="auto">
              <a:xfrm>
                <a:off x="1451" y="1842"/>
                <a:ext cx="68" cy="2478"/>
              </a:xfrm>
              <a:prstGeom prst="rect">
                <a:avLst/>
              </a:prstGeom>
              <a:solidFill>
                <a:srgbClr val="F6A8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" name="Rectangle 26"/>
              <p:cNvSpPr>
                <a:spLocks noChangeArrowheads="1"/>
              </p:cNvSpPr>
              <p:nvPr/>
            </p:nvSpPr>
            <p:spPr bwMode="auto">
              <a:xfrm>
                <a:off x="0" y="1843"/>
                <a:ext cx="1451" cy="68"/>
              </a:xfrm>
              <a:prstGeom prst="rect">
                <a:avLst/>
              </a:prstGeom>
              <a:solidFill>
                <a:srgbClr val="F6A8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pic>
        <p:nvPicPr>
          <p:cNvPr id="11" name="Picture 20" descr="hpi_logo_v2_cmyk_sl1_master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638" y="328613"/>
            <a:ext cx="4586287" cy="247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04117" y="3810001"/>
            <a:ext cx="7015692" cy="1520472"/>
          </a:xfrm>
        </p:spPr>
        <p:txBody>
          <a:bodyPr anchor="t"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04117" y="5409848"/>
            <a:ext cx="7015692" cy="167922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2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3303588" y="7210425"/>
            <a:ext cx="7016750" cy="330200"/>
          </a:xfrm>
        </p:spPr>
        <p:txBody>
          <a:bodyPr anchor="t"/>
          <a:lstStyle>
            <a:lvl1pPr eaLnBrk="0" hangingPunct="0">
              <a:defRPr sz="2100">
                <a:latin typeface="+mn-lt"/>
              </a:defRPr>
            </a:lvl1pPr>
          </a:lstStyle>
          <a:p>
            <a:pPr>
              <a:defRPr/>
            </a:pPr>
            <a:r>
              <a:rPr lang="sv-SE"/>
              <a:t>Felix Naumann | Informationsintegration | Sommer 2010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18554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504346" indent="-297528">
              <a:buFont typeface="Arial" pitchFamily="34" charset="0"/>
              <a:buChar char="■"/>
              <a:defRPr/>
            </a:lvl2pPr>
            <a:lvl3pPr marL="1025021" indent="-315670">
              <a:buFont typeface="Arial" pitchFamily="34" charset="0"/>
              <a:buChar char="□"/>
              <a:defRPr/>
            </a:lvl3pPr>
            <a:lvl4pPr marL="1531181" indent="-301156">
              <a:spcBef>
                <a:spcPts val="617"/>
              </a:spcBef>
              <a:buClr>
                <a:schemeClr val="accent1"/>
              </a:buClr>
              <a:buFont typeface="Verdana" pitchFamily="34" charset="0"/>
              <a:buChar char="◊"/>
              <a:defRPr/>
            </a:lvl4pPr>
            <a:lvl5pPr marL="2046412" indent="-308413">
              <a:spcBef>
                <a:spcPts val="617"/>
              </a:spcBef>
              <a:buClr>
                <a:schemeClr val="accent1"/>
              </a:buClr>
              <a:buFont typeface="Verdana" pitchFamily="34" charset="0"/>
              <a:buChar char="●"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sv-SE"/>
              <a:t>Felix Naumann | Informationsintegration | Sommer 2010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latin typeface="News Gothic MT" pitchFamily="34" charset="0"/>
              </a:defRPr>
            </a:lvl1pPr>
          </a:lstStyle>
          <a:p>
            <a:pPr>
              <a:defRPr/>
            </a:pPr>
            <a:fld id="{13EF63E5-A6D6-4077-B2D7-1DFD65E9E749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547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2048227" indent="-301156">
              <a:buClr>
                <a:schemeClr val="accent1"/>
              </a:buClr>
              <a:buFont typeface="Verdana" pitchFamily="34" charset="0"/>
              <a:buChar char="●"/>
              <a:defRPr/>
            </a:lvl4pPr>
            <a:lvl5pPr marL="2046412" indent="-308413">
              <a:buClr>
                <a:schemeClr val="accent1"/>
              </a:buClr>
              <a:buFont typeface="Verdana" pitchFamily="34" charset="0"/>
              <a:buNone/>
              <a:defRPr/>
            </a:lvl5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sv-SE"/>
              <a:t>Felix Naumann | Informationsintegration | Sommer 2010</a:t>
            </a: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latin typeface="News Gothic MT" pitchFamily="34" charset="0"/>
              </a:defRPr>
            </a:lvl1pPr>
          </a:lstStyle>
          <a:p>
            <a:pPr>
              <a:defRPr/>
            </a:pPr>
            <a:fld id="{18B8C1CE-C3F0-4687-A3BC-3FDFBE802AF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8411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sv-SE"/>
              <a:t>Felix Naumann | Informationsintegration | Sommer 2010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latin typeface="News Gothic MT" pitchFamily="34" charset="0"/>
              </a:defRPr>
            </a:lvl1pPr>
          </a:lstStyle>
          <a:p>
            <a:pPr>
              <a:defRPr/>
            </a:pPr>
            <a:fld id="{41C5CB9C-F618-4C5F-8319-AE58B0F6428B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656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sv-SE"/>
              <a:t>Felix Naumann | Informationsintegration | Sommer 2010</a:t>
            </a:r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>
                <a:latin typeface="News Gothic MT" pitchFamily="34" charset="0"/>
              </a:defRPr>
            </a:lvl1pPr>
          </a:lstStyle>
          <a:p>
            <a:pPr>
              <a:defRPr/>
            </a:pPr>
            <a:fld id="{3FBDB58F-9FF8-49F1-82CD-9A4401DBBD1F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382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811445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840000" y="1920000"/>
            <a:ext cx="4620000" cy="5328000"/>
          </a:xfrm>
        </p:spPr>
        <p:txBody>
          <a:bodyPr/>
          <a:lstStyle>
            <a:lvl1pPr marL="0" indent="0">
              <a:buNone/>
              <a:defRPr/>
            </a:lvl1pPr>
            <a:lvl2pPr marL="509789" indent="-304785">
              <a:buFont typeface="Arial" pitchFamily="34" charset="0"/>
              <a:buChar char="■"/>
              <a:defRPr/>
            </a:lvl2pPr>
            <a:lvl3pPr marL="1021392" indent="-304785">
              <a:buFont typeface="Arial" pitchFamily="34" charset="0"/>
              <a:buChar char="□"/>
              <a:defRPr/>
            </a:lvl3pPr>
            <a:lvl4pPr marL="1532995" indent="-304785">
              <a:spcBef>
                <a:spcPts val="617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724600" y="1920000"/>
            <a:ext cx="4620000" cy="5328000"/>
          </a:xfrm>
        </p:spPr>
        <p:txBody>
          <a:bodyPr/>
          <a:lstStyle>
            <a:lvl1pPr marL="0" indent="0">
              <a:buNone/>
              <a:defRPr/>
            </a:lvl1pPr>
            <a:lvl2pPr marL="509789" indent="-304785">
              <a:buFont typeface="Arial" pitchFamily="34" charset="0"/>
              <a:buChar char="■"/>
              <a:defRPr/>
            </a:lvl2pPr>
            <a:lvl3pPr marL="1021392" indent="-304785">
              <a:buFont typeface="Arial" pitchFamily="34" charset="0"/>
              <a:buChar char="□"/>
              <a:defRPr/>
            </a:lvl3pPr>
            <a:lvl4pPr marL="1532995" indent="-304785">
              <a:spcBef>
                <a:spcPts val="617"/>
              </a:spcBef>
              <a:buFont typeface="Verdana" pitchFamily="34" charset="0"/>
              <a:buChar char="◊"/>
              <a:defRPr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sv-SE"/>
              <a:t>Felix Naumann | Informationsintegration | Sommer 2010</a:t>
            </a:r>
            <a:endParaRPr lang="de-DE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latin typeface="News Gothic MT" pitchFamily="34" charset="0"/>
              </a:defRPr>
            </a:lvl1pPr>
          </a:lstStyle>
          <a:p>
            <a:pPr>
              <a:defRPr/>
            </a:pPr>
            <a:fld id="{376D3CA8-4C6B-4750-8DCC-E693B7480F4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827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Spalten-Folie - Liste ab Ebe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840000" y="1920000"/>
            <a:ext cx="4620000" cy="532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5723652" y="1920000"/>
            <a:ext cx="4620000" cy="532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Fußzeilenplatzhalter 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sv-SE"/>
              <a:t>Felix Naumann | Informationsintegration | Sommer 2010</a:t>
            </a:r>
            <a:endParaRPr lang="de-DE"/>
          </a:p>
        </p:txBody>
      </p:sp>
      <p:sp>
        <p:nvSpPr>
          <p:cNvPr id="8" name="Foliennummernplatzhalt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eaLnBrk="0" hangingPunct="0">
              <a:defRPr>
                <a:latin typeface="News Gothic MT" pitchFamily="34" charset="0"/>
              </a:defRPr>
            </a:lvl1pPr>
          </a:lstStyle>
          <a:p>
            <a:pPr>
              <a:defRPr/>
            </a:pPr>
            <a:fld id="{AC72BE59-A674-4C3D-B109-AA8693CEE1C8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1814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778000"/>
            <a:ext cx="4711700" cy="502884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22900" y="1778000"/>
            <a:ext cx="4711700" cy="502884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33400" y="7062788"/>
            <a:ext cx="2489200" cy="404812"/>
          </a:xfrm>
          <a:prstGeom prst="rect">
            <a:avLst/>
          </a:prstGeom>
        </p:spPr>
        <p:txBody>
          <a:bodyPr lIns="104498" tIns="52249" rIns="104498" bIns="52249"/>
          <a:lstStyle>
            <a:lvl1pPr eaLnBrk="1" hangingPunct="1">
              <a:defRPr sz="1800">
                <a:solidFill>
                  <a:srgbClr val="000000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/>
            </a:lvl1pPr>
          </a:lstStyle>
          <a:p>
            <a:pPr>
              <a:defRPr/>
            </a:pPr>
            <a:r>
              <a:rPr lang="en-US"/>
              <a:t>Similarity Search Algorithms | HPI FGIS | 19. April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News Gothic MT" pitchFamily="34" charset="0"/>
              </a:defRPr>
            </a:lvl1pPr>
          </a:lstStyle>
          <a:p>
            <a:pPr>
              <a:defRPr/>
            </a:pPr>
            <a:fld id="{28A6ABEA-B01D-4C6B-94C7-CD4DE1ECB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230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Schloss I (NB)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3025" y="900113"/>
            <a:ext cx="10814050" cy="625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5350" y="-15875"/>
            <a:ext cx="3419475" cy="69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800100" y="2356330"/>
            <a:ext cx="9067800" cy="1633537"/>
          </a:xfrm>
        </p:spPr>
        <p:txBody>
          <a:bodyPr/>
          <a:lstStyle>
            <a:lvl1pPr>
              <a:defRPr sz="32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87881" y="1318461"/>
            <a:ext cx="7467600" cy="998315"/>
          </a:xfrm>
        </p:spPr>
        <p:txBody>
          <a:bodyPr/>
          <a:lstStyle>
            <a:lvl1pPr marL="0" indent="0" algn="ctr">
              <a:buNone/>
              <a:defRPr sz="28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2067637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6461888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963" y="4895850"/>
            <a:ext cx="90678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2963" y="3228975"/>
            <a:ext cx="90678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7423659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5013" y="1138238"/>
            <a:ext cx="4660900" cy="6008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48313" y="1138238"/>
            <a:ext cx="4662487" cy="6008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068467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96012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704975"/>
            <a:ext cx="4713288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3400" y="2416175"/>
            <a:ext cx="4713288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19725" y="1704975"/>
            <a:ext cx="4714875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19725" y="2416175"/>
            <a:ext cx="4714875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3670744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569729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1425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42963" y="4895850"/>
            <a:ext cx="9067800" cy="15144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42963" y="3228975"/>
            <a:ext cx="9067800" cy="16668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6302017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303213"/>
            <a:ext cx="3509963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70363" y="303213"/>
            <a:ext cx="5964237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3400" y="1593850"/>
            <a:ext cx="3509963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4844844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0738" y="5334000"/>
            <a:ext cx="64008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0738" y="681038"/>
            <a:ext cx="64008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0738" y="5964238"/>
            <a:ext cx="64008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942098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719427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700963" y="190500"/>
            <a:ext cx="2509837" cy="69564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66688" y="190500"/>
            <a:ext cx="7381875" cy="69564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102664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688" y="190500"/>
            <a:ext cx="10001250" cy="381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35013" y="1138238"/>
            <a:ext cx="4660900" cy="60086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48313" y="1138238"/>
            <a:ext cx="4662487" cy="60086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68261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el, Text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688" y="190500"/>
            <a:ext cx="10001250" cy="381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35013" y="1138238"/>
            <a:ext cx="4660900" cy="600868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quarter" idx="2"/>
          </p:nvPr>
        </p:nvSpPr>
        <p:spPr>
          <a:xfrm>
            <a:off x="5548313" y="1138238"/>
            <a:ext cx="4662487" cy="2927350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Inhaltsplatzhalter 4"/>
          <p:cNvSpPr>
            <a:spLocks noGrp="1"/>
          </p:cNvSpPr>
          <p:nvPr>
            <p:ph sz="quarter" idx="3"/>
          </p:nvPr>
        </p:nvSpPr>
        <p:spPr>
          <a:xfrm>
            <a:off x="5548313" y="4217988"/>
            <a:ext cx="4662487" cy="292893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4406763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6688" y="190500"/>
            <a:ext cx="10001250" cy="38100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735013" y="1138238"/>
            <a:ext cx="9475787" cy="6008687"/>
          </a:xfrm>
        </p:spPr>
        <p:txBody>
          <a:bodyPr/>
          <a:lstStyle/>
          <a:p>
            <a:pPr lvl="0"/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3692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35013" y="1138238"/>
            <a:ext cx="4660900" cy="6008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548313" y="1138238"/>
            <a:ext cx="4662487" cy="6008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06175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9601200" cy="1270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33400" y="1704975"/>
            <a:ext cx="4713288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33400" y="2416175"/>
            <a:ext cx="4713288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5419725" y="1704975"/>
            <a:ext cx="4714875" cy="7112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5419725" y="2416175"/>
            <a:ext cx="4714875" cy="43910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44757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273902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6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303213"/>
            <a:ext cx="3509963" cy="12906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170363" y="303213"/>
            <a:ext cx="5964237" cy="65039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33400" y="1593850"/>
            <a:ext cx="3509963" cy="52133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7650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90738" y="5334000"/>
            <a:ext cx="6400800" cy="6302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090738" y="681038"/>
            <a:ext cx="64008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090738" y="5964238"/>
            <a:ext cx="6400800" cy="8937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993248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3.emf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 userDrawn="1"/>
        </p:nvSpPr>
        <p:spPr bwMode="auto">
          <a:xfrm>
            <a:off x="-11113" y="7158038"/>
            <a:ext cx="10679113" cy="549275"/>
          </a:xfrm>
          <a:prstGeom prst="rect">
            <a:avLst/>
          </a:prstGeom>
          <a:solidFill>
            <a:srgbClr val="003B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de-DE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155575"/>
            <a:ext cx="97043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425" tIns="49212" rIns="98425" bIns="492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 der Folie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8" y="1020763"/>
            <a:ext cx="9732962" cy="6126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/>
              <a:t>EbeneU</a:t>
            </a:r>
            <a:endParaRPr lang="de-DE" dirty="0"/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0" y="7235825"/>
            <a:ext cx="10239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News Gothic M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News Gothic M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 algn="r" eaLnBrk="0" hangingPunct="0">
              <a:spcBef>
                <a:spcPct val="50000"/>
              </a:spcBef>
              <a:defRPr/>
            </a:pPr>
            <a:r>
              <a:rPr lang="de-DE" sz="1400" dirty="0">
                <a:solidFill>
                  <a:schemeClr val="bg1"/>
                </a:solidFill>
                <a:latin typeface="Arial" charset="0"/>
                <a:cs typeface="+mn-cs"/>
              </a:rPr>
              <a:t>Universität Mannheim – Bizer/Brinkmann/Peeters: Web Data Integration –</a:t>
            </a:r>
            <a:r>
              <a:rPr lang="de-DE" sz="1400" baseline="0" dirty="0">
                <a:solidFill>
                  <a:schemeClr val="bg1"/>
                </a:solidFill>
                <a:latin typeface="Arial" charset="0"/>
                <a:cs typeface="+mn-cs"/>
              </a:rPr>
              <a:t> HWS2023</a:t>
            </a:r>
            <a:r>
              <a:rPr lang="de-DE" sz="1400" dirty="0">
                <a:solidFill>
                  <a:schemeClr val="bg1"/>
                </a:solidFill>
                <a:latin typeface="Arial" charset="0"/>
                <a:cs typeface="+mn-cs"/>
              </a:rPr>
              <a:t>	 Slide </a:t>
            </a:r>
            <a:fld id="{8F40CF70-A54B-4F0C-A026-B627575FB06E}" type="slidenum">
              <a:rPr lang="de-DE" sz="1400" smtClean="0">
                <a:solidFill>
                  <a:schemeClr val="bg1"/>
                </a:solidFill>
                <a:latin typeface="Arial" charset="0"/>
                <a:cs typeface="+mn-cs"/>
              </a:rPr>
              <a:pPr algn="r" eaLnBrk="0" hangingPunct="0">
                <a:spcBef>
                  <a:spcPct val="50000"/>
                </a:spcBef>
                <a:defRPr/>
              </a:pPr>
              <a:t>‹#›</a:t>
            </a:fld>
            <a:r>
              <a:rPr lang="de-DE" sz="1400" dirty="0">
                <a:solidFill>
                  <a:schemeClr val="bg1"/>
                </a:solidFill>
                <a:latin typeface="Arial" charset="0"/>
                <a:cs typeface="+mn-cs"/>
              </a:rPr>
              <a:t> </a:t>
            </a:r>
          </a:p>
        </p:txBody>
      </p:sp>
      <p:sp>
        <p:nvSpPr>
          <p:cNvPr id="1030" name="Rectangle 3"/>
          <p:cNvSpPr>
            <a:spLocks noChangeArrowheads="1"/>
          </p:cNvSpPr>
          <p:nvPr userDrawn="1"/>
        </p:nvSpPr>
        <p:spPr bwMode="auto">
          <a:xfrm>
            <a:off x="0" y="692150"/>
            <a:ext cx="10668000" cy="215900"/>
          </a:xfrm>
          <a:prstGeom prst="rect">
            <a:avLst/>
          </a:prstGeom>
          <a:solidFill>
            <a:srgbClr val="003B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3989" r:id="rId2"/>
    <p:sldLayoutId id="2147483990" r:id="rId3"/>
    <p:sldLayoutId id="2147483991" r:id="rId4"/>
    <p:sldLayoutId id="2147483992" r:id="rId5"/>
    <p:sldLayoutId id="2147483993" r:id="rId6"/>
    <p:sldLayoutId id="2147483994" r:id="rId7"/>
    <p:sldLayoutId id="2147483995" r:id="rId8"/>
    <p:sldLayoutId id="2147483996" r:id="rId9"/>
    <p:sldLayoutId id="2147483997" r:id="rId10"/>
    <p:sldLayoutId id="2147483998" r:id="rId11"/>
    <p:sldLayoutId id="2147483999" r:id="rId12"/>
    <p:sldLayoutId id="2147484000" r:id="rId13"/>
    <p:sldLayoutId id="2147484001" r:id="rId14"/>
  </p:sldLayoutIdLst>
  <p:txStyles>
    <p:titleStyle>
      <a:lvl1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+mn-lt"/>
          <a:ea typeface="+mj-ea"/>
          <a:cs typeface="+mj-cs"/>
        </a:defRPr>
      </a:lvl1pPr>
      <a:lvl2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Arial" pitchFamily="34" charset="0"/>
        </a:defRPr>
      </a:lvl2pPr>
      <a:lvl3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Arial" pitchFamily="34" charset="0"/>
        </a:defRPr>
      </a:lvl3pPr>
      <a:lvl4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Arial" pitchFamily="34" charset="0"/>
        </a:defRPr>
      </a:lvl4pPr>
      <a:lvl5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Arial" pitchFamily="34" charset="0"/>
        </a:defRPr>
      </a:lvl5pPr>
      <a:lvl6pPr marL="457200"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6pPr>
      <a:lvl7pPr marL="914400"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7pPr>
      <a:lvl8pPr marL="1371600"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8pPr>
      <a:lvl9pPr marL="1828800"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9pPr>
    </p:titleStyle>
    <p:bodyStyle>
      <a:lvl1pPr marL="369888" indent="-369888" algn="l" defTabSz="1060450" rtl="0" eaLnBrk="0" fontAlgn="base" hangingPunct="0">
        <a:spcBef>
          <a:spcPct val="50000"/>
        </a:spcBef>
        <a:spcAft>
          <a:spcPct val="0"/>
        </a:spcAft>
        <a:buFont typeface="Symbol" pitchFamily="18" charset="2"/>
        <a:buChar char="-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800100" indent="-307975" algn="l" defTabSz="1060450" rtl="0" eaLnBrk="0" fontAlgn="base" hangingPunct="0">
        <a:spcBef>
          <a:spcPct val="30000"/>
        </a:spcBef>
        <a:spcAft>
          <a:spcPct val="10000"/>
        </a:spcAft>
        <a:buFont typeface="Arial" pitchFamily="34" charset="0"/>
        <a:buChar char="•"/>
        <a:defRPr sz="2000">
          <a:solidFill>
            <a:srgbClr val="000000"/>
          </a:solidFill>
          <a:latin typeface="+mn-lt"/>
        </a:defRPr>
      </a:lvl2pPr>
      <a:lvl3pPr marL="1270000" indent="-285750" algn="l" defTabSz="10604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000000"/>
          </a:solidFill>
          <a:latin typeface="+mn-lt"/>
        </a:defRPr>
      </a:lvl3pPr>
      <a:lvl4pPr marL="1724025" indent="-247650" algn="l" defTabSz="10604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000000"/>
          </a:solidFill>
          <a:latin typeface="+mn-lt"/>
        </a:defRPr>
      </a:lvl4pPr>
      <a:lvl5pPr marL="22161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26733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31305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35877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40449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88" y="1919288"/>
            <a:ext cx="9536112" cy="533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9163" y="0"/>
            <a:ext cx="72834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39788" y="7288213"/>
            <a:ext cx="9536112" cy="28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solidFill>
                  <a:srgbClr val="8E9496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sv-SE"/>
              <a:t>Felix Naumann | Informationsintegration | Sommer 2010</a:t>
            </a:r>
            <a:endParaRPr lang="de-DE"/>
          </a:p>
        </p:txBody>
      </p:sp>
      <p:grpSp>
        <p:nvGrpSpPr>
          <p:cNvPr id="2053" name="Gruppieren 16"/>
          <p:cNvGrpSpPr>
            <a:grpSpLocks/>
          </p:cNvGrpSpPr>
          <p:nvPr/>
        </p:nvGrpSpPr>
        <p:grpSpPr bwMode="auto">
          <a:xfrm>
            <a:off x="0" y="0"/>
            <a:ext cx="10669588" cy="7620000"/>
            <a:chOff x="0" y="0"/>
            <a:chExt cx="9145588" cy="6858001"/>
          </a:xfrm>
        </p:grpSpPr>
        <p:grpSp>
          <p:nvGrpSpPr>
            <p:cNvPr id="2056" name="Gruppieren 15"/>
            <p:cNvGrpSpPr>
              <a:grpSpLocks/>
            </p:cNvGrpSpPr>
            <p:nvPr userDrawn="1"/>
          </p:nvGrpSpPr>
          <p:grpSpPr bwMode="auto">
            <a:xfrm>
              <a:off x="433388" y="0"/>
              <a:ext cx="8712200" cy="1341438"/>
              <a:chOff x="433388" y="0"/>
              <a:chExt cx="8712200" cy="1341438"/>
            </a:xfrm>
          </p:grpSpPr>
          <p:sp>
            <p:nvSpPr>
              <p:cNvPr id="2060" name="Rectangle 25"/>
              <p:cNvSpPr>
                <a:spLocks noChangeArrowheads="1"/>
              </p:cNvSpPr>
              <p:nvPr/>
            </p:nvSpPr>
            <p:spPr bwMode="auto">
              <a:xfrm>
                <a:off x="433388" y="0"/>
                <a:ext cx="144463" cy="1196975"/>
              </a:xfrm>
              <a:prstGeom prst="rect">
                <a:avLst/>
              </a:prstGeom>
              <a:solidFill>
                <a:srgbClr val="F6A8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061" name="Rectangle 26"/>
              <p:cNvSpPr>
                <a:spLocks noChangeArrowheads="1"/>
              </p:cNvSpPr>
              <p:nvPr/>
            </p:nvSpPr>
            <p:spPr bwMode="auto">
              <a:xfrm>
                <a:off x="433388" y="1196975"/>
                <a:ext cx="8712200" cy="144463"/>
              </a:xfrm>
              <a:prstGeom prst="rect">
                <a:avLst/>
              </a:prstGeom>
              <a:solidFill>
                <a:srgbClr val="F6A8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  <p:grpSp>
          <p:nvGrpSpPr>
            <p:cNvPr id="2057" name="Gruppieren 14"/>
            <p:cNvGrpSpPr>
              <a:grpSpLocks/>
            </p:cNvGrpSpPr>
            <p:nvPr userDrawn="1"/>
          </p:nvGrpSpPr>
          <p:grpSpPr bwMode="auto">
            <a:xfrm>
              <a:off x="0" y="1270000"/>
              <a:ext cx="504826" cy="5588001"/>
              <a:chOff x="0" y="1270000"/>
              <a:chExt cx="504826" cy="5588001"/>
            </a:xfrm>
          </p:grpSpPr>
          <p:sp>
            <p:nvSpPr>
              <p:cNvPr id="2058" name="Rectangle 28"/>
              <p:cNvSpPr>
                <a:spLocks noChangeArrowheads="1"/>
              </p:cNvSpPr>
              <p:nvPr/>
            </p:nvSpPr>
            <p:spPr bwMode="auto">
              <a:xfrm>
                <a:off x="433388" y="1341438"/>
                <a:ext cx="71438" cy="5516563"/>
              </a:xfrm>
              <a:prstGeom prst="rect">
                <a:avLst/>
              </a:prstGeom>
              <a:solidFill>
                <a:srgbClr val="F6A8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2059" name="Rectangle 29"/>
              <p:cNvSpPr>
                <a:spLocks noChangeArrowheads="1"/>
              </p:cNvSpPr>
              <p:nvPr/>
            </p:nvSpPr>
            <p:spPr bwMode="auto">
              <a:xfrm>
                <a:off x="0" y="1270000"/>
                <a:ext cx="503238" cy="71438"/>
              </a:xfrm>
              <a:prstGeom prst="rect">
                <a:avLst/>
              </a:prstGeom>
              <a:solidFill>
                <a:srgbClr val="F6A800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de-DE" sz="18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</p:grpSp>
      </p:grpSp>
      <p:sp>
        <p:nvSpPr>
          <p:cNvPr id="54310" name="Rectangle 3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-195263" y="1600200"/>
            <a:ext cx="6397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60676A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39DF017-A95A-48F7-A40E-59DE99DBF6A3}" type="slidenum">
              <a:rPr lang="de-DE"/>
              <a:pPr>
                <a:defRPr/>
              </a:pPr>
              <a:t>‹#›</a:t>
            </a:fld>
            <a:endParaRPr lang="de-DE"/>
          </a:p>
        </p:txBody>
      </p:sp>
      <p:pic>
        <p:nvPicPr>
          <p:cNvPr id="2055" name="Picture 1" descr="hpi_logo_v2_cmyk_sl1_master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03"/>
          <a:stretch>
            <a:fillRect/>
          </a:stretch>
        </p:blipFill>
        <p:spPr bwMode="auto">
          <a:xfrm>
            <a:off x="8858250" y="354013"/>
            <a:ext cx="138906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03" r:id="rId1"/>
    <p:sldLayoutId id="2147484004" r:id="rId2"/>
    <p:sldLayoutId id="2147484005" r:id="rId3"/>
    <p:sldLayoutId id="2147484006" r:id="rId4"/>
    <p:sldLayoutId id="2147484007" r:id="rId5"/>
    <p:sldLayoutId id="2147484008" r:id="rId6"/>
    <p:sldLayoutId id="2147484009" r:id="rId7"/>
    <p:sldLayoutId id="2147484010" r:id="rId8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Verdana" pitchFamily="34" charset="0"/>
        </a:defRPr>
      </a:lvl5pPr>
      <a:lvl6pPr marL="522488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Verdana" pitchFamily="34" charset="0"/>
        </a:defRPr>
      </a:lvl6pPr>
      <a:lvl7pPr marL="1044976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Verdana" pitchFamily="34" charset="0"/>
        </a:defRPr>
      </a:lvl7pPr>
      <a:lvl8pPr marL="1567464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Verdana" pitchFamily="34" charset="0"/>
        </a:defRPr>
      </a:lvl8pPr>
      <a:lvl9pPr marL="2089953" algn="l" rtl="0" eaLnBrk="1" fontAlgn="base" hangingPunct="1">
        <a:spcBef>
          <a:spcPct val="0"/>
        </a:spcBef>
        <a:spcAft>
          <a:spcPct val="0"/>
        </a:spcAft>
        <a:defRPr sz="2700">
          <a:solidFill>
            <a:schemeClr val="tx2"/>
          </a:solidFill>
          <a:latin typeface="Verdana" pitchFamily="34" charset="0"/>
        </a:defRPr>
      </a:lvl9pPr>
    </p:titleStyle>
    <p:bodyStyle>
      <a:lvl1pPr marL="506413" indent="-301625" algn="l" rtl="0" eaLnBrk="0" fontAlgn="base" hangingPunct="0">
        <a:lnSpc>
          <a:spcPct val="115000"/>
        </a:lnSpc>
        <a:spcBef>
          <a:spcPts val="613"/>
        </a:spcBef>
        <a:spcAft>
          <a:spcPct val="0"/>
        </a:spcAft>
        <a:buClr>
          <a:schemeClr val="accent1"/>
        </a:buClr>
        <a:buFont typeface="Arial" pitchFamily="34" charset="0"/>
        <a:buChar char="■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1020763" indent="-296863" algn="l" rtl="0" eaLnBrk="0" fontAlgn="base" hangingPunct="0">
        <a:lnSpc>
          <a:spcPct val="115000"/>
        </a:lnSpc>
        <a:spcBef>
          <a:spcPts val="613"/>
        </a:spcBef>
        <a:spcAft>
          <a:spcPct val="0"/>
        </a:spcAft>
        <a:buClr>
          <a:schemeClr val="accent1"/>
        </a:buClr>
        <a:buFont typeface="Arial" pitchFamily="34" charset="0"/>
        <a:buChar char="□"/>
        <a:defRPr>
          <a:solidFill>
            <a:schemeClr val="tx1"/>
          </a:solidFill>
          <a:latin typeface="+mn-lt"/>
        </a:defRPr>
      </a:lvl2pPr>
      <a:lvl3pPr marL="1531938" indent="-314325" algn="l" rtl="0" eaLnBrk="0" fontAlgn="base" hangingPunct="0">
        <a:lnSpc>
          <a:spcPct val="115000"/>
        </a:lnSpc>
        <a:spcBef>
          <a:spcPts val="613"/>
        </a:spcBef>
        <a:spcAft>
          <a:spcPct val="0"/>
        </a:spcAft>
        <a:buClr>
          <a:schemeClr val="accent1"/>
        </a:buClr>
        <a:buFont typeface="Verdana" pitchFamily="34" charset="0"/>
        <a:buChar char="◊"/>
        <a:defRPr>
          <a:solidFill>
            <a:schemeClr val="tx1"/>
          </a:solidFill>
          <a:latin typeface="+mn-lt"/>
        </a:defRPr>
      </a:lvl3pPr>
      <a:lvl4pPr marL="2009775" indent="-2603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474913" indent="-26035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998865" indent="-2612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3521353" indent="-2612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4043841" indent="-2612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4566329" indent="-261244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2488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464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9953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441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34929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417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9905" algn="l" defTabSz="1044976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ChangeArrowheads="1"/>
          </p:cNvSpPr>
          <p:nvPr userDrawn="1"/>
        </p:nvSpPr>
        <p:spPr bwMode="auto">
          <a:xfrm>
            <a:off x="-11113" y="7158038"/>
            <a:ext cx="10679113" cy="549275"/>
          </a:xfrm>
          <a:prstGeom prst="rect">
            <a:avLst/>
          </a:prstGeom>
          <a:solidFill>
            <a:srgbClr val="003B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News Gothic MT"/>
              <a:ea typeface="+mn-ea"/>
              <a:cs typeface="Arial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550" y="155575"/>
            <a:ext cx="97043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8425" tIns="49212" rIns="98425" bIns="492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 der Folie</a:t>
            </a:r>
          </a:p>
        </p:txBody>
      </p:sp>
      <p:sp>
        <p:nvSpPr>
          <p:cNvPr id="390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7838" y="1020763"/>
            <a:ext cx="9732962" cy="6126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8425" tIns="49212" rIns="98425" bIns="492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Klicken Sie,  um die Formate des Vorlagentextes zu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</a:t>
            </a:r>
            <a:r>
              <a:rPr lang="de-DE" dirty="0" err="1"/>
              <a:t>EbeneU</a:t>
            </a:r>
            <a:endParaRPr lang="de-DE" dirty="0"/>
          </a:p>
        </p:txBody>
      </p:sp>
      <p:sp>
        <p:nvSpPr>
          <p:cNvPr id="1029" name="Text Box 6"/>
          <p:cNvSpPr txBox="1">
            <a:spLocks noChangeArrowheads="1"/>
          </p:cNvSpPr>
          <p:nvPr/>
        </p:nvSpPr>
        <p:spPr bwMode="auto">
          <a:xfrm>
            <a:off x="0" y="7235825"/>
            <a:ext cx="102393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News Gothic MT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News Gothic MT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News Gothic MT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News Gothic MT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pitchFamily="34" charset="0"/>
              </a:rPr>
              <a:t>Universität Mannheim – Bizer/Peeters/Primpeli: Web Data Integration – HWS2019	 Slide </a:t>
            </a:r>
            <a:fld id="{8F40CF70-A54B-4F0C-A026-B627575FB06E}" type="slidenum">
              <a:rPr kumimoji="0" lang="de-DE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+mn-ea"/>
                <a:cs typeface="Arial" pitchFamily="34" charset="0"/>
              </a:rPr>
              <a:t> </a:t>
            </a:r>
          </a:p>
        </p:txBody>
      </p:sp>
      <p:sp>
        <p:nvSpPr>
          <p:cNvPr id="1030" name="Rectangle 3"/>
          <p:cNvSpPr>
            <a:spLocks noChangeArrowheads="1"/>
          </p:cNvSpPr>
          <p:nvPr userDrawn="1"/>
        </p:nvSpPr>
        <p:spPr bwMode="auto">
          <a:xfrm>
            <a:off x="0" y="692150"/>
            <a:ext cx="10668000" cy="215900"/>
          </a:xfrm>
          <a:prstGeom prst="rect">
            <a:avLst/>
          </a:prstGeom>
          <a:solidFill>
            <a:srgbClr val="003B5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sz="2400" b="0" i="0" u="none" strike="noStrike" kern="1200" cap="none" spc="0" normalizeH="0" baseline="0" noProof="0">
              <a:ln>
                <a:noFill/>
              </a:ln>
              <a:solidFill>
                <a:srgbClr val="E0E0E0"/>
              </a:solidFill>
              <a:effectLst/>
              <a:uLnTx/>
              <a:uFillTx/>
              <a:latin typeface="News Gothic M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146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</p:sldLayoutIdLst>
  <p:hf hdr="0" dt="0"/>
  <p:txStyles>
    <p:titleStyle>
      <a:lvl1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+mn-lt"/>
          <a:ea typeface="+mj-ea"/>
          <a:cs typeface="+mj-cs"/>
        </a:defRPr>
      </a:lvl1pPr>
      <a:lvl2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Arial" pitchFamily="34" charset="0"/>
        </a:defRPr>
      </a:lvl2pPr>
      <a:lvl3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Arial" pitchFamily="34" charset="0"/>
        </a:defRPr>
      </a:lvl3pPr>
      <a:lvl4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Arial" pitchFamily="34" charset="0"/>
        </a:defRPr>
      </a:lvl4pPr>
      <a:lvl5pPr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161616"/>
          </a:solidFill>
          <a:latin typeface="Arial" pitchFamily="34" charset="0"/>
        </a:defRPr>
      </a:lvl5pPr>
      <a:lvl6pPr marL="457200"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6pPr>
      <a:lvl7pPr marL="914400"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7pPr>
      <a:lvl8pPr marL="1371600"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8pPr>
      <a:lvl9pPr marL="1828800" algn="l" defTabSz="1060450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0066"/>
          </a:solidFill>
          <a:latin typeface="Verdana" pitchFamily="34" charset="0"/>
        </a:defRPr>
      </a:lvl9pPr>
    </p:titleStyle>
    <p:bodyStyle>
      <a:lvl1pPr marL="369888" indent="-369888" algn="l" defTabSz="1060450" rtl="0" eaLnBrk="0" fontAlgn="base" hangingPunct="0">
        <a:spcBef>
          <a:spcPct val="50000"/>
        </a:spcBef>
        <a:spcAft>
          <a:spcPct val="0"/>
        </a:spcAft>
        <a:buFont typeface="Symbol" pitchFamily="18" charset="2"/>
        <a:buChar char="-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800100" indent="-307975" algn="l" defTabSz="1060450" rtl="0" eaLnBrk="0" fontAlgn="base" hangingPunct="0">
        <a:spcBef>
          <a:spcPct val="30000"/>
        </a:spcBef>
        <a:spcAft>
          <a:spcPct val="10000"/>
        </a:spcAft>
        <a:buFont typeface="Arial" pitchFamily="34" charset="0"/>
        <a:buChar char="•"/>
        <a:defRPr sz="2000">
          <a:solidFill>
            <a:srgbClr val="000000"/>
          </a:solidFill>
          <a:latin typeface="+mn-lt"/>
        </a:defRPr>
      </a:lvl2pPr>
      <a:lvl3pPr marL="1270000" indent="-285750" algn="l" defTabSz="10604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000000"/>
          </a:solidFill>
          <a:latin typeface="+mn-lt"/>
        </a:defRPr>
      </a:lvl3pPr>
      <a:lvl4pPr marL="1724025" indent="-247650" algn="l" defTabSz="106045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>
          <a:solidFill>
            <a:srgbClr val="000000"/>
          </a:solidFill>
          <a:latin typeface="+mn-lt"/>
        </a:defRPr>
      </a:lvl4pPr>
      <a:lvl5pPr marL="22161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5pPr>
      <a:lvl6pPr marL="26733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6pPr>
      <a:lvl7pPr marL="31305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7pPr>
      <a:lvl8pPr marL="35877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8pPr>
      <a:lvl9pPr marL="4044950" indent="-246063" algn="l" defTabSz="1060450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ebdings" pitchFamily="18" charset="2"/>
        <a:buChar char="="/>
        <a:defRPr sz="2400">
          <a:solidFill>
            <a:srgbClr val="4620E6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803275" y="1853837"/>
            <a:ext cx="9067800" cy="1295400"/>
          </a:xfrm>
        </p:spPr>
        <p:txBody>
          <a:bodyPr/>
          <a:lstStyle/>
          <a:p>
            <a:pPr algn="ctr">
              <a:lnSpc>
                <a:spcPct val="120000"/>
              </a:lnSpc>
              <a:spcBef>
                <a:spcPts val="2400"/>
              </a:spcBef>
            </a:pPr>
            <a:br>
              <a:rPr lang="en-US" dirty="0">
                <a:solidFill>
                  <a:srgbClr val="000000"/>
                </a:solidFill>
              </a:rPr>
            </a:br>
            <a:br>
              <a:rPr lang="en-US" dirty="0"/>
            </a:br>
            <a:r>
              <a:rPr lang="en-US" dirty="0">
                <a:solidFill>
                  <a:schemeClr val="bg1"/>
                </a:solidFill>
              </a:rPr>
              <a:t>Web Data Integration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500" dirty="0">
                <a:solidFill>
                  <a:schemeClr val="bg1"/>
                </a:solidFill>
              </a:rPr>
              <a:t> </a:t>
            </a:r>
            <a:br>
              <a:rPr lang="en-US" sz="3600" dirty="0"/>
            </a:br>
            <a:r>
              <a:rPr lang="en-US" sz="400" dirty="0"/>
              <a:t> </a:t>
            </a:r>
            <a:br>
              <a:rPr lang="en-US" sz="4000" dirty="0"/>
            </a:br>
            <a:r>
              <a:rPr lang="en-US" sz="4800" dirty="0"/>
              <a:t>Introduction to </a:t>
            </a:r>
            <a:br>
              <a:rPr lang="en-US" sz="4800" dirty="0"/>
            </a:br>
            <a:r>
              <a:rPr lang="en-US" sz="4800" dirty="0"/>
              <a:t>MapForce</a:t>
            </a:r>
            <a:endParaRPr lang="en-US" sz="36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</a:t>
            </a:r>
            <a:r>
              <a:rPr lang="de-DE" dirty="0"/>
              <a:t>-on: Schema Mapping with MapForce - 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2125" lvl="1" indent="0">
              <a:buNone/>
            </a:pPr>
            <a:r>
              <a:rPr lang="de-DE" b="1" dirty="0"/>
              <a:t>1. Load files</a:t>
            </a:r>
          </a:p>
          <a:p>
            <a:pPr lvl="2"/>
            <a:r>
              <a:rPr lang="de-DE" dirty="0"/>
              <a:t>movie_list.csv as input</a:t>
            </a:r>
          </a:p>
          <a:p>
            <a:pPr lvl="2"/>
            <a:r>
              <a:rPr lang="de-DE" dirty="0"/>
              <a:t>target.xml as target schema</a:t>
            </a:r>
          </a:p>
          <a:p>
            <a:pPr marL="492125" lvl="1" indent="0">
              <a:buNone/>
            </a:pPr>
            <a:r>
              <a:rPr lang="de-DE" b="1" dirty="0"/>
              <a:t>2. Assign IDs </a:t>
            </a:r>
          </a:p>
          <a:p>
            <a:pPr lvl="2"/>
            <a:r>
              <a:rPr lang="de-DE" dirty="0"/>
              <a:t>The id should start with the prefix </a:t>
            </a:r>
            <a:r>
              <a:rPr lang="de-DE" i="1" dirty="0"/>
              <a:t>movie_list_id</a:t>
            </a:r>
            <a:r>
              <a:rPr lang="de-DE" dirty="0"/>
              <a:t> followed by an increasing number which starts at 1000.</a:t>
            </a:r>
          </a:p>
          <a:p>
            <a:pPr marL="984250" lvl="2" indent="0">
              <a:buNone/>
            </a:pPr>
            <a:endParaRPr lang="en-US" dirty="0"/>
          </a:p>
          <a:p>
            <a:pPr lvl="1"/>
            <a:endParaRPr lang="de-DE" b="1" dirty="0"/>
          </a:p>
          <a:p>
            <a:pPr marL="492125" lvl="1" indent="0">
              <a:buNone/>
            </a:pPr>
            <a:r>
              <a:rPr lang="de-DE" b="1" dirty="0"/>
              <a:t>3. Create attribute correspondences from </a:t>
            </a:r>
            <a:r>
              <a:rPr lang="de-DE" b="1" dirty="0">
                <a:solidFill>
                  <a:schemeClr val="accent2">
                    <a:lumMod val="75000"/>
                  </a:schemeClr>
                </a:solidFill>
              </a:rPr>
              <a:t>source</a:t>
            </a:r>
            <a:r>
              <a:rPr lang="de-DE" b="1" dirty="0"/>
              <a:t> to </a:t>
            </a:r>
            <a:r>
              <a:rPr lang="de-DE" b="1" dirty="0">
                <a:solidFill>
                  <a:srgbClr val="003366"/>
                </a:solidFill>
              </a:rPr>
              <a:t>target</a:t>
            </a:r>
          </a:p>
          <a:p>
            <a:pPr lvl="2"/>
            <a:r>
              <a:rPr lang="de-DE" dirty="0"/>
              <a:t>Map </a:t>
            </a:r>
            <a:r>
              <a:rPr lang="de-DE" dirty="0">
                <a:solidFill>
                  <a:srgbClr val="BF6000"/>
                </a:solidFill>
              </a:rPr>
              <a:t>Film</a:t>
            </a:r>
            <a:r>
              <a:rPr lang="de-DE" dirty="0"/>
              <a:t> and </a:t>
            </a:r>
            <a:r>
              <a:rPr lang="de-DE" dirty="0">
                <a:solidFill>
                  <a:srgbClr val="BF6000"/>
                </a:solidFill>
              </a:rPr>
              <a:t>Genre</a:t>
            </a:r>
            <a:r>
              <a:rPr lang="de-DE" dirty="0"/>
              <a:t> to the corresponding attributes of the target schema</a:t>
            </a:r>
          </a:p>
          <a:p>
            <a:pPr lvl="2"/>
            <a:r>
              <a:rPr lang="de-DE" dirty="0"/>
              <a:t>Set the </a:t>
            </a:r>
            <a:r>
              <a:rPr lang="de-DE" dirty="0">
                <a:solidFill>
                  <a:srgbClr val="003366"/>
                </a:solidFill>
              </a:rPr>
              <a:t>gross</a:t>
            </a:r>
            <a:r>
              <a:rPr lang="de-DE" dirty="0"/>
              <a:t> attribute value as a summation of the </a:t>
            </a:r>
            <a:r>
              <a:rPr lang="de-DE" dirty="0">
                <a:solidFill>
                  <a:srgbClr val="BF6000"/>
                </a:solidFill>
              </a:rPr>
              <a:t>Domestic</a:t>
            </a:r>
            <a:r>
              <a:rPr lang="de-DE" dirty="0"/>
              <a:t> and the </a:t>
            </a:r>
            <a:r>
              <a:rPr lang="de-DE" dirty="0">
                <a:solidFill>
                  <a:srgbClr val="BF6000"/>
                </a:solidFill>
              </a:rPr>
              <a:t>Foreign</a:t>
            </a:r>
            <a:r>
              <a:rPr lang="de-DE" dirty="0"/>
              <a:t> </a:t>
            </a:r>
            <a:r>
              <a:rPr lang="de-DE" dirty="0">
                <a:solidFill>
                  <a:srgbClr val="BF6000"/>
                </a:solidFill>
              </a:rPr>
              <a:t>Gross</a:t>
            </a:r>
            <a:r>
              <a:rPr lang="de-DE" dirty="0"/>
              <a:t>. (</a:t>
            </a:r>
            <a:r>
              <a:rPr lang="de-DE" b="1" i="1" dirty="0"/>
              <a:t>hint</a:t>
            </a:r>
            <a:r>
              <a:rPr lang="de-DE" dirty="0"/>
              <a:t>: You can only perform summation if all the involved values are numeric)</a:t>
            </a:r>
          </a:p>
          <a:p>
            <a:pPr lvl="2"/>
            <a:r>
              <a:rPr lang="de-DE" dirty="0"/>
              <a:t>Map </a:t>
            </a:r>
            <a:r>
              <a:rPr lang="de-DE" dirty="0">
                <a:solidFill>
                  <a:srgbClr val="BF6000"/>
                </a:solidFill>
              </a:rPr>
              <a:t>year</a:t>
            </a:r>
            <a:r>
              <a:rPr lang="de-DE" dirty="0"/>
              <a:t> to </a:t>
            </a:r>
            <a:r>
              <a:rPr lang="de-DE" dirty="0">
                <a:solidFill>
                  <a:srgbClr val="003366"/>
                </a:solidFill>
              </a:rPr>
              <a:t>date</a:t>
            </a:r>
            <a:r>
              <a:rPr lang="de-DE" dirty="0"/>
              <a:t> and set the day and month to the first of June.</a:t>
            </a:r>
          </a:p>
          <a:p>
            <a:pPr marL="492125" lvl="1" indent="0">
              <a:buNone/>
            </a:pPr>
            <a:endParaRPr lang="de-DE" b="1" dirty="0"/>
          </a:p>
          <a:p>
            <a:pPr marL="492125" lvl="1" indent="0">
              <a:buNone/>
            </a:pPr>
            <a:r>
              <a:rPr lang="de-DE" b="1" dirty="0"/>
              <a:t>4. Filter</a:t>
            </a:r>
          </a:p>
          <a:p>
            <a:pPr lvl="2"/>
            <a:r>
              <a:rPr lang="de-DE" dirty="0"/>
              <a:t>Exclude the movies where the exclude attribute is set to y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57800" y="1881188"/>
            <a:ext cx="4953000" cy="6191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Increment: </a:t>
            </a:r>
            <a:r>
              <a:rPr lang="de-DE" sz="16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auto-numbe</a:t>
            </a:r>
            <a:r>
              <a:rPr lang="de-DE" sz="16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r function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+mn-lt"/>
              </a:rPr>
              <a:t>Add prefix to incrementing</a:t>
            </a:r>
            <a:r>
              <a:rPr kumimoji="0" lang="de-DE" sz="1600" b="0" i="0" u="none" strike="noStrike" cap="none" normalizeH="0" dirty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+mn-lt"/>
              </a:rPr>
              <a:t> number: </a:t>
            </a:r>
            <a:r>
              <a:rPr kumimoji="0" lang="de-DE" sz="1600" b="1" i="0" u="none" strike="noStrike" cap="none" normalizeH="0" dirty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+mn-lt"/>
              </a:rPr>
              <a:t>concat</a:t>
            </a:r>
            <a:r>
              <a:rPr kumimoji="0" lang="de-DE" sz="1600" b="0" i="0" u="none" strike="noStrike" cap="none" normalizeH="0" dirty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+mn-lt"/>
              </a:rPr>
              <a:t> function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29050" y="3278189"/>
            <a:ext cx="6381750" cy="6191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Foreign Gross: </a:t>
            </a:r>
            <a:r>
              <a:rPr lang="de-DE" sz="16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if</a:t>
            </a:r>
            <a:r>
              <a:rPr lang="de-DE" sz="16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 the value is numeric add it </a:t>
            </a:r>
            <a:r>
              <a:rPr lang="de-DE" sz="16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else</a:t>
            </a:r>
            <a:r>
              <a:rPr lang="de-DE" sz="16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 add </a:t>
            </a:r>
            <a:r>
              <a:rPr lang="de-DE" sz="16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Date: Add prefix, define the </a:t>
            </a:r>
            <a:r>
              <a:rPr lang="de-DE" sz="16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format</a:t>
            </a:r>
            <a:r>
              <a:rPr lang="de-DE" sz="16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, parse the concat values as date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257800" y="6021389"/>
            <a:ext cx="4953000" cy="6191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Check if exclude value </a:t>
            </a:r>
            <a:r>
              <a:rPr lang="de-DE" sz="16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equals</a:t>
            </a:r>
            <a:r>
              <a:rPr lang="de-DE" sz="16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 y. On </a:t>
            </a:r>
            <a:r>
              <a:rPr lang="de-DE" sz="1600" b="1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false</a:t>
            </a:r>
            <a:r>
              <a:rPr lang="de-DE" sz="1600" dirty="0">
                <a:solidFill>
                  <a:schemeClr val="tx1">
                    <a:lumMod val="10000"/>
                  </a:schemeClr>
                </a:solidFill>
                <a:latin typeface="+mn-lt"/>
              </a:rPr>
              <a:t> map the source row to the target movie</a:t>
            </a:r>
          </a:p>
        </p:txBody>
      </p:sp>
    </p:spTree>
    <p:extLst>
      <p:ext uri="{BB962C8B-B14F-4D97-AF65-F5344CB8AC3E}">
        <p14:creationId xmlns:p14="http://schemas.microsoft.com/office/powerpoint/2010/main" val="68556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Solution: Schema Mapping with MapForce – 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Assign IDs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69" y="1514475"/>
            <a:ext cx="9410700" cy="54102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 bwMode="auto">
          <a:xfrm>
            <a:off x="3867150" y="1238249"/>
            <a:ext cx="3829050" cy="2447925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5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Solution: Schema Mapping with MapForce – 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attribute correspondences using summation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404812" y="1538287"/>
            <a:ext cx="9858375" cy="5191125"/>
            <a:chOff x="404812" y="1214437"/>
            <a:chExt cx="9858375" cy="519112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4812" y="1214437"/>
              <a:ext cx="9858375" cy="5191125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 bwMode="auto">
            <a:xfrm>
              <a:off x="3752849" y="3914775"/>
              <a:ext cx="3971925" cy="2447925"/>
            </a:xfrm>
            <a:prstGeom prst="round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ews Gothic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5546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738312"/>
            <a:ext cx="10010775" cy="50958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Solution: Schema Mapping with MapForce – 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attribute correspondences using date functions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533774" y="4784725"/>
            <a:ext cx="3629025" cy="1479550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545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Solution: Schema Mapping with MapForce – Movies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Filter out entities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63550" y="1816893"/>
            <a:ext cx="9896475" cy="4533901"/>
            <a:chOff x="0" y="1343024"/>
            <a:chExt cx="9896475" cy="453390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t="26186"/>
            <a:stretch/>
          </p:blipFill>
          <p:spPr>
            <a:xfrm>
              <a:off x="0" y="1343024"/>
              <a:ext cx="9896475" cy="4533901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 bwMode="auto">
            <a:xfrm>
              <a:off x="3943350" y="1641475"/>
              <a:ext cx="3486150" cy="1479550"/>
            </a:xfrm>
            <a:prstGeom prst="round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ews Gothic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8179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</a:t>
            </a:r>
            <a:r>
              <a:rPr lang="de-DE" dirty="0"/>
              <a:t>-on: Schema Mapping with MapForce -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2125" lvl="1" indent="0">
              <a:buNone/>
            </a:pPr>
            <a:r>
              <a:rPr lang="de-DE" b="1" dirty="0"/>
              <a:t>1. Load files</a:t>
            </a:r>
          </a:p>
          <a:p>
            <a:pPr lvl="2"/>
            <a:r>
              <a:rPr lang="de-DE" dirty="0"/>
              <a:t>actors.csv as input</a:t>
            </a:r>
          </a:p>
          <a:p>
            <a:pPr lvl="2"/>
            <a:r>
              <a:rPr lang="de-DE" dirty="0"/>
              <a:t>target.xml as target schema</a:t>
            </a:r>
          </a:p>
          <a:p>
            <a:pPr lvl="2"/>
            <a:endParaRPr lang="de-DE" dirty="0"/>
          </a:p>
          <a:p>
            <a:pPr marL="492125" lvl="1" indent="0">
              <a:buNone/>
            </a:pPr>
            <a:r>
              <a:rPr lang="de-DE" b="1" dirty="0"/>
              <a:t>2. Aggregate by Movie</a:t>
            </a:r>
          </a:p>
          <a:p>
            <a:pPr lvl="2"/>
            <a:r>
              <a:rPr lang="de-DE" dirty="0"/>
              <a:t>Identify an appropriate mapping key (the name of the movie is not enough as there might be movies with the same title)</a:t>
            </a:r>
          </a:p>
          <a:p>
            <a:pPr lvl="2"/>
            <a:r>
              <a:rPr lang="de-DE" dirty="0"/>
              <a:t>Group by the created key. Use the key as id for the target dataset.</a:t>
            </a:r>
          </a:p>
          <a:p>
            <a:pPr lvl="2"/>
            <a:r>
              <a:rPr lang="de-DE" dirty="0"/>
              <a:t>Map the aggregated rows to the movies in the target schema</a:t>
            </a:r>
          </a:p>
          <a:p>
            <a:pPr lvl="2"/>
            <a:endParaRPr lang="de-DE" dirty="0"/>
          </a:p>
          <a:p>
            <a:pPr marL="492125" lvl="1" indent="0">
              <a:buNone/>
            </a:pPr>
            <a:r>
              <a:rPr lang="de-DE" b="1" dirty="0"/>
              <a:t> </a:t>
            </a:r>
          </a:p>
          <a:p>
            <a:pPr marL="492125" lvl="1" indent="0">
              <a:buNone/>
            </a:pPr>
            <a:r>
              <a:rPr lang="de-DE" b="1" dirty="0"/>
              <a:t>3. Create actor correspondences</a:t>
            </a:r>
          </a:p>
          <a:p>
            <a:pPr lvl="2"/>
            <a:r>
              <a:rPr lang="de-DE" dirty="0"/>
              <a:t>Create the missing correspondences for the name, birthplace and the full birthday</a:t>
            </a:r>
          </a:p>
          <a:p>
            <a:pPr lvl="2"/>
            <a:r>
              <a:rPr lang="de-DE" dirty="0"/>
              <a:t>In case the values contain spaces, </a:t>
            </a:r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them</a:t>
            </a:r>
            <a:endParaRPr lang="de-DE" b="1" dirty="0"/>
          </a:p>
          <a:p>
            <a:pPr marL="0" indent="0">
              <a:buNone/>
            </a:pPr>
            <a:endParaRPr lang="de-DE" sz="1800" b="1" dirty="0"/>
          </a:p>
          <a:p>
            <a:pPr marL="0" indent="0">
              <a:buNone/>
            </a:pPr>
            <a:r>
              <a:rPr lang="de-DE" sz="1800" b="1" dirty="0"/>
              <a:t>File Format: </a:t>
            </a:r>
          </a:p>
          <a:p>
            <a:pPr marL="0" indent="0">
              <a:buNone/>
            </a:pPr>
            <a:r>
              <a:rPr lang="de-DE" sz="1400" dirty="0"/>
              <a:t>Gender	No	MovieYear	ActorName	Title   Reviews   BirthPlace	  BirthMonth	BirthDay	BirthYear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29050" y="1031877"/>
            <a:ext cx="4953000" cy="6191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The input file is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tab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separated. Define the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datatype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and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names 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of the attributes.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0E0E0">
                  <a:lumMod val="10000"/>
                </a:srgbClr>
              </a:solidFill>
              <a:effectLst/>
              <a:uLnTx/>
              <a:uFillTx/>
              <a:latin typeface="Arial"/>
              <a:ea typeface="+mn-ea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29050" y="2249489"/>
            <a:ext cx="6381750" cy="6191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A movie can be uniquely defined by its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name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and its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year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.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829050" y="4321177"/>
            <a:ext cx="6381750" cy="61912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Use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normalize space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function to remove the spaces.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Concatenate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the birthday day, month, year in a parsable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format</a:t>
            </a:r>
            <a:r>
              <a:rPr kumimoji="0" lang="de-DE" sz="1600" b="0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 like </a:t>
            </a:r>
            <a:r>
              <a:rPr kumimoji="0" lang="de-DE" sz="1600" b="1" i="0" u="none" strike="noStrike" kern="1200" cap="none" spc="0" normalizeH="0" baseline="0" noProof="0" dirty="0">
                <a:ln>
                  <a:noFill/>
                </a:ln>
                <a:solidFill>
                  <a:srgbClr val="E0E0E0">
                    <a:lumMod val="10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 pitchFamily="34" charset="0"/>
              </a:rPr>
              <a:t>[D].[M].[Y]</a:t>
            </a:r>
          </a:p>
        </p:txBody>
      </p:sp>
    </p:spTree>
    <p:extLst>
      <p:ext uri="{BB962C8B-B14F-4D97-AF65-F5344CB8AC3E}">
        <p14:creationId xmlns:p14="http://schemas.microsoft.com/office/powerpoint/2010/main" val="96926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Solution: Schema Mapping with MapForce –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Aggregate by movie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33362" y="1728788"/>
            <a:ext cx="10229399" cy="4643438"/>
            <a:chOff x="233362" y="1728788"/>
            <a:chExt cx="10229399" cy="464343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362" y="1728788"/>
              <a:ext cx="10229399" cy="4643438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 bwMode="auto">
            <a:xfrm>
              <a:off x="2901949" y="1810543"/>
              <a:ext cx="4270376" cy="2275681"/>
            </a:xfrm>
            <a:prstGeom prst="roundRect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News Gothic MT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59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462087"/>
            <a:ext cx="10629900" cy="5248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Solution: Schema Mapping with MapForce – 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Create actor correspondences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2921000" y="3565524"/>
            <a:ext cx="3784600" cy="3006726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News Gothic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037757"/>
      </p:ext>
    </p:extLst>
  </p:cSld>
  <p:clrMapOvr>
    <a:masterClrMapping/>
  </p:clrMapOvr>
</p:sld>
</file>

<file path=ppt/theme/theme1.xml><?xml version="1.0" encoding="utf-8"?>
<a:theme xmlns:a="http://schemas.openxmlformats.org/drawingml/2006/main" name="BIS1">
  <a:themeElements>
    <a:clrScheme name="">
      <a:dk1>
        <a:srgbClr val="E0E0E0"/>
      </a:dk1>
      <a:lt1>
        <a:srgbClr val="FFFFFF"/>
      </a:lt1>
      <a:dk2>
        <a:srgbClr val="3013AB"/>
      </a:dk2>
      <a:lt2>
        <a:srgbClr val="FFFFFF"/>
      </a:lt2>
      <a:accent1>
        <a:srgbClr val="A0A0A0"/>
      </a:accent1>
      <a:accent2>
        <a:srgbClr val="FF8000"/>
      </a:accent2>
      <a:accent3>
        <a:srgbClr val="FFFFFF"/>
      </a:accent3>
      <a:accent4>
        <a:srgbClr val="BFBFBF"/>
      </a:accent4>
      <a:accent5>
        <a:srgbClr val="CDCDCD"/>
      </a:accent5>
      <a:accent6>
        <a:srgbClr val="E77300"/>
      </a:accent6>
      <a:hlink>
        <a:srgbClr val="C000C0"/>
      </a:hlink>
      <a:folHlink>
        <a:srgbClr val="8080FF"/>
      </a:folHlink>
    </a:clrScheme>
    <a:fontScheme name="BIS1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 MT" pitchFamily="34" charset="0"/>
          </a:defRPr>
        </a:defPPr>
      </a:lstStyle>
    </a:lnDef>
  </a:objectDefaults>
  <a:extraClrSchemeLst>
    <a:extraClrScheme>
      <a:clrScheme name="BI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hpi_orange">
  <a:themeElements>
    <a:clrScheme name="HPI">
      <a:dk1>
        <a:srgbClr val="000000"/>
      </a:dk1>
      <a:lt1>
        <a:srgbClr val="FFFFFF"/>
      </a:lt1>
      <a:dk2>
        <a:srgbClr val="60676A"/>
      </a:dk2>
      <a:lt2>
        <a:srgbClr val="8E9496"/>
      </a:lt2>
      <a:accent1>
        <a:srgbClr val="AF0034"/>
      </a:accent1>
      <a:accent2>
        <a:srgbClr val="F8A800"/>
      </a:accent2>
      <a:accent3>
        <a:srgbClr val="FAC24C"/>
      </a:accent3>
      <a:accent4>
        <a:srgbClr val="DD6108"/>
      </a:accent4>
      <a:accent5>
        <a:srgbClr val="007A9E"/>
      </a:accent5>
      <a:accent6>
        <a:srgbClr val="4CA2BB"/>
      </a:accent6>
      <a:hlink>
        <a:srgbClr val="007A9E"/>
      </a:hlink>
      <a:folHlink>
        <a:srgbClr val="AEB3B4"/>
      </a:folHlink>
    </a:clrScheme>
    <a:fontScheme name="hpi_orang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hpi_orange 1">
        <a:dk1>
          <a:srgbClr val="000000"/>
        </a:dk1>
        <a:lt1>
          <a:srgbClr val="FFFFFF"/>
        </a:lt1>
        <a:dk2>
          <a:srgbClr val="60686B"/>
        </a:dk2>
        <a:lt2>
          <a:srgbClr val="868D91"/>
        </a:lt2>
        <a:accent1>
          <a:srgbClr val="AF0034"/>
        </a:accent1>
        <a:accent2>
          <a:srgbClr val="F6A800"/>
        </a:accent2>
        <a:accent3>
          <a:srgbClr val="FFFFFF"/>
        </a:accent3>
        <a:accent4>
          <a:srgbClr val="000000"/>
        </a:accent4>
        <a:accent5>
          <a:srgbClr val="D4AAAE"/>
        </a:accent5>
        <a:accent6>
          <a:srgbClr val="DF9800"/>
        </a:accent6>
        <a:hlink>
          <a:srgbClr val="007A9E"/>
        </a:hlink>
        <a:folHlink>
          <a:srgbClr val="AEB3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IS1">
  <a:themeElements>
    <a:clrScheme name="">
      <a:dk1>
        <a:srgbClr val="E0E0E0"/>
      </a:dk1>
      <a:lt1>
        <a:srgbClr val="FFFFFF"/>
      </a:lt1>
      <a:dk2>
        <a:srgbClr val="3013AB"/>
      </a:dk2>
      <a:lt2>
        <a:srgbClr val="FFFFFF"/>
      </a:lt2>
      <a:accent1>
        <a:srgbClr val="A0A0A0"/>
      </a:accent1>
      <a:accent2>
        <a:srgbClr val="FF8000"/>
      </a:accent2>
      <a:accent3>
        <a:srgbClr val="FFFFFF"/>
      </a:accent3>
      <a:accent4>
        <a:srgbClr val="BFBFBF"/>
      </a:accent4>
      <a:accent5>
        <a:srgbClr val="CDCDCD"/>
      </a:accent5>
      <a:accent6>
        <a:srgbClr val="E77300"/>
      </a:accent6>
      <a:hlink>
        <a:srgbClr val="C000C0"/>
      </a:hlink>
      <a:folHlink>
        <a:srgbClr val="8080FF"/>
      </a:folHlink>
    </a:clrScheme>
    <a:fontScheme name="BIS1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 MT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News Gothic MT" pitchFamily="34" charset="0"/>
          </a:defRPr>
        </a:defPPr>
      </a:lstStyle>
    </a:lnDef>
  </a:objectDefaults>
  <a:extraClrSchemeLst>
    <a:extraClrScheme>
      <a:clrScheme name="BI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I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I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C:\word\BIS\BISNEU\BIS1.PPT</Template>
  <TotalTime>2</TotalTime>
  <Pages>18</Pages>
  <Words>491</Words>
  <Application>Microsoft Office PowerPoint</Application>
  <PresentationFormat>Custom</PresentationFormat>
  <Paragraphs>55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News Gothic MT</vt:lpstr>
      <vt:lpstr>Symbol</vt:lpstr>
      <vt:lpstr>Times New Roman</vt:lpstr>
      <vt:lpstr>Verdana</vt:lpstr>
      <vt:lpstr>Webdings</vt:lpstr>
      <vt:lpstr>BIS1</vt:lpstr>
      <vt:lpstr>1_hpi_orange</vt:lpstr>
      <vt:lpstr>1_BIS1</vt:lpstr>
      <vt:lpstr>  Web Data Integration     Introduction to  MapForce</vt:lpstr>
      <vt:lpstr>Hands-on: Schema Mapping with MapForce - Movies</vt:lpstr>
      <vt:lpstr>Solution: Schema Mapping with MapForce – Movies</vt:lpstr>
      <vt:lpstr>Solution: Schema Mapping with MapForce – Movies</vt:lpstr>
      <vt:lpstr>Solution: Schema Mapping with MapForce – Movies</vt:lpstr>
      <vt:lpstr>Solution: Schema Mapping with MapForce – Movies</vt:lpstr>
      <vt:lpstr>Hands-on: Schema Mapping with MapForce - Actors</vt:lpstr>
      <vt:lpstr>Solution: Schema Mapping with MapForce – Actors</vt:lpstr>
      <vt:lpstr>Solution: Schema Mapping with MapForce – 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Data Integration -Web Data Formats</dc:title>
  <dc:creator>Christian Bizer</dc:creator>
  <cp:lastModifiedBy>Ralph Peeters</cp:lastModifiedBy>
  <cp:revision>974</cp:revision>
  <cp:lastPrinted>2019-09-24T16:30:58Z</cp:lastPrinted>
  <dcterms:created xsi:type="dcterms:W3CDTF">1997-04-06T08:34:14Z</dcterms:created>
  <dcterms:modified xsi:type="dcterms:W3CDTF">2024-10-01T11:28:57Z</dcterms:modified>
</cp:coreProperties>
</file>