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0" r:id="rId4"/>
    <p:sldId id="266" r:id="rId5"/>
    <p:sldId id="261" r:id="rId6"/>
    <p:sldId id="304" r:id="rId7"/>
    <p:sldId id="262" r:id="rId8"/>
    <p:sldId id="849" r:id="rId9"/>
    <p:sldId id="288" r:id="rId10"/>
    <p:sldId id="291" r:id="rId11"/>
    <p:sldId id="267" r:id="rId12"/>
    <p:sldId id="268" r:id="rId13"/>
    <p:sldId id="269" r:id="rId14"/>
    <p:sldId id="270" r:id="rId15"/>
    <p:sldId id="272" r:id="rId16"/>
    <p:sldId id="271" r:id="rId17"/>
    <p:sldId id="286" r:id="rId18"/>
    <p:sldId id="274" r:id="rId19"/>
    <p:sldId id="273" r:id="rId20"/>
    <p:sldId id="275" r:id="rId21"/>
    <p:sldId id="277" r:id="rId22"/>
    <p:sldId id="278" r:id="rId23"/>
    <p:sldId id="279" r:id="rId24"/>
    <p:sldId id="280" r:id="rId25"/>
    <p:sldId id="301" r:id="rId26"/>
    <p:sldId id="302" r:id="rId27"/>
    <p:sldId id="305" r:id="rId28"/>
    <p:sldId id="281" r:id="rId29"/>
    <p:sldId id="303" r:id="rId30"/>
    <p:sldId id="297" r:id="rId31"/>
    <p:sldId id="298" r:id="rId32"/>
    <p:sldId id="300" r:id="rId33"/>
    <p:sldId id="284" r:id="rId34"/>
    <p:sldId id="292" r:id="rId35"/>
    <p:sldId id="289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30D6-0F1D-43FA-B272-9D4161E29F7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2B2B-1507-4F3C-8157-94B471898C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6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2B2B-1507-4F3C-8157-94B471898C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4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787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536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2B2B-1507-4F3C-8157-94B471898CC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2B2B-1507-4F3C-8157-94B471898CC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3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-S: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(</a:t>
            </a:r>
            <a:r>
              <a:rPr lang="de-DE" dirty="0" err="1"/>
              <a:t>we</a:t>
            </a:r>
            <a:r>
              <a:rPr lang="de-DE" dirty="0"/>
              <a:t> already </a:t>
            </a:r>
            <a:r>
              <a:rPr lang="de-DE" dirty="0" err="1"/>
              <a:t>cross-validate</a:t>
            </a:r>
            <a:r>
              <a:rPr lang="de-DE" dirty="0"/>
              <a:t> for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2B2B-1507-4F3C-8157-94B471898CC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787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832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</a:t>
            </a:r>
            <a:r>
              <a:rPr lang="de-DE" baseline="0" dirty="0"/>
              <a:t> actors.xml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undergone</a:t>
            </a:r>
            <a:r>
              <a:rPr lang="de-DE" baseline="0" dirty="0"/>
              <a:t> a </a:t>
            </a:r>
            <a:r>
              <a:rPr lang="de-DE" baseline="0" dirty="0" err="1"/>
              <a:t>manual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cleaning</a:t>
            </a:r>
            <a:r>
              <a:rPr lang="de-DE" baseline="0" dirty="0"/>
              <a:t> </a:t>
            </a:r>
            <a:r>
              <a:rPr lang="de-DE" baseline="0" dirty="0" err="1"/>
              <a:t>step</a:t>
            </a:r>
            <a:r>
              <a:rPr lang="de-DE" baseline="0" dirty="0"/>
              <a:t> to </a:t>
            </a:r>
            <a:r>
              <a:rPr lang="de-DE" baseline="0" dirty="0" err="1"/>
              <a:t>remove</a:t>
            </a:r>
            <a:r>
              <a:rPr lang="de-DE" baseline="0" dirty="0"/>
              <a:t> </a:t>
            </a:r>
            <a:r>
              <a:rPr lang="de-DE" baseline="0" dirty="0" err="1"/>
              <a:t>duplicates</a:t>
            </a:r>
            <a:r>
              <a:rPr lang="de-DE" baseline="0" dirty="0"/>
              <a:t>! (144 </a:t>
            </a:r>
            <a:r>
              <a:rPr lang="de-DE" baseline="0" dirty="0" err="1"/>
              <a:t>merged</a:t>
            </a:r>
            <a:r>
              <a:rPr lang="de-DE" baseline="0" dirty="0"/>
              <a:t> </a:t>
            </a:r>
            <a:r>
              <a:rPr lang="de-DE" baseline="0" dirty="0" err="1"/>
              <a:t>into</a:t>
            </a:r>
            <a:r>
              <a:rPr lang="de-DE" baseline="0" dirty="0"/>
              <a:t> 71, 49 </a:t>
            </a:r>
            <a:r>
              <a:rPr lang="de-DE" baseline="0" dirty="0" err="1"/>
              <a:t>merged</a:t>
            </a:r>
            <a:r>
              <a:rPr lang="de-DE" baseline="0" dirty="0"/>
              <a:t> </a:t>
            </a:r>
            <a:r>
              <a:rPr lang="de-DE" baseline="0" dirty="0" err="1"/>
              <a:t>into</a:t>
            </a:r>
            <a:r>
              <a:rPr lang="de-DE" baseline="0" dirty="0"/>
              <a:t> 126)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62B2B-1507-4F3C-8157-94B471898CC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4634"/>
            <a:ext cx="2471806" cy="696599"/>
          </a:xfrm>
          <a:prstGeom prst="rect">
            <a:avLst/>
          </a:prstGeom>
        </p:spPr>
      </p:pic>
      <p:pic>
        <p:nvPicPr>
          <p:cNvPr id="10" name="Picture 14" descr="Schloss I (NB)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t="12" r="1862" b="12"/>
          <a:stretch/>
        </p:blipFill>
        <p:spPr bwMode="auto">
          <a:xfrm>
            <a:off x="0" y="837029"/>
            <a:ext cx="9144000" cy="54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551"/>
            <a:ext cx="7886700" cy="51761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4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 descr="Schloss I (NB)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t="12" r="1862" b="12"/>
          <a:stretch/>
        </p:blipFill>
        <p:spPr bwMode="auto">
          <a:xfrm>
            <a:off x="0" y="837029"/>
            <a:ext cx="9144000" cy="54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76970"/>
            <a:ext cx="2471806" cy="6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1552"/>
            <a:ext cx="3886200" cy="5205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1552"/>
            <a:ext cx="3886200" cy="5205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3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16115"/>
            <a:ext cx="3868340" cy="42735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971552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16115"/>
            <a:ext cx="3887391" cy="42735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83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02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6308726"/>
            <a:ext cx="9144000" cy="549275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96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17.10.2019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AFAB09-FB94-4AEB-BCF6-E4C454DECE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5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wbsg-uni-mannheim/winter/wiki/WInte.r-Tutori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bsg-uni-mannheim/winter/wiki/Data-Mode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bsg-uni-mannheim/winter/wiki/SimilarityMeasur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bsg-uni-mannheim/wi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Identity Resolution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Data Integration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Universität Mannheim - </a:t>
            </a:r>
            <a:r>
              <a:rPr lang="en-GB" dirty="0" err="1"/>
              <a:t>Bizer</a:t>
            </a:r>
            <a:r>
              <a:rPr lang="en-GB" dirty="0"/>
              <a:t>/</a:t>
            </a:r>
            <a:r>
              <a:rPr lang="en-GB" dirty="0" err="1"/>
              <a:t>Peeters</a:t>
            </a:r>
            <a:r>
              <a:rPr lang="en-GB" dirty="0"/>
              <a:t>/Brinkmann: Web Data Integration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69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WInte.r Tutorial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hlinkClick r:id="rId2"/>
              </a:rPr>
              <a:t>https://github.com/wbsg-uni-mannheim/winter/wiki/WInte.r-Tutorial</a:t>
            </a:r>
            <a:endParaRPr lang="en-GB" sz="2000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05989D5-9FC0-404B-B3A3-0AE44E65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BEE83-AEF7-43D0-8A22-500AE24A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5" y="1449071"/>
            <a:ext cx="7581530" cy="3959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822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Identity Resolution Walkthrough: Movie Use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9336" y="1125312"/>
            <a:ext cx="5268413" cy="4533083"/>
          </a:xfrm>
        </p:spPr>
        <p:txBody>
          <a:bodyPr/>
          <a:lstStyle/>
          <a:p>
            <a:pPr marL="391866" indent="-391866">
              <a:buFont typeface="+mj-lt"/>
              <a:buAutoNum type="arabicPeriod"/>
            </a:pPr>
            <a:r>
              <a:rPr lang="de-DE" dirty="0" err="1"/>
              <a:t>Loading</a:t>
            </a:r>
            <a:r>
              <a:rPr lang="de-DE" dirty="0"/>
              <a:t> Data</a:t>
            </a:r>
          </a:p>
          <a:p>
            <a:pPr marL="391866" indent="-391866">
              <a:buFont typeface="+mj-lt"/>
              <a:buAutoNum type="arabicPeriod" startAt="2"/>
            </a:pP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de-DE" dirty="0"/>
          </a:p>
          <a:p>
            <a:pPr marL="391866" indent="-391866">
              <a:buFont typeface="+mj-lt"/>
              <a:buAutoNum type="arabicPeriod" startAt="3"/>
            </a:pP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Identity Resolution</a:t>
            </a:r>
          </a:p>
          <a:p>
            <a:pPr marL="391866" indent="-391866">
              <a:buFont typeface="+mj-lt"/>
              <a:buAutoNum type="arabicPeriod" startAt="4"/>
            </a:pPr>
            <a:r>
              <a:rPr lang="de-DE" dirty="0" err="1"/>
              <a:t>Evaluating</a:t>
            </a:r>
            <a:r>
              <a:rPr lang="de-DE" dirty="0"/>
              <a:t> the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pPr marL="391866" indent="-391866">
              <a:buFont typeface="+mj-lt"/>
              <a:buAutoNum type="arabicPeriod" startAt="5"/>
            </a:pPr>
            <a:r>
              <a:rPr lang="de-DE" dirty="0"/>
              <a:t>Learning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97930"/>
            <a:ext cx="9143998" cy="2292723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4428A5B-7DB5-4C5B-8076-2EC8E891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45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Loading</a:t>
            </a:r>
            <a:r>
              <a:rPr lang="de-DE" dirty="0"/>
              <a:t> Data: Define </a:t>
            </a:r>
            <a:r>
              <a:rPr lang="de-DE" dirty="0" err="1"/>
              <a:t>the</a:t>
            </a:r>
            <a:r>
              <a:rPr lang="de-DE" dirty="0"/>
              <a:t> Data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5403" y="1038227"/>
            <a:ext cx="3539891" cy="426710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!</a:t>
            </a:r>
          </a:p>
          <a:p>
            <a:pPr lvl="1"/>
            <a:r>
              <a:rPr lang="de-DE" dirty="0"/>
              <a:t>Create Java classes for your entities</a:t>
            </a:r>
          </a:p>
          <a:p>
            <a:pPr lvl="1"/>
            <a:r>
              <a:rPr lang="de-DE" dirty="0"/>
              <a:t>Implement the </a:t>
            </a:r>
            <a:r>
              <a:rPr lang="de-DE" i="1" dirty="0"/>
              <a:t>Matchable</a:t>
            </a:r>
            <a:r>
              <a:rPr lang="de-DE" dirty="0"/>
              <a:t> interface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The data models for this exercise are already implemented in </a:t>
            </a:r>
            <a:r>
              <a:rPr lang="de-DE" dirty="0">
                <a:solidFill>
                  <a:srgbClr val="7F0055"/>
                </a:solidFill>
              </a:rPr>
              <a:t>Movie.java</a:t>
            </a:r>
            <a:r>
              <a:rPr lang="de-DE" dirty="0"/>
              <a:t> and </a:t>
            </a:r>
            <a:r>
              <a:rPr lang="de-DE" dirty="0">
                <a:solidFill>
                  <a:srgbClr val="7F0055"/>
                </a:solidFill>
              </a:rPr>
              <a:t>Actor.java</a:t>
            </a:r>
            <a:r>
              <a:rPr lang="de-DE" dirty="0"/>
              <a:t> in the package: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03666" y="1038226"/>
            <a:ext cx="5112297" cy="3970318"/>
          </a:xfrm>
          <a:prstGeom prst="rect">
            <a:avLst/>
          </a:prstGeom>
          <a:solidFill>
            <a:schemeClr val="accent4"/>
          </a:solidFill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Movie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Matchable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Movie(String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identifier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provenance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2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identifier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GB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provenance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provenance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  actors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private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private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director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private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LocalDateTime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date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private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List&lt;Actor&gt;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actors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return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0780" y="5227332"/>
            <a:ext cx="822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de.uni_mannheim.informatik.dws.wdi.ExerciseIdentityResolution.model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FF91627-2493-44D3-9326-3A93EE685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56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Loading</a:t>
            </a:r>
            <a:r>
              <a:rPr lang="de-DE" dirty="0"/>
              <a:t> Data: Create an XML File Reader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1748517"/>
          </a:xfrm>
        </p:spPr>
        <p:txBody>
          <a:bodyPr>
            <a:normAutofit/>
          </a:bodyPr>
          <a:lstStyle/>
          <a:p>
            <a:r>
              <a:rPr lang="de-DE" dirty="0"/>
              <a:t>Second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XML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XMLMatchableReader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createModelFromElement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lvl="2"/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instance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94954" y="2675906"/>
            <a:ext cx="6971780" cy="3231654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MovieXMLReader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XMLMatchableReader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&lt;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Movie,Attribute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&gt; {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646464"/>
                </a:solidFill>
                <a:latin typeface="Courier New" panose="02070309020205020404" pitchFamily="49" charset="0"/>
              </a:rPr>
              <a:t> @Override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Movie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createModelFromElement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(Node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String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provenanceInfo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 {</a:t>
            </a: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 // get the ID value</a:t>
            </a:r>
            <a:endParaRPr lang="en-GB" sz="102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getValueFromChildElement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"id"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 // create a new object with id and provenance information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Movie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movie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Movie(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provenanceInfo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02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 // fill the attributes</a:t>
            </a:r>
          </a:p>
          <a:p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movie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.setTitle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getValueFromChildElement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node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"title"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de-DE" sz="1200" b="1" dirty="0">
                <a:latin typeface="Courier New" panose="02070309020205020404" pitchFamily="49" charset="0"/>
              </a:rPr>
              <a:t>  </a:t>
            </a:r>
            <a:r>
              <a:rPr lang="de-DE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 // return the new object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return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movie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3E93B38-E1A4-43A8-A387-1299965CB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18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Loading</a:t>
            </a:r>
            <a:r>
              <a:rPr lang="de-DE" dirty="0"/>
              <a:t> Data: </a:t>
            </a:r>
            <a:r>
              <a:rPr lang="de-DE" dirty="0" err="1"/>
              <a:t>XMLMatchableReader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492306"/>
          </a:xfrm>
        </p:spPr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i="1" dirty="0" err="1"/>
              <a:t>XMLMatchableReader</a:t>
            </a:r>
            <a:endParaRPr lang="en-GB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5926643" y="2295026"/>
            <a:ext cx="315983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movie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GB" sz="12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id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academy_awards_2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id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title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True Grit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title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GB" sz="12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director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Joel Coen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Ethan Coen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director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GB" sz="12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actors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actor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Jeff Bridges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actor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actor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Hailee 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Steinfeld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name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actor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actors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GB" sz="12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GB" sz="1200" dirty="0">
                <a:solidFill>
                  <a:srgbClr val="3F7F7F"/>
                </a:solidFill>
                <a:latin typeface="Courier New" panose="02070309020205020404" pitchFamily="49" charset="0"/>
              </a:rPr>
              <a:t>movie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GB" sz="1200" dirty="0">
              <a:solidFill>
                <a:srgbClr val="0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744686" y="2100418"/>
            <a:ext cx="2181956" cy="867029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Gerade Verbindung mit Pfeil 7"/>
          <p:cNvCxnSpPr/>
          <p:nvPr/>
        </p:nvCxnSpPr>
        <p:spPr bwMode="auto">
          <a:xfrm>
            <a:off x="3631474" y="2947600"/>
            <a:ext cx="2403566" cy="4204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Gerade Verbindung mit Pfeil 9"/>
          <p:cNvCxnSpPr>
            <a:stCxn id="14" idx="3"/>
          </p:cNvCxnSpPr>
          <p:nvPr/>
        </p:nvCxnSpPr>
        <p:spPr bwMode="auto">
          <a:xfrm flipV="1">
            <a:off x="3270472" y="4282441"/>
            <a:ext cx="2656170" cy="720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296581" y="1856095"/>
            <a:ext cx="3927075" cy="276999"/>
          </a:xfrm>
          <a:prstGeom prst="rect">
            <a:avLst/>
          </a:prstGeom>
          <a:solidFill>
            <a:srgbClr val="FFC000"/>
          </a:solidFill>
          <a:ln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getValueFromChildElement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"title"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GB" sz="102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96581" y="2690448"/>
            <a:ext cx="3966263" cy="276999"/>
          </a:xfrm>
          <a:prstGeom prst="rect">
            <a:avLst/>
          </a:prstGeom>
          <a:solidFill>
            <a:srgbClr val="FFC000"/>
          </a:solidFill>
          <a:ln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getListFromChildElement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GB" sz="1200" b="1" dirty="0" err="1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"director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GB" sz="102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96581" y="3689481"/>
            <a:ext cx="2973891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getObjectListFromChildElement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"actors"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"actor"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ActorXMLReader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(),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provenanceInfo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GB" sz="102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3D07EF79-F460-456D-9335-943295B68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7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Loading</a:t>
            </a:r>
            <a:r>
              <a:rPr lang="de-DE" dirty="0"/>
              <a:t> Data: Load an XML </a:t>
            </a:r>
            <a:r>
              <a:rPr lang="de-DE" dirty="0" err="1"/>
              <a:t>file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170497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Third Step: Load the provided data sets</a:t>
            </a:r>
          </a:p>
          <a:p>
            <a:pPr lvl="1"/>
            <a:r>
              <a:rPr lang="de-DE" dirty="0"/>
              <a:t>Create a new </a:t>
            </a:r>
            <a:r>
              <a:rPr lang="de-DE" i="1" dirty="0"/>
              <a:t>HashedDataSet</a:t>
            </a:r>
            <a:r>
              <a:rPr lang="de-DE" dirty="0"/>
              <a:t> object</a:t>
            </a:r>
          </a:p>
          <a:p>
            <a:pPr lvl="1"/>
            <a:r>
              <a:rPr lang="de-DE" dirty="0" err="1"/>
              <a:t>Specify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XPath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XML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records</a:t>
            </a:r>
            <a:endParaRPr lang="de-DE" dirty="0"/>
          </a:p>
          <a:p>
            <a:pPr lvl="1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79714" y="3267076"/>
            <a:ext cx="6534694" cy="156966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a new data set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HashedDataSet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&lt;Movie, Attribute&gt;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HashedDataSet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load an XML file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MovieXMLReader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loadFromXML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"data/input/academy_awards.xml"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the file to load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"/movies/movie"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		 	    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XPath to elements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				    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data set to fill</a:t>
            </a: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AA45F18-8D0A-4A06-A419-F5A1E4F7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39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ALTERNATIVE </a:t>
            </a:r>
            <a:r>
              <a:rPr lang="de-DE" dirty="0" err="1"/>
              <a:t>Loading</a:t>
            </a:r>
            <a:r>
              <a:rPr lang="de-DE" dirty="0"/>
              <a:t> Data: The Default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5238287"/>
          </a:xfrm>
        </p:spPr>
        <p:txBody>
          <a:bodyPr>
            <a:norm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customized data models:</a:t>
            </a:r>
          </a:p>
          <a:p>
            <a:pPr marL="0" indent="0">
              <a:buNone/>
            </a:pPr>
            <a:r>
              <a:rPr lang="de-DE" dirty="0"/>
              <a:t>   Use the Default Model for a simple schema</a:t>
            </a:r>
          </a:p>
          <a:p>
            <a:pPr lvl="1"/>
            <a:r>
              <a:rPr lang="de-DE" sz="1800" dirty="0">
                <a:latin typeface="Consolas" panose="020B0609020204030204" pitchFamily="49" charset="0"/>
              </a:rPr>
              <a:t>de.uni_mannheim.informatik.dws.winter.model.defaultmodel.*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atomic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</a:t>
            </a:r>
            <a:r>
              <a:rPr lang="de-DE" dirty="0" err="1"/>
              <a:t>lists</a:t>
            </a:r>
            <a:endParaRPr lang="de-DE" dirty="0"/>
          </a:p>
          <a:p>
            <a:pPr lvl="1"/>
            <a:r>
              <a:rPr lang="en-GB" dirty="0"/>
              <a:t>Data is modelled using the </a:t>
            </a:r>
            <a:r>
              <a:rPr lang="en-GB" i="1" dirty="0"/>
              <a:t>Record</a:t>
            </a:r>
            <a:r>
              <a:rPr lang="en-GB" dirty="0"/>
              <a:t> and </a:t>
            </a:r>
            <a:r>
              <a:rPr lang="en-GB" i="1" dirty="0"/>
              <a:t>Attribute</a:t>
            </a:r>
            <a:r>
              <a:rPr lang="en-GB" dirty="0"/>
              <a:t> classes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info about data management in the </a:t>
            </a:r>
            <a:r>
              <a:rPr lang="en-GB" dirty="0" err="1"/>
              <a:t>WInte.r</a:t>
            </a:r>
            <a:r>
              <a:rPr lang="en-GB" dirty="0"/>
              <a:t> tutorial at: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FF0000"/>
                </a:solidFill>
                <a:hlinkClick r:id="rId2"/>
              </a:rPr>
              <a:t>https://github.com/wbsg-uni-mannheim/winter/wiki/Data-Model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09575" y="3253939"/>
            <a:ext cx="7994496" cy="156966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HashedDataSet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&lt;Record, Attribute&gt;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HashedDataSet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Map the XML Element names to attribute names in the data set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Attribute&gt;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nodeMapping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nodeMapping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"title"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"title"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nodeMapping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"date"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"date"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XMLRecordReader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"id"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nodeMapping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loadFromXML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sourceFile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"/movies/movie"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ds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16</a:t>
            </a:fld>
            <a:endParaRPr lang="en-GB" dirty="0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H="1">
            <a:off x="2175029" y="2796466"/>
            <a:ext cx="1979721" cy="457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 flipH="1">
            <a:off x="2974020" y="2796466"/>
            <a:ext cx="2530135" cy="457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3CF1180-EC2D-41FD-980C-2F4FD2E74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5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3.2 Creating a Matching Rule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matching rule specifies which attributes to compare and how to calculate an overall similarity value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i="1" dirty="0" err="1"/>
              <a:t>SimilarityMeasure</a:t>
            </a:r>
            <a:r>
              <a:rPr lang="en-GB" dirty="0" err="1"/>
              <a:t>s</a:t>
            </a:r>
            <a:r>
              <a:rPr lang="en-GB" dirty="0"/>
              <a:t> specify the similarity of two values</a:t>
            </a:r>
          </a:p>
          <a:p>
            <a:r>
              <a:rPr lang="en-GB" b="1" i="1" dirty="0"/>
              <a:t>Comparator</a:t>
            </a:r>
            <a:r>
              <a:rPr lang="en-GB" dirty="0"/>
              <a:t>s specify how to compare the values of attributes</a:t>
            </a:r>
          </a:p>
          <a:p>
            <a:r>
              <a:rPr lang="en-GB" b="1" i="1" dirty="0" err="1"/>
              <a:t>MatchingRule</a:t>
            </a:r>
            <a:r>
              <a:rPr lang="en-GB" dirty="0" err="1"/>
              <a:t>s</a:t>
            </a:r>
            <a:r>
              <a:rPr lang="en-GB" dirty="0"/>
              <a:t> specify how to combine the different similarity values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06" y="1802403"/>
            <a:ext cx="5551714" cy="1929625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19D0545-813D-4A90-ABFA-60922578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32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: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194036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/>
              <a:t>WInte.r provides different similarity measures for string, numeric, date and list attribute</a:t>
            </a:r>
          </a:p>
          <a:p>
            <a:pPr lvl="2"/>
            <a:r>
              <a:rPr lang="de-DE" sz="1500" dirty="0"/>
              <a:t>More Info at: </a:t>
            </a:r>
            <a:r>
              <a:rPr lang="de-DE" sz="1500" dirty="0">
                <a:solidFill>
                  <a:srgbClr val="FF0000"/>
                </a:solidFill>
                <a:hlinkClick r:id="rId2"/>
              </a:rPr>
              <a:t>https://github.com/wbsg-uni-mannheim/winter/wiki/SimilarityMeasures</a:t>
            </a:r>
            <a:endParaRPr lang="de-DE" sz="1500" dirty="0">
              <a:solidFill>
                <a:srgbClr val="FF0000"/>
              </a:solidFill>
            </a:endParaRPr>
          </a:p>
          <a:p>
            <a:pPr lvl="1"/>
            <a:r>
              <a:rPr lang="de-DE" dirty="0" err="1"/>
              <a:t>Extends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SimilarityMeasure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Accepts</a:t>
            </a:r>
            <a:r>
              <a:rPr lang="de-DE" dirty="0"/>
              <a:t> two values and returns their similarity</a:t>
            </a:r>
          </a:p>
          <a:p>
            <a:pPr lvl="1"/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416333" y="3041489"/>
            <a:ext cx="7250703" cy="2677656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TokenizingJaccardSimilarity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SimilarityMeasure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&lt;String&gt; {</a:t>
            </a:r>
          </a:p>
          <a:p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 @</a:t>
            </a:r>
            <a:r>
              <a:rPr lang="en-GB" sz="1200" dirty="0">
                <a:solidFill>
                  <a:srgbClr val="646464"/>
                </a:solidFill>
                <a:latin typeface="Courier New" panose="02070309020205020404" pitchFamily="49" charset="0"/>
              </a:rPr>
              <a:t>Override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calculate(String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first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second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if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StringUtils.isEmpty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first</a:t>
            </a:r>
            <a:r>
              <a:rPr lang="en-US" sz="1200" b="1" dirty="0"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|| </a:t>
            </a:r>
            <a:r>
              <a:rPr lang="en-US" sz="1200" b="1" dirty="0" err="1">
                <a:latin typeface="Courier New" panose="02070309020205020404" pitchFamily="49" charset="0"/>
              </a:rPr>
              <a:t>StringUtils.isEmpty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second</a:t>
            </a:r>
            <a:r>
              <a:rPr lang="en-US" sz="1200" b="1" dirty="0">
                <a:latin typeface="Courier New" panose="02070309020205020404" pitchFamily="49" charset="0"/>
              </a:rPr>
              <a:t>))</a:t>
            </a:r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0.0;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}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use the </a:t>
            </a:r>
            <a:r>
              <a:rPr lang="en-GB" sz="12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SecondString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library to calculate the similarity value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Jaccard j = new Jaccard(new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SimpleTokenizer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(true, true));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return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j.score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(first, second); 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200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7BB3B5B-D4A7-46D0-B683-80227E62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34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: </a:t>
            </a:r>
            <a:r>
              <a:rPr lang="de-DE" dirty="0" err="1"/>
              <a:t>Comparators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5"/>
            <a:ext cx="4040505" cy="4674597"/>
          </a:xfrm>
        </p:spPr>
        <p:txBody>
          <a:bodyPr>
            <a:norm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Calculate</a:t>
            </a:r>
            <a:r>
              <a:rPr lang="de-DE" dirty="0"/>
              <a:t> Jaccard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movie‘s</a:t>
            </a:r>
            <a:r>
              <a:rPr lang="de-DE" dirty="0"/>
              <a:t> </a:t>
            </a:r>
            <a:r>
              <a:rPr lang="de-DE" dirty="0" err="1"/>
              <a:t>directors</a:t>
            </a:r>
            <a:endParaRPr lang="de-DE" dirty="0"/>
          </a:p>
          <a:p>
            <a:endParaRPr lang="de-DE" sz="1800" dirty="0"/>
          </a:p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comparators</a:t>
            </a:r>
            <a:r>
              <a:rPr lang="de-DE" dirty="0"/>
              <a:t>:</a:t>
            </a:r>
          </a:p>
          <a:p>
            <a:pPr marL="813666" lvl="1" indent="-391866">
              <a:buFont typeface="+mj-lt"/>
              <a:buAutoNum type="arabicPeriod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endParaRPr lang="de-DE" dirty="0"/>
          </a:p>
          <a:p>
            <a:pPr marL="1164750" lvl="2" indent="-285750"/>
            <a:r>
              <a:rPr lang="de-DE" dirty="0" err="1"/>
              <a:t>lower-case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sz="900" dirty="0"/>
          </a:p>
          <a:p>
            <a:pPr marL="813666" lvl="1" indent="-391866"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1164750" lvl="2" indent="-285750"/>
            <a:r>
              <a:rPr lang="de-DE" dirty="0" err="1"/>
              <a:t>Use</a:t>
            </a:r>
            <a:r>
              <a:rPr lang="de-DE" dirty="0"/>
              <a:t> Jaccard </a:t>
            </a:r>
            <a:r>
              <a:rPr lang="de-DE" dirty="0" err="1"/>
              <a:t>Similarity</a:t>
            </a:r>
            <a:endParaRPr lang="de-DE" dirty="0"/>
          </a:p>
          <a:p>
            <a:pPr marL="813666" lvl="1" indent="-391866">
              <a:buFont typeface="+mj-lt"/>
              <a:buAutoNum type="arabicPeriod"/>
            </a:pPr>
            <a:r>
              <a:rPr lang="de-DE" dirty="0" err="1"/>
              <a:t>re-scale</a:t>
            </a:r>
            <a:r>
              <a:rPr lang="de-DE" dirty="0"/>
              <a:t> the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1164750" lvl="2" indent="-285750"/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4285282" y="823919"/>
            <a:ext cx="4858718" cy="5259453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de.uni_mannheim.informatik.dws.winter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.matching.rules.Comparator;</a:t>
            </a:r>
          </a:p>
          <a:p>
            <a:pPr>
              <a:lnSpc>
                <a:spcPct val="107000"/>
              </a:lnSpc>
            </a:pPr>
            <a:endParaRPr lang="en-GB" sz="94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MovieDirectorComparatorJaccard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Comparator&lt;Movie, Attribute&gt; {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TokenizingJaccardSimilarity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sim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TokenizingJaccardSimilarity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 @Override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compare(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Movie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entity1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Movie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entity2,                                           </a:t>
            </a:r>
            <a:r>
              <a:rPr lang="en-GB" sz="1200" b="1" dirty="0">
                <a:latin typeface="Courier New" panose="02070309020205020404" pitchFamily="49" charset="0"/>
              </a:rPr>
              <a:t>Correspondence&lt;Attribute, </a:t>
            </a:r>
            <a:r>
              <a:rPr lang="en-GB" sz="1200" b="1" dirty="0" err="1">
                <a:latin typeface="Courier New" panose="02070309020205020404" pitchFamily="49" charset="0"/>
              </a:rPr>
              <a:t>Matchable</a:t>
            </a:r>
            <a:r>
              <a:rPr lang="en-GB" sz="1200" b="1" dirty="0">
                <a:latin typeface="Courier New" panose="02070309020205020404" pitchFamily="49" charset="0"/>
              </a:rPr>
              <a:t>&gt;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schemaCor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GB" sz="12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preprocessing</a:t>
            </a:r>
            <a:endParaRPr lang="en-GB" sz="12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entity1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.getDirector().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toLowerCase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s2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entity2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.getDirector().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toLowerCase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de-DE" sz="11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// calculate similarity value</a:t>
            </a:r>
            <a:endParaRPr lang="en-GB" sz="102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double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sim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.calculate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s1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s2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6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 // </a:t>
            </a:r>
            <a:r>
              <a:rPr lang="en-GB" sz="12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postprocessing</a:t>
            </a:r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  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*=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return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similarity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200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1266092" y="3622431"/>
            <a:ext cx="7877908" cy="369277"/>
          </a:xfrm>
          <a:prstGeom prst="rect">
            <a:avLst/>
          </a:prstGeom>
          <a:solidFill>
            <a:srgbClr val="5B9BD5">
              <a:alpha val="30196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266092" y="4301277"/>
            <a:ext cx="7877908" cy="214307"/>
          </a:xfrm>
          <a:prstGeom prst="rect">
            <a:avLst/>
          </a:prstGeom>
          <a:solidFill>
            <a:srgbClr val="5B9BD5">
              <a:alpha val="30196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1266092" y="4891105"/>
            <a:ext cx="7877908" cy="268008"/>
          </a:xfrm>
          <a:prstGeom prst="rect">
            <a:avLst/>
          </a:prstGeom>
          <a:solidFill>
            <a:srgbClr val="5B9BD5">
              <a:alpha val="30196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0CE3403-C97F-4972-A399-55AD6399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27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577" y="125682"/>
            <a:ext cx="7886700" cy="416377"/>
          </a:xfrm>
        </p:spPr>
        <p:txBody>
          <a:bodyPr>
            <a:normAutofit fontScale="90000"/>
          </a:bodyPr>
          <a:lstStyle/>
          <a:p>
            <a:r>
              <a:rPr lang="en-US" altLang="de-DE" dirty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5520" y="1321525"/>
            <a:ext cx="6496594" cy="4828359"/>
          </a:xfrm>
        </p:spPr>
        <p:txBody>
          <a:bodyPr/>
          <a:lstStyle/>
          <a:p>
            <a:pPr marL="391866" indent="-391866">
              <a:buFont typeface="+mj-lt"/>
              <a:buAutoNum type="arabicPeriod"/>
            </a:pPr>
            <a:r>
              <a:rPr lang="en-GB" dirty="0"/>
              <a:t>Exercise Overview</a:t>
            </a:r>
          </a:p>
          <a:p>
            <a:pPr marL="391866" indent="-391866">
              <a:buFont typeface="+mj-lt"/>
              <a:buAutoNum type="arabicPeriod"/>
            </a:pPr>
            <a:r>
              <a:rPr lang="en-GB" dirty="0"/>
              <a:t>Use Case for this Exercise</a:t>
            </a:r>
          </a:p>
          <a:p>
            <a:pPr marL="391866" indent="-391866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/>
              <a:t>WInte.r</a:t>
            </a:r>
            <a:r>
              <a:rPr lang="en-GB" dirty="0"/>
              <a:t> Framework</a:t>
            </a:r>
          </a:p>
          <a:p>
            <a:pPr marL="734749" lvl="1" indent="-293900">
              <a:buFont typeface="+mj-lt"/>
              <a:buAutoNum type="arabicPeriod"/>
            </a:pPr>
            <a:r>
              <a:rPr lang="en-GB" dirty="0"/>
              <a:t>Loading Data</a:t>
            </a:r>
          </a:p>
          <a:p>
            <a:pPr marL="734749" lvl="1" indent="-293900">
              <a:buFont typeface="+mj-lt"/>
              <a:buAutoNum type="arabicPeriod"/>
            </a:pPr>
            <a:r>
              <a:rPr lang="en-GB" dirty="0"/>
              <a:t>Creating a Matching Rule</a:t>
            </a:r>
          </a:p>
          <a:p>
            <a:pPr marL="734749" lvl="1" indent="-293900">
              <a:buFont typeface="+mj-lt"/>
              <a:buAutoNum type="arabicPeriod"/>
            </a:pPr>
            <a:r>
              <a:rPr lang="en-GB" dirty="0"/>
              <a:t>Running the Identity Resolution</a:t>
            </a:r>
          </a:p>
          <a:p>
            <a:pPr marL="734749" lvl="1" indent="-293900">
              <a:buFont typeface="+mj-lt"/>
              <a:buAutoNum type="arabicPeriod"/>
            </a:pPr>
            <a:r>
              <a:rPr lang="en-GB" dirty="0"/>
              <a:t>Evaluating the Matching Result</a:t>
            </a:r>
          </a:p>
          <a:p>
            <a:pPr marL="734749" lvl="1" indent="-293900">
              <a:buFont typeface="+mj-lt"/>
              <a:buAutoNum type="arabicPeriod"/>
            </a:pPr>
            <a:r>
              <a:rPr lang="en-GB" dirty="0"/>
              <a:t>Learning a Matching Rule</a:t>
            </a:r>
          </a:p>
          <a:p>
            <a:pPr marL="440849" indent="-457200">
              <a:buFont typeface="+mj-lt"/>
              <a:buAutoNum type="arabicPeriod"/>
            </a:pPr>
            <a:r>
              <a:rPr lang="en-GB" dirty="0"/>
              <a:t>Hands-on: Tasks of the Exercise</a:t>
            </a:r>
          </a:p>
          <a:p>
            <a:pPr marL="391866" indent="-391866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B8051C6-BBCB-4325-9AC8-18EF4A146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en-GB" dirty="0"/>
              <a:t>Universität Mannheim - </a:t>
            </a:r>
            <a:r>
              <a:rPr lang="en-GB" dirty="0" err="1"/>
              <a:t>Bizer</a:t>
            </a:r>
            <a:r>
              <a:rPr lang="en-GB" dirty="0"/>
              <a:t>/</a:t>
            </a:r>
            <a:r>
              <a:rPr lang="en-GB" dirty="0" err="1"/>
              <a:t>Peeters</a:t>
            </a:r>
            <a:r>
              <a:rPr lang="en-GB" dirty="0"/>
              <a:t>/Brinkmann: Web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64556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: Combine </a:t>
            </a:r>
            <a:r>
              <a:rPr lang="de-DE" dirty="0" err="1"/>
              <a:t>Comparators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1528626"/>
          </a:xfrm>
        </p:spPr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Matching </a:t>
            </a:r>
            <a:r>
              <a:rPr lang="de-DE" dirty="0" err="1"/>
              <a:t>Rule</a:t>
            </a:r>
            <a:r>
              <a:rPr lang="de-DE" dirty="0"/>
              <a:t>:</a:t>
            </a:r>
            <a:endParaRPr lang="en-GB" dirty="0"/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LinearCombinationMatchingRule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Specify</a:t>
            </a:r>
            <a:r>
              <a:rPr lang="de-DE" dirty="0"/>
              <a:t> final </a:t>
            </a:r>
            <a:r>
              <a:rPr lang="de-DE" dirty="0" err="1"/>
              <a:t>threshold</a:t>
            </a:r>
            <a:endParaRPr lang="de-DE" dirty="0"/>
          </a:p>
          <a:p>
            <a:pPr lvl="1"/>
            <a:r>
              <a:rPr lang="de-DE" dirty="0"/>
              <a:t>Add </a:t>
            </a:r>
            <a:r>
              <a:rPr lang="de-DE" dirty="0" err="1"/>
              <a:t>comparators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6823" y="2884331"/>
            <a:ext cx="7614997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&lt;&gt;(0.5);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	    // final threshold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MovieTitleComparator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0.6); 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comparator &amp; weight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MovieDateComparator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0.4);  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comparator &amp; weight</a:t>
            </a:r>
            <a:endParaRPr lang="en-GB" sz="1200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87341" y="4415158"/>
                <a:ext cx="6387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𝑀𝑜𝑣𝑖𝑒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0.6 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+0.4 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𝑑𝑎𝑡𝑒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41" y="4415158"/>
                <a:ext cx="638700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78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782390" y="5166359"/>
                <a:ext cx="547316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𝑚𝑎𝑡𝑐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𝑀𝑜𝑣𝑖𝑒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𝑀𝑜𝑣𝑖𝑒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≥ 0.5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90" y="5166359"/>
                <a:ext cx="5473165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708CB46-D053-49C9-8168-468C6D792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80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Define</a:t>
            </a:r>
            <a:r>
              <a:rPr lang="de-DE" dirty="0"/>
              <a:t> a Blocker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09575" y="1038226"/>
                <a:ext cx="8342539" cy="496198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Listing all </a:t>
                </a:r>
                <a:r>
                  <a:rPr lang="de-DE" dirty="0" err="1"/>
                  <a:t>pairs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records</a:t>
                </a:r>
                <a:r>
                  <a:rPr lang="de-DE" dirty="0"/>
                  <a:t> in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datasets</a:t>
                </a:r>
                <a:r>
                  <a:rPr lang="de-DE" dirty="0"/>
                  <a:t> D </a:t>
                </a:r>
                <a:r>
                  <a:rPr lang="de-DE" dirty="0" err="1"/>
                  <a:t>and</a:t>
                </a:r>
                <a:r>
                  <a:rPr lang="de-DE" dirty="0"/>
                  <a:t> E </a:t>
                </a:r>
                <a:r>
                  <a:rPr lang="de-DE" dirty="0" err="1"/>
                  <a:t>is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GB" b="0" dirty="0"/>
              </a:p>
              <a:p>
                <a:r>
                  <a:rPr lang="de-DE" dirty="0"/>
                  <a:t>Blockers </a:t>
                </a:r>
                <a:r>
                  <a:rPr lang="de-DE" dirty="0" err="1"/>
                  <a:t>create</a:t>
                </a:r>
                <a:r>
                  <a:rPr lang="de-DE" dirty="0"/>
                  <a:t> </a:t>
                </a:r>
                <a:r>
                  <a:rPr lang="de-DE" dirty="0" err="1"/>
                  <a:t>fewer</a:t>
                </a:r>
                <a:r>
                  <a:rPr lang="de-DE" dirty="0"/>
                  <a:t> </a:t>
                </a:r>
                <a:r>
                  <a:rPr lang="de-DE" dirty="0" err="1"/>
                  <a:t>pairs</a:t>
                </a:r>
                <a:r>
                  <a:rPr lang="de-DE" dirty="0"/>
                  <a:t>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speeds</a:t>
                </a:r>
                <a:r>
                  <a:rPr lang="de-DE" dirty="0"/>
                  <a:t> </a:t>
                </a:r>
                <a:r>
                  <a:rPr lang="de-DE" dirty="0" err="1"/>
                  <a:t>up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matching</a:t>
                </a:r>
                <a:r>
                  <a:rPr lang="de-DE" dirty="0"/>
                  <a:t> </a:t>
                </a:r>
                <a:r>
                  <a:rPr lang="de-DE" dirty="0" err="1"/>
                  <a:t>runtime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endParaRPr lang="de-DE" dirty="0"/>
              </a:p>
              <a:p>
                <a:pPr marL="457200" lvl="1" indent="0">
                  <a:buNone/>
                </a:pPr>
                <a:r>
                  <a:rPr lang="en-GB" i="1" dirty="0" err="1"/>
                  <a:t>de.uni_mannheim.informatik.dws.winter.matching.blockers</a:t>
                </a:r>
                <a:endParaRPr lang="de-DE" i="1" dirty="0"/>
              </a:p>
              <a:p>
                <a:pPr lvl="1"/>
                <a:r>
                  <a:rPr lang="de-DE" b="1" i="1" dirty="0" err="1"/>
                  <a:t>NoBlocker</a:t>
                </a:r>
                <a:r>
                  <a:rPr lang="de-DE" dirty="0"/>
                  <a:t> </a:t>
                </a:r>
              </a:p>
              <a:p>
                <a:pPr lvl="2"/>
                <a:r>
                  <a:rPr lang="de-DE" dirty="0" err="1"/>
                  <a:t>Calculates</a:t>
                </a:r>
                <a:r>
                  <a:rPr lang="de-DE" dirty="0"/>
                  <a:t> all </a:t>
                </a:r>
                <a:r>
                  <a:rPr lang="de-DE" dirty="0" err="1"/>
                  <a:t>pairs</a:t>
                </a:r>
                <a:r>
                  <a:rPr lang="de-DE" dirty="0"/>
                  <a:t>, i.e.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blocking</a:t>
                </a:r>
                <a:endParaRPr lang="de-DE" dirty="0"/>
              </a:p>
              <a:p>
                <a:pPr lvl="1"/>
                <a:r>
                  <a:rPr lang="de-DE" b="1" i="1" dirty="0" err="1"/>
                  <a:t>StandardRecordBlocker</a:t>
                </a:r>
                <a:endParaRPr lang="de-DE" b="1" i="1" dirty="0"/>
              </a:p>
              <a:p>
                <a:pPr lvl="2"/>
                <a:r>
                  <a:rPr lang="de-DE" dirty="0" err="1"/>
                  <a:t>Uses</a:t>
                </a:r>
                <a:r>
                  <a:rPr lang="de-DE" dirty="0"/>
                  <a:t> a </a:t>
                </a:r>
                <a:r>
                  <a:rPr lang="de-DE" dirty="0" err="1"/>
                  <a:t>blocking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create</a:t>
                </a:r>
                <a:r>
                  <a:rPr lang="de-DE" dirty="0"/>
                  <a:t> </a:t>
                </a:r>
                <a:r>
                  <a:rPr lang="de-DE" dirty="0" err="1"/>
                  <a:t>pairs</a:t>
                </a:r>
                <a:endParaRPr lang="de-DE" dirty="0"/>
              </a:p>
              <a:p>
                <a:pPr lvl="1"/>
                <a:r>
                  <a:rPr lang="de-DE" b="1" i="1" dirty="0" err="1"/>
                  <a:t>SortedNeighbourhoodBlocker</a:t>
                </a:r>
                <a:endParaRPr lang="de-DE" b="1" i="1" dirty="0"/>
              </a:p>
              <a:p>
                <a:pPr lvl="2"/>
                <a:r>
                  <a:rPr lang="de-DE" dirty="0" err="1"/>
                  <a:t>Uses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sorted</a:t>
                </a:r>
                <a:r>
                  <a:rPr lang="de-DE" dirty="0"/>
                  <a:t> </a:t>
                </a:r>
                <a:r>
                  <a:rPr lang="de-DE" dirty="0" err="1"/>
                  <a:t>neighbourhood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endParaRPr lang="de-DE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1038226"/>
                <a:ext cx="8342539" cy="4961980"/>
              </a:xfrm>
              <a:blipFill>
                <a:blip r:embed="rId2"/>
                <a:stretch>
                  <a:fillRect l="-950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87A7837-9280-4A73-BAEE-66FA3BFA6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53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243649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 </a:t>
            </a:r>
            <a:r>
              <a:rPr lang="de-DE" dirty="0" err="1"/>
              <a:t>blocker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Records for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function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value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by </a:t>
            </a:r>
            <a:r>
              <a:rPr lang="de-DE" dirty="0" err="1"/>
              <a:t>the</a:t>
            </a:r>
            <a:r>
              <a:rPr lang="de-DE" dirty="0"/>
              <a:t> matching </a:t>
            </a:r>
            <a:r>
              <a:rPr lang="de-DE" dirty="0" err="1"/>
              <a:t>rule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decade</a:t>
            </a:r>
            <a:r>
              <a:rPr lang="de-DE" dirty="0"/>
              <a:t> of a </a:t>
            </a:r>
            <a:r>
              <a:rPr lang="de-DE" dirty="0" err="1"/>
              <a:t>movie‘s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lvl="1"/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RecordBlockingKeyGenerator</a:t>
            </a:r>
            <a:endParaRPr lang="de-DE" dirty="0"/>
          </a:p>
          <a:p>
            <a:pPr lvl="1"/>
            <a:r>
              <a:rPr lang="de-DE" dirty="0" err="1"/>
              <a:t>Override</a:t>
            </a:r>
            <a:r>
              <a:rPr lang="de-DE" dirty="0"/>
              <a:t> </a:t>
            </a:r>
            <a:r>
              <a:rPr lang="de-DE" dirty="0" err="1"/>
              <a:t>generateBlockingKeys</a:t>
            </a:r>
            <a:r>
              <a:rPr lang="de-DE" dirty="0"/>
              <a:t>(…)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09575" y="3753734"/>
            <a:ext cx="8535130" cy="240065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MovieBlockingFunction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RecordBlockingKeyGenerator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{</a:t>
            </a:r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 @Override</a:t>
            </a: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generateBlockingKeys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(Movie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instance,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Processable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&lt;Correspondence&lt;Attribute,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Matchable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correspondences</a:t>
            </a:r>
            <a:r>
              <a:rPr lang="en-US" dirty="0"/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DataIterator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&lt;Pair&lt;String, Movie&gt;&gt;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resultCollector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resultCollector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Pair&lt;&gt;(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Integer.toString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instance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getYear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/ 10),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instance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);</a:t>
            </a:r>
            <a:endParaRPr lang="en-GB" sz="12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GB" sz="1200" b="1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200" b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24FC4F-D372-4C38-BBD8-CCE1F1C5D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69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3.3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Identity Resolution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1546043"/>
          </a:xfrm>
        </p:spPr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MatchingEngine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</a:p>
          <a:p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56368" y="2230982"/>
            <a:ext cx="8831264" cy="1754326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&amp; configure the blocker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Blocker&lt;Movie,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blocker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StandardRecordBlocker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MovieBlockingFunction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a matching engine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MatchingEngine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engine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MatchingEngine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&lt;&gt;();</a:t>
            </a:r>
            <a:endParaRPr lang="en-GB" sz="1029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sz="1200" b="1" dirty="0">
              <a:solidFill>
                <a:srgbClr val="000000"/>
              </a:solidFill>
              <a:highlight>
                <a:srgbClr val="F0D8A8"/>
              </a:highlight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run the matching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Processable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&lt;Correspondence&lt;Movie, Attribute&gt;&gt;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correspondences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=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engine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.runIdentityResolution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ds1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ds2, null,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blocker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23</a:t>
            </a:fld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1210597" y="3937412"/>
            <a:ext cx="2141949" cy="477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84823" y="3937414"/>
            <a:ext cx="1349469" cy="714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76547" y="4367397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set 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987187" y="465180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set 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06156" y="4651800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matching rule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792833" y="4367397"/>
            <a:ext cx="87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blocker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4616958" y="3937412"/>
            <a:ext cx="284727" cy="762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5684351" y="3948640"/>
            <a:ext cx="559218" cy="429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4"/>
          <p:cNvSpPr txBox="1"/>
          <p:nvPr/>
        </p:nvSpPr>
        <p:spPr>
          <a:xfrm>
            <a:off x="218234" y="5579253"/>
            <a:ext cx="8789964" cy="64633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CSVCorrespondenceFormatter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writeCSV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en-US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en-US" sz="1200" b="1" dirty="0" err="1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usecase</a:t>
            </a:r>
            <a:r>
              <a:rPr lang="en-US" altLang="en-US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/movie/output/academy_awards_2_actors_correspondences.csv"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alt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correspondences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08066" y="5011192"/>
            <a:ext cx="8342539" cy="46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Write the resulting correspondences into a file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BDD69B69-31E3-41B2-8CCF-A66CD4B34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12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3.4 </a:t>
            </a: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038226"/>
            <a:ext cx="8342539" cy="2645500"/>
          </a:xfrm>
        </p:spPr>
        <p:txBody>
          <a:bodyPr>
            <a:normAutofit/>
          </a:bodyPr>
          <a:lstStyle/>
          <a:p>
            <a:r>
              <a:rPr lang="de-DE" dirty="0"/>
              <a:t>First Step: Load the gold standard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MatchingGoldStandard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/>
              <a:t>Second step: evaluate the result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MatchingEvaluator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628650" y="3380741"/>
            <a:ext cx="7064755" cy="249299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load the gold standard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MatchingGoldStandard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MatchingGoldStandard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gs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.loadFromCSVFile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"gold.csv"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de-DE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evaluate the result</a:t>
            </a:r>
            <a:endParaRPr lang="de-DE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MatchingEvaluator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evaluator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MatchingEvaluator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Performance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perf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evaluator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.evaluateMatching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correspondences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de-DE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print the performance</a:t>
            </a:r>
            <a:endParaRPr lang="de-DE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String.format</a:t>
            </a:r>
            <a:r>
              <a:rPr lang="en-GB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"Precision: %.4f\</a:t>
            </a:r>
            <a:r>
              <a:rPr lang="en-GB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nRecall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: %.4f\nF1: %.4f"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perf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.getPrecision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perf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.getRecall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perf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.getF1()));</a:t>
            </a:r>
            <a:endParaRPr lang="en-GB" sz="1200" b="1" dirty="0"/>
          </a:p>
          <a:p>
            <a:endParaRPr lang="en-GB" sz="1200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3EB96-4DE7-44AE-B356-F851A14C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85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Inspect and Improve the Results – Event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551"/>
            <a:ext cx="7886700" cy="3283578"/>
          </a:xfrm>
        </p:spPr>
        <p:txBody>
          <a:bodyPr>
            <a:normAutofit/>
          </a:bodyPr>
          <a:lstStyle/>
          <a:p>
            <a:r>
              <a:rPr lang="de-DE" dirty="0"/>
              <a:t>Winte.r supports detailed event logging which can help you find what went wrong and improve your results</a:t>
            </a:r>
          </a:p>
          <a:p>
            <a:r>
              <a:rPr lang="de-DE" dirty="0"/>
              <a:t>Default logging level: info on input data, gold standard, # blocks, results</a:t>
            </a:r>
          </a:p>
          <a:p>
            <a:r>
              <a:rPr lang="de-DE" dirty="0"/>
              <a:t>Trace (tracefile) logging level: default </a:t>
            </a:r>
            <a:r>
              <a:rPr lang="de-DE" b="1" dirty="0"/>
              <a:t>+ </a:t>
            </a:r>
            <a:r>
              <a:rPr lang="de-DE" dirty="0"/>
              <a:t>blocking keys and frequency, missing, wrong and correct correspondences </a:t>
            </a:r>
          </a:p>
          <a:p>
            <a:pPr lvl="1"/>
            <a:endParaRPr lang="de-D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4"/>
          <p:cNvSpPr txBox="1"/>
          <p:nvPr/>
        </p:nvSpPr>
        <p:spPr>
          <a:xfrm>
            <a:off x="245394" y="3542218"/>
            <a:ext cx="8789964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Logger </a:t>
            </a:r>
            <a:r>
              <a:rPr lang="en-US" alt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logger</a:t>
            </a:r>
            <a:r>
              <a:rPr lang="en-US" alt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WinterLogManager.activateLogger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2A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"trace"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endParaRPr lang="en-US" alt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051" y="4258324"/>
            <a:ext cx="33505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E8F2FE"/>
                </a:highlight>
                <a:latin typeface="Consolas" panose="020B0609020204030204" pitchFamily="49" charset="0"/>
              </a:rPr>
              <a:t>Blocking key values:</a:t>
            </a:r>
          </a:p>
          <a:p>
            <a:r>
              <a:rPr lang="en-US" dirty="0" err="1">
                <a:highlight>
                  <a:srgbClr val="E8F2FE"/>
                </a:highlight>
                <a:latin typeface="Consolas" panose="020B0609020204030204" pitchFamily="49" charset="0"/>
              </a:rPr>
              <a:t>BlockingKeyValueFrequency</a:t>
            </a:r>
            <a:endParaRPr lang="en-US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E8F2FE"/>
                </a:highlight>
                <a:latin typeface="Consolas" panose="020B0609020204030204" pitchFamily="49" charset="0"/>
              </a:rPr>
              <a:t>MA,MO	24</a:t>
            </a:r>
          </a:p>
          <a:p>
            <a:r>
              <a:rPr lang="en-US" dirty="0">
                <a:highlight>
                  <a:srgbClr val="E8F2FE"/>
                </a:highlight>
                <a:latin typeface="Consolas" panose="020B0609020204030204" pitchFamily="49" charset="0"/>
              </a:rPr>
              <a:t>CA	21</a:t>
            </a:r>
          </a:p>
          <a:p>
            <a:r>
              <a:rPr lang="de-DE" dirty="0">
                <a:highlight>
                  <a:srgbClr val="E8F2FE"/>
                </a:highlight>
                <a:latin typeface="Consolas" panose="020B0609020204030204" pitchFamily="49" charset="0"/>
              </a:rPr>
              <a:t>...</a:t>
            </a:r>
            <a:endParaRPr lang="en-US" dirty="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192" y="4361567"/>
            <a:ext cx="50971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[correct] academy_awards_1272,actors_135,0.85</a:t>
            </a:r>
          </a:p>
          <a:p>
            <a:r>
              <a:rPr lang="en-US" sz="1400" dirty="0"/>
              <a:t>[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wrong] academy_awards_1115,actors_101,0.7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[missing] academy_awards_4270,actors_9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85FE8FB-2BE7-4ACD-8FFC-2C02E3939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596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Inspect and Improve your Results – Result Logging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5248" y="1006255"/>
            <a:ext cx="7886700" cy="186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Get more detailed logging by activating the debug reports for:</a:t>
            </a:r>
          </a:p>
          <a:p>
            <a:pPr lvl="1"/>
            <a:r>
              <a:rPr lang="de-DE" dirty="0"/>
              <a:t>Blocking: overview of key values and their frequencies</a:t>
            </a:r>
          </a:p>
          <a:p>
            <a:pPr lvl="1"/>
            <a:r>
              <a:rPr lang="de-DE" dirty="0"/>
              <a:t>Matching: input values, pre-processed values, similarity scores, post-processed similarity scores</a:t>
            </a:r>
          </a:p>
          <a:p>
            <a:pPr marL="0" indent="0">
              <a:buNone/>
            </a:pPr>
            <a:r>
              <a:rPr lang="de-DE" dirty="0"/>
              <a:t>Activate the </a:t>
            </a:r>
            <a:r>
              <a:rPr lang="de-DE" i="1" dirty="0"/>
              <a:t>Blocking</a:t>
            </a:r>
            <a:r>
              <a:rPr lang="de-DE" dirty="0"/>
              <a:t> report before running blocking: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5632" y="3929016"/>
            <a:ext cx="7886700" cy="87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Activate the Matching report after loading your gold standard and before adding comparators to your matching rule:</a:t>
            </a:r>
          </a:p>
        </p:txBody>
      </p:sp>
      <p:sp>
        <p:nvSpPr>
          <p:cNvPr id="13" name="Textfeld 4"/>
          <p:cNvSpPr txBox="1"/>
          <p:nvPr/>
        </p:nvSpPr>
        <p:spPr>
          <a:xfrm>
            <a:off x="45742" y="2919042"/>
            <a:ext cx="9034883" cy="83099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&amp; configure the blocker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Blocker&lt;Movie,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blocker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StandardRecordBlocker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MovieBlockingFunction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blocker</a:t>
            </a:r>
            <a:r>
              <a:rPr lang="en-US" sz="1200" b="1" dirty="0" err="1">
                <a:latin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collectBlockSizeData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"data/output/debugResultsBlocking.csv"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100);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Textfeld 4"/>
          <p:cNvSpPr txBox="1"/>
          <p:nvPr/>
        </p:nvSpPr>
        <p:spPr>
          <a:xfrm>
            <a:off x="45743" y="4818764"/>
            <a:ext cx="9052515" cy="64633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&amp; configure the blocker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&lt;&gt;(0.5);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rule.</a:t>
            </a:r>
            <a:r>
              <a:rPr lang="en-GB" sz="1200" b="1" dirty="0" err="1">
                <a:latin typeface="Courier New" panose="02070309020205020404" pitchFamily="49" charset="0"/>
              </a:rPr>
              <a:t>activateDebugReport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"data/output/debugResultsMatchingRule.csv"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1000,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0059405-8482-4D0C-B133-529B6FE74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3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1A54-641C-43E8-956D-B92E0100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Inspect and Improve your Results - Example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034C-3DF4-416C-B2FF-4EAB26342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416261" y="1209445"/>
            <a:ext cx="5457930" cy="83099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&lt;&gt;(0.7);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	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MovieTitleComparator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0.2);  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MovieDateComparator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0.8);   </a:t>
            </a:r>
            <a:endParaRPr lang="en-GB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99965"/>
              </p:ext>
            </p:extLst>
          </p:nvPr>
        </p:nvGraphicFramePr>
        <p:xfrm>
          <a:off x="0" y="2793405"/>
          <a:ext cx="9144001" cy="1113125"/>
        </p:xfrm>
        <a:graphic>
          <a:graphicData uri="http://schemas.openxmlformats.org/drawingml/2006/table">
            <a:tbl>
              <a:tblPr/>
              <a:tblGrid>
                <a:gridCol w="821922">
                  <a:extLst>
                    <a:ext uri="{9D8B030D-6E8A-4147-A177-3AD203B41FA5}">
                      <a16:colId xmlns:a16="http://schemas.microsoft.com/office/drawing/2014/main" val="416270688"/>
                    </a:ext>
                  </a:extLst>
                </a:gridCol>
                <a:gridCol w="463670">
                  <a:extLst>
                    <a:ext uri="{9D8B030D-6E8A-4147-A177-3AD203B41FA5}">
                      <a16:colId xmlns:a16="http://schemas.microsoft.com/office/drawing/2014/main" val="3854675610"/>
                    </a:ext>
                  </a:extLst>
                </a:gridCol>
                <a:gridCol w="1247032">
                  <a:extLst>
                    <a:ext uri="{9D8B030D-6E8A-4147-A177-3AD203B41FA5}">
                      <a16:colId xmlns:a16="http://schemas.microsoft.com/office/drawing/2014/main" val="1213551034"/>
                    </a:ext>
                  </a:extLst>
                </a:gridCol>
                <a:gridCol w="1271055">
                  <a:extLst>
                    <a:ext uri="{9D8B030D-6E8A-4147-A177-3AD203B41FA5}">
                      <a16:colId xmlns:a16="http://schemas.microsoft.com/office/drawing/2014/main" val="3265957710"/>
                    </a:ext>
                  </a:extLst>
                </a:gridCol>
                <a:gridCol w="1223627">
                  <a:extLst>
                    <a:ext uri="{9D8B030D-6E8A-4147-A177-3AD203B41FA5}">
                      <a16:colId xmlns:a16="http://schemas.microsoft.com/office/drawing/2014/main" val="59214288"/>
                    </a:ext>
                  </a:extLst>
                </a:gridCol>
                <a:gridCol w="1192425">
                  <a:extLst>
                    <a:ext uri="{9D8B030D-6E8A-4147-A177-3AD203B41FA5}">
                      <a16:colId xmlns:a16="http://schemas.microsoft.com/office/drawing/2014/main" val="370776389"/>
                    </a:ext>
                  </a:extLst>
                </a:gridCol>
                <a:gridCol w="1449433">
                  <a:extLst>
                    <a:ext uri="{9D8B030D-6E8A-4147-A177-3AD203B41FA5}">
                      <a16:colId xmlns:a16="http://schemas.microsoft.com/office/drawing/2014/main" val="1441232253"/>
                    </a:ext>
                  </a:extLst>
                </a:gridCol>
                <a:gridCol w="1474837">
                  <a:extLst>
                    <a:ext uri="{9D8B030D-6E8A-4147-A177-3AD203B41FA5}">
                      <a16:colId xmlns:a16="http://schemas.microsoft.com/office/drawing/2014/main" val="2432582787"/>
                    </a:ext>
                  </a:extLst>
                </a:gridCol>
              </a:tblGrid>
              <a:tr h="487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Similarity</a:t>
                      </a: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Match</a:t>
                      </a: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MovieDateComparator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2Yearsrecord1</a:t>
                      </a:r>
                    </a:p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PreprocessedValue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MovieDateComparator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2Yearsrecord2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PreprocessedValue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MovieDateComparator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2Years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postproccesed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Similarity</a:t>
                      </a: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MovieTitleComparator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Jaccardrecord1</a:t>
                      </a:r>
                    </a:p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PreprocessedValue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MovieTitleComparator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Jaccardrecord2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PreprocessedValue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MovieTitleComparator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Jaccard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postproccesed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Similarity</a:t>
                      </a:r>
                    </a:p>
                  </a:txBody>
                  <a:tcPr marL="3928" marR="3928" marT="39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19531"/>
                  </a:ext>
                </a:extLst>
              </a:tr>
              <a:tr h="14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1979-01-01T00:00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Coming Home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Coming Home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5466"/>
                  </a:ext>
                </a:extLst>
              </a:tr>
              <a:tr h="14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Noon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Noon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522"/>
                  </a:ext>
                </a:extLst>
              </a:tr>
              <a:tr h="78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1955-01-01T00:00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1956-01-01T00:00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Marty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Marty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09164"/>
                  </a:ext>
                </a:extLst>
              </a:tr>
              <a:tr h="142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1949-01-01T00:00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Johnny Belinda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Johnny Belinda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28" marR="3928" marT="3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88567"/>
                  </a:ext>
                </a:extLst>
              </a:tr>
            </a:tbl>
          </a:graphicData>
        </a:graphic>
      </p:graphicFrame>
      <p:sp>
        <p:nvSpPr>
          <p:cNvPr id="9" name="Rechteck 5"/>
          <p:cNvSpPr/>
          <p:nvPr/>
        </p:nvSpPr>
        <p:spPr>
          <a:xfrm>
            <a:off x="416261" y="5327258"/>
            <a:ext cx="5712936" cy="83099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LinearCombinationMatchingRule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&lt;&gt;(0.7);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 	</a:t>
            </a:r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MovieTitleComparator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0.8);  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MovieDateComparator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(), 0.2);   </a:t>
            </a:r>
            <a:endParaRPr lang="en-GB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381061"/>
            <a:ext cx="326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Matching Rules Debug Report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53901" y="4282289"/>
            <a:ext cx="6161448" cy="5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/>
              <a:t>We inspect the debug report. The MovieDate attribute is noisy while MovieName is cleaner and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stronger</a:t>
            </a:r>
            <a:r>
              <a:rPr lang="de-DE" sz="1600" dirty="0"/>
              <a:t> </a:t>
            </a:r>
            <a:r>
              <a:rPr lang="de-DE" sz="1600" dirty="0" err="1"/>
              <a:t>affect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matching decision.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96" y="1219718"/>
            <a:ext cx="1895475" cy="92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21" y="5243748"/>
            <a:ext cx="1914525" cy="9334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323438" y="4916032"/>
            <a:ext cx="2163778" cy="98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59107AFE-132C-41C9-85BA-9F6E3FAFA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337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Learning a </a:t>
            </a:r>
            <a:r>
              <a:rPr lang="de-DE" dirty="0" err="1"/>
              <a:t>Matching</a:t>
            </a:r>
            <a:r>
              <a:rPr lang="de-DE" dirty="0"/>
              <a:t> Rule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i="1" dirty="0" err="1"/>
              <a:t>WekaMatchingRule</a:t>
            </a:r>
            <a:r>
              <a:rPr lang="en-GB" dirty="0"/>
              <a:t> class</a:t>
            </a:r>
          </a:p>
          <a:p>
            <a:pPr lvl="1"/>
            <a:r>
              <a:rPr lang="en-GB" dirty="0"/>
              <a:t>Configure it with the model &amp; parameters you want to use</a:t>
            </a:r>
          </a:p>
          <a:p>
            <a:pPr lvl="1"/>
            <a:r>
              <a:rPr lang="en-GB" dirty="0"/>
              <a:t>Train it on a labelled training set</a:t>
            </a:r>
          </a:p>
          <a:p>
            <a:pPr lvl="1"/>
            <a:r>
              <a:rPr lang="en-GB" dirty="0"/>
              <a:t>Then you can run it on your data</a:t>
            </a:r>
          </a:p>
          <a:p>
            <a:pPr lvl="1"/>
            <a:r>
              <a:rPr lang="en-GB" dirty="0"/>
              <a:t>And evaluate it on a </a:t>
            </a:r>
            <a:r>
              <a:rPr lang="en-GB" b="1" dirty="0"/>
              <a:t>*separate* </a:t>
            </a:r>
            <a:r>
              <a:rPr lang="en-GB" dirty="0"/>
              <a:t>test set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8650" y="2758546"/>
            <a:ext cx="7872276" cy="341632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the matching rule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options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String[] {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“-S"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modelType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SimpleLogistic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200" b="1" dirty="0">
                <a:latin typeface="Courier New" panose="02070309020205020404" pitchFamily="49" charset="0"/>
              </a:rPr>
              <a:t>;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use a logistic regression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WekaMatchingRule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WekaMatchingRule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&lt;&gt;(0.5,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modelType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options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add comparators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matchingRule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MovieDirectorComparatorLevenshtein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matchingRule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.addComparator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MovieTitleComparatorLevenshtein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load the training set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MatchingGoldStandard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gsTraining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MatchingGoldStandard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gsTraining.loadFromCSVFile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GB" sz="1200" b="1" dirty="0">
                <a:latin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"training.csv"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train the matching rule's model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RuleLearner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learner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RuleLearner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learner.learnMatchingRule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dataAcademyAwards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dataActors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null,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gsTraining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DB9C07E-8AC0-4E6C-ABCC-70930AEE3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69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Learning a </a:t>
            </a:r>
            <a:r>
              <a:rPr lang="de-DE" dirty="0" err="1"/>
              <a:t>Matching</a:t>
            </a:r>
            <a:r>
              <a:rPr lang="de-DE" dirty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1551"/>
            <a:ext cx="7886700" cy="1255601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i="1" dirty="0" err="1"/>
              <a:t>WekaMatchingRule</a:t>
            </a:r>
            <a:r>
              <a:rPr lang="en-GB" dirty="0"/>
              <a:t> class can be parametrized with </a:t>
            </a:r>
            <a:r>
              <a:rPr lang="en-GB" b="1" dirty="0"/>
              <a:t>linear</a:t>
            </a:r>
            <a:r>
              <a:rPr lang="en-GB" dirty="0"/>
              <a:t> (logistic regression) and </a:t>
            </a:r>
            <a:r>
              <a:rPr lang="en-GB" b="1" dirty="0"/>
              <a:t>non-linear</a:t>
            </a:r>
            <a:r>
              <a:rPr lang="en-GB" dirty="0"/>
              <a:t> models (decision tree).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8745" y="5107472"/>
            <a:ext cx="7886700" cy="93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Documentation on Weka classifiers:</a:t>
            </a:r>
          </a:p>
          <a:p>
            <a:pPr marL="0" indent="0">
              <a:buNone/>
            </a:pPr>
            <a:r>
              <a:rPr lang="en-US" sz="2000" dirty="0"/>
              <a:t>http://weka.sourceforge.net/doc.dev/weka/classifiers/Classifier.html</a:t>
            </a:r>
            <a:endParaRPr lang="en-GB" dirty="0"/>
          </a:p>
        </p:txBody>
      </p:sp>
      <p:sp>
        <p:nvSpPr>
          <p:cNvPr id="8" name="Textfeld 4"/>
          <p:cNvSpPr txBox="1"/>
          <p:nvPr/>
        </p:nvSpPr>
        <p:spPr>
          <a:xfrm>
            <a:off x="628650" y="2758546"/>
            <a:ext cx="7872276" cy="138499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create the matching rule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options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String[1];</a:t>
            </a:r>
          </a:p>
          <a:p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options[0] 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 “-U”;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modelType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“J48"</a:t>
            </a:r>
            <a:r>
              <a:rPr lang="en-GB" sz="1200" b="1" dirty="0">
                <a:latin typeface="Courier New" panose="02070309020205020404" pitchFamily="49" charset="0"/>
              </a:rPr>
              <a:t>;</a:t>
            </a:r>
            <a:r>
              <a:rPr lang="en-GB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use a tree classifier</a:t>
            </a:r>
          </a:p>
          <a:p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WekaMatchingRule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&lt;Movie, Attribute&gt;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WekaMatchingRule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&lt;&gt;(0.5,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tree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options</a:t>
            </a:r>
            <a:r>
              <a:rPr lang="en-GB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C9111CF-5519-4EBB-AC9A-E78961465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"/>
          <p:cNvSpPr>
            <a:spLocks noGrp="1" noChangeArrowheads="1"/>
          </p:cNvSpPr>
          <p:nvPr>
            <p:ph type="title"/>
          </p:nvPr>
        </p:nvSpPr>
        <p:spPr>
          <a:xfrm>
            <a:off x="614216" y="47605"/>
            <a:ext cx="8229600" cy="574524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895604" algn="l"/>
                <a:tab pos="1791210" algn="l"/>
                <a:tab pos="2686813" algn="l"/>
                <a:tab pos="3582417" algn="l"/>
                <a:tab pos="4478023" algn="l"/>
                <a:tab pos="5373627" algn="l"/>
                <a:tab pos="6269231" algn="l"/>
                <a:tab pos="7164836" algn="l"/>
                <a:tab pos="8060440" algn="l"/>
                <a:tab pos="8956044" algn="l"/>
                <a:tab pos="9851650" algn="l"/>
              </a:tabLst>
            </a:pPr>
            <a:r>
              <a:rPr lang="en-US" altLang="de-DE" sz="2900" dirty="0"/>
              <a:t>1. Exercise Overview</a:t>
            </a:r>
            <a:endParaRPr lang="en-US" altLang="de-DE" sz="2900" dirty="0">
              <a:solidFill>
                <a:srgbClr val="FF0000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797" y="1113141"/>
            <a:ext cx="5984608" cy="4615845"/>
          </a:xfrm>
        </p:spPr>
        <p:txBody>
          <a:bodyPr>
            <a:normAutofit fontScale="92500" lnSpcReduction="10000"/>
          </a:bodyPr>
          <a:lstStyle/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de-DE" altLang="de-DE" b="1" dirty="0">
                <a:solidFill>
                  <a:srgbClr val="FF0000"/>
                </a:solidFill>
              </a:rPr>
              <a:t>Learning goal</a:t>
            </a:r>
            <a:endParaRPr lang="en-US" altLang="de-DE" b="1" dirty="0">
              <a:solidFill>
                <a:srgbClr val="FF0000"/>
              </a:solidFill>
            </a:endParaRPr>
          </a:p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b="1" dirty="0"/>
              <a:t>Learn how to use the </a:t>
            </a:r>
            <a:r>
              <a:rPr lang="en-US" altLang="de-DE" b="1" dirty="0" err="1"/>
              <a:t>WInte.r</a:t>
            </a:r>
            <a:r>
              <a:rPr lang="en-US" altLang="de-DE" b="1" dirty="0"/>
              <a:t> Framework in order to:</a:t>
            </a:r>
            <a:endParaRPr lang="en-US" altLang="de-DE" dirty="0">
              <a:solidFill>
                <a:srgbClr val="FF0000"/>
              </a:solidFill>
            </a:endParaRPr>
          </a:p>
          <a:p>
            <a:pPr marL="914400" lvl="1" indent="-457200">
              <a:spcBef>
                <a:spcPts val="1029"/>
              </a:spcBef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Identify records in different data sets</a:t>
            </a:r>
            <a:br>
              <a:rPr lang="en-US" altLang="de-DE" dirty="0"/>
            </a:br>
            <a:r>
              <a:rPr lang="en-US" altLang="de-DE" dirty="0"/>
              <a:t>that describe the same real-world entity</a:t>
            </a:r>
          </a:p>
          <a:p>
            <a:pPr marL="914400" lvl="1" indent="-457200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Experiment with different combinations</a:t>
            </a:r>
            <a:br>
              <a:rPr lang="en-US" altLang="de-DE" dirty="0"/>
            </a:br>
            <a:r>
              <a:rPr lang="en-US" altLang="de-DE" dirty="0"/>
              <a:t>of similarity measures (matching rules)</a:t>
            </a:r>
          </a:p>
          <a:p>
            <a:pPr marL="914400" lvl="1" indent="-457200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Use blocking to speed up the comparisons</a:t>
            </a:r>
          </a:p>
          <a:p>
            <a:pPr marL="914400" lvl="1" indent="-457200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Evaluate the quality of your approach (F1 / Reduction Ratio)</a:t>
            </a:r>
          </a:p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endParaRPr lang="en-US" altLang="de-DE" dirty="0">
              <a:solidFill>
                <a:srgbClr val="FF0000"/>
              </a:solidFill>
            </a:endParaRPr>
          </a:p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b="1" dirty="0">
                <a:solidFill>
                  <a:srgbClr val="FF0000"/>
                </a:solidFill>
              </a:rPr>
              <a:t>Result </a:t>
            </a:r>
          </a:p>
          <a:p>
            <a:pPr marL="825935" lvl="1" indent="-457200">
              <a:spcBef>
                <a:spcPts val="1029"/>
              </a:spcBef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Correspondences between records </a:t>
            </a:r>
            <a:br>
              <a:rPr lang="en-US" altLang="de-DE" dirty="0"/>
            </a:br>
            <a:r>
              <a:rPr lang="en-US" altLang="de-DE" dirty="0"/>
              <a:t>in different data sets that describe the same entity</a:t>
            </a:r>
          </a:p>
          <a:p>
            <a:pPr marL="825935" lvl="1" indent="-457200">
              <a:spcBef>
                <a:spcPts val="1029"/>
              </a:spcBef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A well-founded idea about the quality of the correspondences</a:t>
            </a:r>
          </a:p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endParaRPr lang="en-US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461558" y="1140849"/>
            <a:ext cx="2506594" cy="354283"/>
          </a:xfrm>
          <a:prstGeom prst="rect">
            <a:avLst/>
          </a:prstGeom>
          <a:solidFill>
            <a:srgbClr val="E7E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ctr" defTabSz="908912" eaLnBrk="0" hangingPunct="0">
              <a:spcBef>
                <a:spcPct val="50000"/>
              </a:spcBef>
              <a:buClr>
                <a:srgbClr val="3013AB"/>
              </a:buClr>
              <a:defRPr/>
            </a:pPr>
            <a:r>
              <a:rPr lang="en-US" sz="1371" b="1" kern="0" dirty="0">
                <a:solidFill>
                  <a:srgbClr val="000066"/>
                </a:solidFill>
                <a:latin typeface="Arial"/>
              </a:rPr>
              <a:t>Data Collection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461558" y="1971844"/>
            <a:ext cx="2506594" cy="565239"/>
          </a:xfrm>
          <a:prstGeom prst="rect">
            <a:avLst/>
          </a:prstGeom>
          <a:solidFill>
            <a:srgbClr val="E7E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defPPr>
              <a:defRPr lang="de-DE"/>
            </a:defPPr>
            <a:lvl1pPr algn="ctr" defTabSz="1060450" eaLnBrk="0" hangingPunct="0">
              <a:spcBef>
                <a:spcPct val="50000"/>
              </a:spcBef>
              <a:buClr>
                <a:srgbClr val="3013AB"/>
              </a:buClr>
              <a:defRPr sz="1600" b="1" kern="0">
                <a:solidFill>
                  <a:srgbClr val="000066"/>
                </a:solidFill>
                <a:latin typeface="Arial"/>
                <a:cs typeface="+mn-cs"/>
              </a:defRPr>
            </a:lvl1pPr>
            <a:lvl2pPr marL="742950" indent="-285750">
              <a:defRPr>
                <a:latin typeface="News Gothic MT" pitchFamily="34" charset="0"/>
              </a:defRPr>
            </a:lvl2pPr>
            <a:lvl3pPr marL="1143000" indent="-228600">
              <a:defRPr>
                <a:latin typeface="News Gothic MT" pitchFamily="34" charset="0"/>
              </a:defRPr>
            </a:lvl3pPr>
            <a:lvl4pPr marL="1600200" indent="-228600">
              <a:defRPr>
                <a:latin typeface="News Gothic MT" pitchFamily="34" charset="0"/>
              </a:defRPr>
            </a:lvl4pPr>
            <a:lvl5pPr marL="2057400" indent="-228600">
              <a:defRPr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9pPr>
          </a:lstStyle>
          <a:p>
            <a:r>
              <a:rPr lang="en-US" sz="1371" dirty="0"/>
              <a:t>Schema Mapping</a:t>
            </a:r>
            <a:br>
              <a:rPr lang="en-US" sz="1371" dirty="0"/>
            </a:br>
            <a:r>
              <a:rPr lang="en-US" sz="1371" dirty="0"/>
              <a:t>Data Translation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461558" y="3043018"/>
            <a:ext cx="2506594" cy="354283"/>
          </a:xfrm>
          <a:prstGeom prst="rect">
            <a:avLst/>
          </a:prstGeom>
          <a:solidFill>
            <a:srgbClr val="F35B1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defPPr>
              <a:defRPr lang="de-DE"/>
            </a:defPPr>
            <a:lvl1pPr algn="ctr" defTabSz="1060450" eaLnBrk="0" hangingPunct="0">
              <a:spcBef>
                <a:spcPct val="50000"/>
              </a:spcBef>
              <a:buClr>
                <a:srgbClr val="3013AB"/>
              </a:buClr>
              <a:defRPr sz="1600" b="1" kern="0">
                <a:solidFill>
                  <a:schemeClr val="bg1"/>
                </a:solidFill>
                <a:latin typeface="Arial"/>
                <a:cs typeface="+mn-cs"/>
              </a:defRPr>
            </a:lvl1pPr>
            <a:lvl2pPr marL="742950" indent="-285750">
              <a:defRPr>
                <a:latin typeface="News Gothic MT" pitchFamily="34" charset="0"/>
              </a:defRPr>
            </a:lvl2pPr>
            <a:lvl3pPr marL="1143000" indent="-228600">
              <a:defRPr>
                <a:latin typeface="News Gothic MT" pitchFamily="34" charset="0"/>
              </a:defRPr>
            </a:lvl3pPr>
            <a:lvl4pPr marL="1600200" indent="-228600">
              <a:defRPr>
                <a:latin typeface="News Gothic MT" pitchFamily="34" charset="0"/>
              </a:defRPr>
            </a:lvl4pPr>
            <a:lvl5pPr marL="2057400" indent="-228600">
              <a:defRPr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9pPr>
          </a:lstStyle>
          <a:p>
            <a:r>
              <a:rPr lang="en-US" sz="1371" dirty="0"/>
              <a:t>Identity Resolution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461558" y="3921143"/>
            <a:ext cx="2506594" cy="565239"/>
          </a:xfrm>
          <a:prstGeom prst="rect">
            <a:avLst/>
          </a:prstGeom>
          <a:solidFill>
            <a:srgbClr val="E7E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ctr" defTabSz="908912" eaLnBrk="0" hangingPunct="0">
              <a:spcBef>
                <a:spcPct val="50000"/>
              </a:spcBef>
              <a:buClr>
                <a:srgbClr val="3013AB"/>
              </a:buClr>
              <a:defRPr/>
            </a:pPr>
            <a:r>
              <a:rPr lang="en-US" sz="1371" b="1" kern="0" dirty="0">
                <a:solidFill>
                  <a:srgbClr val="000066"/>
                </a:solidFill>
                <a:latin typeface="Arial"/>
              </a:rPr>
              <a:t>Data Quality Assessment</a:t>
            </a:r>
            <a:br>
              <a:rPr lang="en-US" sz="1371" b="1" kern="0" dirty="0">
                <a:solidFill>
                  <a:srgbClr val="000066"/>
                </a:solidFill>
                <a:latin typeface="Arial"/>
              </a:rPr>
            </a:br>
            <a:r>
              <a:rPr lang="en-US" sz="1371" b="1" kern="0" dirty="0">
                <a:solidFill>
                  <a:srgbClr val="000066"/>
                </a:solidFill>
                <a:latin typeface="Arial"/>
              </a:rPr>
              <a:t>Data Fusion</a:t>
            </a:r>
          </a:p>
        </p:txBody>
      </p:sp>
      <p:sp>
        <p:nvSpPr>
          <p:cNvPr id="17" name="Down Arrow 15"/>
          <p:cNvSpPr>
            <a:spLocks noChangeArrowheads="1"/>
          </p:cNvSpPr>
          <p:nvPr/>
        </p:nvSpPr>
        <p:spPr bwMode="auto">
          <a:xfrm>
            <a:off x="7525027" y="2592863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89570" tIns="44785" rIns="89570" bIns="44785">
            <a:spAutoFit/>
          </a:bodyPr>
          <a:lstStyle>
            <a:lvl1pPr eaLnBrk="0" hangingPunct="0">
              <a:spcBef>
                <a:spcPct val="50000"/>
              </a:spcBef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200">
              <a:latin typeface="News Gothic MT" pitchFamily="34" charset="0"/>
            </a:endParaRPr>
          </a:p>
        </p:txBody>
      </p:sp>
      <p:sp>
        <p:nvSpPr>
          <p:cNvPr id="18" name="Down Arrow 15"/>
          <p:cNvSpPr>
            <a:spLocks noChangeArrowheads="1"/>
          </p:cNvSpPr>
          <p:nvPr/>
        </p:nvSpPr>
        <p:spPr bwMode="auto">
          <a:xfrm>
            <a:off x="7518946" y="3499154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89570" tIns="44785" rIns="89570" bIns="44785">
            <a:spAutoFit/>
          </a:bodyPr>
          <a:lstStyle>
            <a:lvl1pPr eaLnBrk="0" hangingPunct="0">
              <a:spcBef>
                <a:spcPct val="50000"/>
              </a:spcBef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200">
              <a:latin typeface="News Gothic MT" pitchFamily="34" charset="0"/>
            </a:endParaRPr>
          </a:p>
        </p:txBody>
      </p:sp>
      <p:sp>
        <p:nvSpPr>
          <p:cNvPr id="19" name="Down Arrow 15"/>
          <p:cNvSpPr>
            <a:spLocks noChangeArrowheads="1"/>
          </p:cNvSpPr>
          <p:nvPr/>
        </p:nvSpPr>
        <p:spPr bwMode="auto">
          <a:xfrm>
            <a:off x="7534141" y="1539240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89570" tIns="44785" rIns="89570" bIns="44785">
            <a:spAutoFit/>
          </a:bodyPr>
          <a:lstStyle>
            <a:lvl1pPr eaLnBrk="0" hangingPunct="0">
              <a:spcBef>
                <a:spcPct val="50000"/>
              </a:spcBef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200">
              <a:latin typeface="News Gothic MT" pitchFamily="34" charset="0"/>
            </a:endParaRPr>
          </a:p>
        </p:txBody>
      </p:sp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0CC49E1D-F97A-4407-A4C7-5F3E08D3D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"/>
          <p:cNvSpPr>
            <a:spLocks noGrp="1" noChangeArrowheads="1"/>
          </p:cNvSpPr>
          <p:nvPr>
            <p:ph type="title"/>
          </p:nvPr>
        </p:nvSpPr>
        <p:spPr>
          <a:xfrm>
            <a:off x="604982" y="40164"/>
            <a:ext cx="8229600" cy="574524"/>
          </a:xfrm>
        </p:spPr>
        <p:txBody>
          <a:bodyPr/>
          <a:lstStyle/>
          <a:p>
            <a:pPr>
              <a:tabLst>
                <a:tab pos="0" algn="l"/>
                <a:tab pos="895604" algn="l"/>
                <a:tab pos="1791210" algn="l"/>
                <a:tab pos="2686813" algn="l"/>
                <a:tab pos="3582417" algn="l"/>
                <a:tab pos="4478023" algn="l"/>
                <a:tab pos="5373627" algn="l"/>
                <a:tab pos="6269231" algn="l"/>
                <a:tab pos="7164836" algn="l"/>
                <a:tab pos="8060440" algn="l"/>
                <a:tab pos="8956044" algn="l"/>
                <a:tab pos="9851650" algn="l"/>
              </a:tabLst>
            </a:pPr>
            <a:r>
              <a:rPr lang="de-DE" altLang="de-DE" dirty="0"/>
              <a:t>Project Phase 2</a:t>
            </a:r>
            <a:endParaRPr lang="en-US" altLang="de-DE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0925" y="1278287"/>
            <a:ext cx="6056508" cy="4615845"/>
          </a:xfrm>
        </p:spPr>
        <p:txBody>
          <a:bodyPr/>
          <a:lstStyle/>
          <a:p>
            <a:pPr marL="0" indent="0"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>
                <a:solidFill>
                  <a:srgbClr val="FF0000"/>
                </a:solidFill>
              </a:rPr>
              <a:t>     Project Phase 2: Identity Resolution</a:t>
            </a:r>
          </a:p>
          <a:p>
            <a:pPr marL="368735" lvl="1" indent="0"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Duration: October 16</a:t>
            </a:r>
            <a:r>
              <a:rPr lang="en-US" altLang="de-DE" baseline="30000" dirty="0"/>
              <a:t>th</a:t>
            </a:r>
            <a:r>
              <a:rPr lang="en-US" altLang="de-DE" dirty="0"/>
              <a:t> – November 13</a:t>
            </a:r>
            <a:r>
              <a:rPr lang="en-US" altLang="de-DE" baseline="30000" dirty="0"/>
              <a:t>th</a:t>
            </a:r>
            <a:endParaRPr lang="en-US" altLang="de-DE" dirty="0"/>
          </a:p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>
                <a:solidFill>
                  <a:srgbClr val="FF0000"/>
                </a:solidFill>
              </a:rPr>
              <a:t>Tasks: </a:t>
            </a:r>
            <a:r>
              <a:rPr lang="en-US" altLang="de-DE" dirty="0"/>
              <a:t>Use </a:t>
            </a:r>
            <a:r>
              <a:rPr lang="en-US" altLang="de-DE" dirty="0" err="1"/>
              <a:t>WInte.r</a:t>
            </a:r>
            <a:r>
              <a:rPr lang="en-US" altLang="de-DE" dirty="0"/>
              <a:t> to</a:t>
            </a:r>
          </a:p>
          <a:p>
            <a:pPr marL="839669" lvl="1" indent="-391866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Identify records in different data sets</a:t>
            </a:r>
            <a:br>
              <a:rPr lang="en-US" altLang="de-DE" dirty="0"/>
            </a:br>
            <a:r>
              <a:rPr lang="en-US" altLang="de-DE" dirty="0"/>
              <a:t>that describe the same real-world entity</a:t>
            </a:r>
          </a:p>
          <a:p>
            <a:pPr marL="839669" lvl="1" indent="-391866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Experiment with different combinations</a:t>
            </a:r>
            <a:br>
              <a:rPr lang="en-US" altLang="de-DE" dirty="0"/>
            </a:br>
            <a:r>
              <a:rPr lang="en-US" altLang="de-DE" dirty="0"/>
              <a:t>of similarity measures (matching rules)</a:t>
            </a:r>
          </a:p>
          <a:p>
            <a:pPr marL="839669" lvl="1" indent="-391866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Use blocking to speed up the comparisons</a:t>
            </a:r>
          </a:p>
          <a:p>
            <a:pPr marL="839669" lvl="1" indent="-391866">
              <a:buFont typeface="+mj-lt"/>
              <a:buAutoNum type="arabicPeriod"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/>
              <a:t>Evaluate the quality of your approach (F1 / Reduction Ratio)</a:t>
            </a:r>
          </a:p>
          <a:p>
            <a:pPr marL="368735" lvl="1" indent="0">
              <a:spcBef>
                <a:spcPts val="1029"/>
              </a:spcBef>
              <a:buNone/>
              <a:tabLst>
                <a:tab pos="892496" algn="l"/>
                <a:tab pos="1788099" algn="l"/>
                <a:tab pos="2683704" algn="l"/>
                <a:tab pos="3579308" algn="l"/>
                <a:tab pos="4474912" algn="l"/>
                <a:tab pos="5370517" algn="l"/>
                <a:tab pos="6266121" algn="l"/>
                <a:tab pos="7161725" algn="l"/>
                <a:tab pos="8057330" algn="l"/>
                <a:tab pos="8952935" algn="l"/>
                <a:tab pos="9848538" algn="l"/>
              </a:tabLst>
            </a:pPr>
            <a:r>
              <a:rPr lang="en-US" altLang="de-DE" dirty="0">
                <a:solidFill>
                  <a:srgbClr val="FF0000"/>
                </a:solidFill>
              </a:rPr>
              <a:t>Result: </a:t>
            </a:r>
            <a:r>
              <a:rPr lang="en-US" altLang="de-DE" dirty="0"/>
              <a:t>Correspondences between records </a:t>
            </a:r>
            <a:br>
              <a:rPr lang="en-US" altLang="de-DE" dirty="0"/>
            </a:br>
            <a:r>
              <a:rPr lang="en-US" altLang="de-DE" dirty="0"/>
              <a:t>in different data sets that describe the same entity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BACE8B76-B587-4A1A-95C8-3167E32A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01" y="924004"/>
            <a:ext cx="2506594" cy="354283"/>
          </a:xfrm>
          <a:prstGeom prst="rect">
            <a:avLst/>
          </a:prstGeom>
          <a:solidFill>
            <a:srgbClr val="E7E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ctr" defTabSz="908912" eaLnBrk="0" hangingPunct="0">
              <a:spcBef>
                <a:spcPct val="50000"/>
              </a:spcBef>
              <a:buClr>
                <a:srgbClr val="3013AB"/>
              </a:buClr>
              <a:defRPr/>
            </a:pPr>
            <a:r>
              <a:rPr lang="en-US" sz="1371" b="1" kern="0" dirty="0">
                <a:solidFill>
                  <a:srgbClr val="000066"/>
                </a:solidFill>
                <a:latin typeface="Arial"/>
              </a:rPr>
              <a:t>Data Collection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2BCF82CD-5F68-4652-9857-FE97C2B84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01" y="1754999"/>
            <a:ext cx="2506594" cy="565239"/>
          </a:xfrm>
          <a:prstGeom prst="rect">
            <a:avLst/>
          </a:prstGeom>
          <a:solidFill>
            <a:srgbClr val="E7E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defPPr>
              <a:defRPr lang="de-DE"/>
            </a:defPPr>
            <a:lvl1pPr algn="ctr" defTabSz="1060450" eaLnBrk="0" hangingPunct="0">
              <a:spcBef>
                <a:spcPct val="50000"/>
              </a:spcBef>
              <a:buClr>
                <a:srgbClr val="3013AB"/>
              </a:buClr>
              <a:defRPr sz="1600" b="1" kern="0">
                <a:solidFill>
                  <a:srgbClr val="000066"/>
                </a:solidFill>
                <a:latin typeface="Arial"/>
                <a:cs typeface="+mn-cs"/>
              </a:defRPr>
            </a:lvl1pPr>
            <a:lvl2pPr marL="742950" indent="-285750">
              <a:defRPr>
                <a:latin typeface="News Gothic MT" pitchFamily="34" charset="0"/>
              </a:defRPr>
            </a:lvl2pPr>
            <a:lvl3pPr marL="1143000" indent="-228600">
              <a:defRPr>
                <a:latin typeface="News Gothic MT" pitchFamily="34" charset="0"/>
              </a:defRPr>
            </a:lvl3pPr>
            <a:lvl4pPr marL="1600200" indent="-228600">
              <a:defRPr>
                <a:latin typeface="News Gothic MT" pitchFamily="34" charset="0"/>
              </a:defRPr>
            </a:lvl4pPr>
            <a:lvl5pPr marL="2057400" indent="-228600">
              <a:defRPr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9pPr>
          </a:lstStyle>
          <a:p>
            <a:r>
              <a:rPr lang="en-US" sz="1371" dirty="0"/>
              <a:t>Schema Mapping</a:t>
            </a:r>
            <a:br>
              <a:rPr lang="en-US" sz="1371" dirty="0"/>
            </a:br>
            <a:r>
              <a:rPr lang="en-US" sz="1371" dirty="0"/>
              <a:t>Data Translation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E4AA1E65-EBE5-41D6-91A1-46269800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01" y="2826173"/>
            <a:ext cx="2506594" cy="354283"/>
          </a:xfrm>
          <a:prstGeom prst="rect">
            <a:avLst/>
          </a:prstGeom>
          <a:solidFill>
            <a:srgbClr val="F35B1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defPPr>
              <a:defRPr lang="de-DE"/>
            </a:defPPr>
            <a:lvl1pPr algn="ctr" defTabSz="1060450" eaLnBrk="0" hangingPunct="0">
              <a:spcBef>
                <a:spcPct val="50000"/>
              </a:spcBef>
              <a:buClr>
                <a:srgbClr val="3013AB"/>
              </a:buClr>
              <a:defRPr sz="1600" b="1" kern="0">
                <a:solidFill>
                  <a:schemeClr val="bg1"/>
                </a:solidFill>
                <a:latin typeface="Arial"/>
                <a:cs typeface="+mn-cs"/>
              </a:defRPr>
            </a:lvl1pPr>
            <a:lvl2pPr marL="742950" indent="-285750">
              <a:defRPr>
                <a:latin typeface="News Gothic MT" pitchFamily="34" charset="0"/>
              </a:defRPr>
            </a:lvl2pPr>
            <a:lvl3pPr marL="1143000" indent="-228600">
              <a:defRPr>
                <a:latin typeface="News Gothic MT" pitchFamily="34" charset="0"/>
              </a:defRPr>
            </a:lvl3pPr>
            <a:lvl4pPr marL="1600200" indent="-228600">
              <a:defRPr>
                <a:latin typeface="News Gothic MT" pitchFamily="34" charset="0"/>
              </a:defRPr>
            </a:lvl4pPr>
            <a:lvl5pPr marL="2057400" indent="-228600">
              <a:defRPr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News Gothic MT" pitchFamily="34" charset="0"/>
              </a:defRPr>
            </a:lvl9pPr>
          </a:lstStyle>
          <a:p>
            <a:r>
              <a:rPr lang="en-US" sz="1371" dirty="0"/>
              <a:t>Identity Resolution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390FF686-E991-4099-9455-0A9543F7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01" y="3704298"/>
            <a:ext cx="2506594" cy="565239"/>
          </a:xfrm>
          <a:prstGeom prst="rect">
            <a:avLst/>
          </a:prstGeom>
          <a:solidFill>
            <a:srgbClr val="E7E7E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8000" tIns="70971" rIns="108000" bIns="70971"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ctr" defTabSz="908912" eaLnBrk="0" hangingPunct="0">
              <a:spcBef>
                <a:spcPct val="50000"/>
              </a:spcBef>
              <a:buClr>
                <a:srgbClr val="3013AB"/>
              </a:buClr>
              <a:defRPr/>
            </a:pPr>
            <a:r>
              <a:rPr lang="en-US" sz="1371" b="1" kern="0" dirty="0">
                <a:solidFill>
                  <a:srgbClr val="000066"/>
                </a:solidFill>
                <a:latin typeface="Arial"/>
              </a:rPr>
              <a:t>Data Quality Assessment</a:t>
            </a:r>
            <a:br>
              <a:rPr lang="en-US" sz="1371" b="1" kern="0" dirty="0">
                <a:solidFill>
                  <a:srgbClr val="000066"/>
                </a:solidFill>
                <a:latin typeface="Arial"/>
              </a:rPr>
            </a:br>
            <a:r>
              <a:rPr lang="en-US" sz="1371" b="1" kern="0" dirty="0">
                <a:solidFill>
                  <a:srgbClr val="000066"/>
                </a:solidFill>
                <a:latin typeface="Arial"/>
              </a:rPr>
              <a:t>Data Fusion</a:t>
            </a:r>
          </a:p>
        </p:txBody>
      </p:sp>
      <p:sp>
        <p:nvSpPr>
          <p:cNvPr id="24" name="Down Arrow 15">
            <a:extLst>
              <a:ext uri="{FF2B5EF4-FFF2-40B4-BE49-F238E27FC236}">
                <a16:creationId xmlns:a16="http://schemas.microsoft.com/office/drawing/2014/main" id="{A8A3A220-542D-46FD-B0AF-9655EDD2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170" y="2376018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89570" tIns="44785" rIns="89570" bIns="44785">
            <a:spAutoFit/>
          </a:bodyPr>
          <a:lstStyle>
            <a:lvl1pPr eaLnBrk="0" hangingPunct="0">
              <a:spcBef>
                <a:spcPct val="50000"/>
              </a:spcBef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200">
              <a:latin typeface="News Gothic MT" pitchFamily="34" charset="0"/>
            </a:endParaRPr>
          </a:p>
        </p:txBody>
      </p:sp>
      <p:sp>
        <p:nvSpPr>
          <p:cNvPr id="25" name="Down Arrow 15">
            <a:extLst>
              <a:ext uri="{FF2B5EF4-FFF2-40B4-BE49-F238E27FC236}">
                <a16:creationId xmlns:a16="http://schemas.microsoft.com/office/drawing/2014/main" id="{03981932-687F-4B13-A451-EA1221DA9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89" y="3282309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89570" tIns="44785" rIns="89570" bIns="44785">
            <a:spAutoFit/>
          </a:bodyPr>
          <a:lstStyle>
            <a:lvl1pPr eaLnBrk="0" hangingPunct="0">
              <a:spcBef>
                <a:spcPct val="50000"/>
              </a:spcBef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200">
              <a:latin typeface="News Gothic MT" pitchFamily="34" charset="0"/>
            </a:endParaRPr>
          </a:p>
        </p:txBody>
      </p:sp>
      <p:sp>
        <p:nvSpPr>
          <p:cNvPr id="26" name="Down Arrow 15">
            <a:extLst>
              <a:ext uri="{FF2B5EF4-FFF2-40B4-BE49-F238E27FC236}">
                <a16:creationId xmlns:a16="http://schemas.microsoft.com/office/drawing/2014/main" id="{9F165958-E8B7-4F67-9C88-0E1993B76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284" y="1322395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89570" tIns="44785" rIns="89570" bIns="44785">
            <a:spAutoFit/>
          </a:bodyPr>
          <a:lstStyle>
            <a:lvl1pPr eaLnBrk="0" hangingPunct="0">
              <a:spcBef>
                <a:spcPct val="50000"/>
              </a:spcBef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200">
              <a:latin typeface="News Gothic MT" pitchFamily="34" charset="0"/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A15A44-86B6-4DCF-8B3D-7ABA220B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963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Prepare the Inputs: Check Your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4112" y="1046934"/>
            <a:ext cx="8047631" cy="5250996"/>
          </a:xfrm>
        </p:spPr>
        <p:txBody>
          <a:bodyPr/>
          <a:lstStyle/>
          <a:p>
            <a:r>
              <a:rPr lang="en-GB" dirty="0"/>
              <a:t>Your input is the output of Exercise 1</a:t>
            </a:r>
          </a:p>
          <a:p>
            <a:pPr lvl="1"/>
            <a:r>
              <a:rPr lang="en-GB" dirty="0"/>
              <a:t>Vocabularies are aligned</a:t>
            </a:r>
          </a:p>
          <a:p>
            <a:pPr lvl="1"/>
            <a:r>
              <a:rPr lang="en-GB" dirty="0"/>
              <a:t>Unique IDs are in place</a:t>
            </a:r>
            <a:endParaRPr lang="en-GB" sz="1543" dirty="0"/>
          </a:p>
          <a:p>
            <a:r>
              <a:rPr lang="en-GB" dirty="0"/>
              <a:t>Are there duplicates in your data?</a:t>
            </a:r>
          </a:p>
          <a:p>
            <a:pPr lvl="1"/>
            <a:r>
              <a:rPr lang="en-GB" dirty="0"/>
              <a:t>At </a:t>
            </a:r>
            <a:r>
              <a:rPr lang="en-US" dirty="0"/>
              <a:t>least </a:t>
            </a:r>
            <a:r>
              <a:rPr lang="en-US" dirty="0">
                <a:solidFill>
                  <a:srgbClr val="FF0000"/>
                </a:solidFill>
              </a:rPr>
              <a:t>1000 entities </a:t>
            </a:r>
            <a:r>
              <a:rPr lang="en-US" dirty="0"/>
              <a:t>should be contained in at least </a:t>
            </a:r>
            <a:r>
              <a:rPr lang="en-US" dirty="0">
                <a:solidFill>
                  <a:srgbClr val="FF0000"/>
                </a:solidFill>
              </a:rPr>
              <a:t>two datasets</a:t>
            </a:r>
            <a:r>
              <a:rPr lang="en-US" dirty="0"/>
              <a:t>.</a:t>
            </a:r>
          </a:p>
          <a:p>
            <a:r>
              <a:rPr lang="en-GB" dirty="0"/>
              <a:t>Is there enough attribute overlap?</a:t>
            </a:r>
          </a:p>
          <a:p>
            <a:pPr lvl="1"/>
            <a:r>
              <a:rPr lang="en-GB" dirty="0"/>
              <a:t>At </a:t>
            </a:r>
            <a:r>
              <a:rPr lang="en-US" altLang="de-DE" dirty="0"/>
              <a:t>least </a:t>
            </a:r>
            <a:r>
              <a:rPr lang="en-US" altLang="de-DE" dirty="0">
                <a:solidFill>
                  <a:srgbClr val="FF0000"/>
                </a:solidFill>
              </a:rPr>
              <a:t>5 attributes </a:t>
            </a:r>
            <a:r>
              <a:rPr lang="en-US" altLang="de-DE" dirty="0"/>
              <a:t>should be contained in at least </a:t>
            </a:r>
            <a:r>
              <a:rPr lang="en-US" altLang="de-DE" dirty="0">
                <a:solidFill>
                  <a:srgbClr val="FF0000"/>
                </a:solidFill>
              </a:rPr>
              <a:t>two datasets</a:t>
            </a:r>
            <a:r>
              <a:rPr lang="en-US" altLang="de-DE" dirty="0">
                <a:solidFill>
                  <a:schemeClr val="tx1">
                    <a:lumMod val="10000"/>
                  </a:schemeClr>
                </a:solidFill>
              </a:rPr>
              <a:t>.</a:t>
            </a:r>
            <a:endParaRPr lang="en-GB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GB" dirty="0"/>
              <a:t>Which combination of attributes can you use to detect duplicates?</a:t>
            </a:r>
          </a:p>
          <a:p>
            <a:pPr lvl="1"/>
            <a:r>
              <a:rPr lang="en-GB" dirty="0"/>
              <a:t>name/title, creation/founding date, location/ address, height, colour, …</a:t>
            </a:r>
          </a:p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264CFC2-FD02-4D3C-83C6-4AC08D68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61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Prepare the Inputs: Create Gold Standard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299483"/>
            <a:ext cx="8342539" cy="5250996"/>
          </a:xfrm>
        </p:spPr>
        <p:txBody>
          <a:bodyPr/>
          <a:lstStyle/>
          <a:p>
            <a:r>
              <a:rPr lang="en-GB" dirty="0"/>
              <a:t>Make gold standard big enough</a:t>
            </a:r>
          </a:p>
          <a:p>
            <a:pPr lvl="1"/>
            <a:r>
              <a:rPr lang="en-GB" dirty="0"/>
              <a:t>At least 1% (or 500 pairs, if your datasets are huge) of entities</a:t>
            </a:r>
          </a:p>
          <a:p>
            <a:r>
              <a:rPr lang="en-GB" dirty="0"/>
              <a:t>You need a gold standard for all data sets that you want to use in the fusion part</a:t>
            </a:r>
          </a:p>
          <a:p>
            <a:pPr lvl="1"/>
            <a:r>
              <a:rPr lang="en-GB" dirty="0"/>
              <a:t>Only makes sense if you have overlapping attributes that you can use</a:t>
            </a:r>
          </a:p>
          <a:p>
            <a:r>
              <a:rPr lang="en-GB" dirty="0"/>
              <a:t>Proceed iteratively</a:t>
            </a:r>
          </a:p>
          <a:p>
            <a:pPr lvl="1"/>
            <a:r>
              <a:rPr lang="en-GB" dirty="0"/>
              <a:t>Create a smaller gold standard, go through the whole exercise, then come back to improve the gold standard by adding corner cases (and fixing errors)</a:t>
            </a:r>
            <a:endParaRPr lang="en-GB" sz="1543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2310C94-911C-42FE-887B-D391CEAD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de-DE" dirty="0"/>
              <a:t>Identity Resolution in the Final Project Report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164771"/>
            <a:ext cx="8342539" cy="5115741"/>
          </a:xfrm>
        </p:spPr>
        <p:txBody>
          <a:bodyPr/>
          <a:lstStyle/>
          <a:p>
            <a:r>
              <a:rPr lang="en-GB" dirty="0"/>
              <a:t>Results of Phase 2 will be part of your final report</a:t>
            </a:r>
          </a:p>
          <a:p>
            <a:r>
              <a:rPr lang="en-GB" dirty="0"/>
              <a:t>Make sure you know/make notes on</a:t>
            </a:r>
          </a:p>
          <a:p>
            <a:pPr marL="813666" lvl="1" indent="-391866">
              <a:buFont typeface="+mj-lt"/>
              <a:buAutoNum type="arabicPeriod"/>
            </a:pPr>
            <a:r>
              <a:rPr lang="en-GB" dirty="0"/>
              <a:t>Content and size of your gold standard</a:t>
            </a:r>
          </a:p>
          <a:p>
            <a:pPr marL="1216418" lvl="2" indent="-391866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/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?</a:t>
            </a:r>
          </a:p>
          <a:p>
            <a:pPr marL="1216418" lvl="2" indent="-391866"/>
            <a:r>
              <a:rPr lang="de-DE" dirty="0" err="1"/>
              <a:t>What</a:t>
            </a:r>
            <a:r>
              <a:rPr lang="de-DE" dirty="0"/>
              <a:t> „</a:t>
            </a:r>
            <a:r>
              <a:rPr lang="de-DE" dirty="0" err="1"/>
              <a:t>corner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“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?</a:t>
            </a:r>
            <a:endParaRPr lang="en-GB" dirty="0"/>
          </a:p>
          <a:p>
            <a:pPr marL="813666" lvl="1" indent="-391866">
              <a:buFont typeface="+mj-lt"/>
              <a:buAutoNum type="arabicPeriod"/>
            </a:pPr>
            <a:r>
              <a:rPr lang="en-GB" dirty="0"/>
              <a:t>Which matching rules did you try?</a:t>
            </a:r>
          </a:p>
          <a:p>
            <a:pPr lvl="2"/>
            <a:r>
              <a:rPr lang="en-GB" dirty="0"/>
              <a:t>What happens with P/R/F1?</a:t>
            </a:r>
          </a:p>
          <a:p>
            <a:pPr lvl="2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comparators</a:t>
            </a:r>
            <a:r>
              <a:rPr lang="de-DE" dirty="0"/>
              <a:t> /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</a:t>
            </a:r>
            <a:endParaRPr lang="en-GB" dirty="0"/>
          </a:p>
          <a:p>
            <a:pPr marL="813666" lvl="1" indent="-391866">
              <a:buFont typeface="+mj-lt"/>
              <a:buAutoNum type="arabicPeriod"/>
            </a:pPr>
            <a:r>
              <a:rPr lang="en-GB" dirty="0"/>
              <a:t>What blockers have you tried?</a:t>
            </a:r>
          </a:p>
          <a:p>
            <a:pPr lvl="2"/>
            <a:r>
              <a:rPr lang="en-GB" dirty="0"/>
              <a:t>What happened with runtime and number of matches?</a:t>
            </a:r>
          </a:p>
          <a:p>
            <a:pPr lvl="2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blockers</a:t>
            </a:r>
            <a:r>
              <a:rPr lang="de-DE" dirty="0"/>
              <a:t> /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  <a:endParaRPr lang="en-GB" dirty="0"/>
          </a:p>
          <a:p>
            <a:pPr lvl="2"/>
            <a:r>
              <a:rPr lang="en-GB" dirty="0"/>
              <a:t>How do P/R/F1 change, and why?</a:t>
            </a:r>
          </a:p>
          <a:p>
            <a:r>
              <a:rPr lang="en-GB" dirty="0"/>
              <a:t>Note also that Phase 2 output is Exercise 3 (Data Fusion) input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BB145CC-DFB3-4E1F-99B0-1C8B124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5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16445"/>
            <a:ext cx="7886700" cy="416377"/>
          </a:xfrm>
        </p:spPr>
        <p:txBody>
          <a:bodyPr>
            <a:normAutofit fontScale="90000"/>
          </a:bodyPr>
          <a:lstStyle/>
          <a:p>
            <a:r>
              <a:rPr lang="de-DE" dirty="0"/>
              <a:t>Final Report: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Experiments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976" y="999156"/>
            <a:ext cx="8164370" cy="493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1. </a:t>
            </a:r>
            <a:r>
              <a:rPr lang="de-DE" sz="2000" dirty="0" err="1"/>
              <a:t>Please</a:t>
            </a:r>
            <a:r>
              <a:rPr lang="de-DE" sz="2000" dirty="0"/>
              <a:t> </a:t>
            </a:r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following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final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presentation</a:t>
            </a:r>
            <a:r>
              <a:rPr lang="de-DE" sz="2000" dirty="0"/>
              <a:t> </a:t>
            </a:r>
            <a:r>
              <a:rPr lang="de-DE" sz="2000" dirty="0" err="1"/>
              <a:t>slides</a:t>
            </a:r>
            <a:r>
              <a:rPr lang="de-DE" sz="2000" dirty="0"/>
              <a:t>: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spcBef>
                <a:spcPts val="1800"/>
              </a:spcBef>
              <a:buNone/>
            </a:pPr>
            <a:r>
              <a:rPr lang="de-DE" sz="2000" dirty="0"/>
              <a:t>2. </a:t>
            </a:r>
            <a:r>
              <a:rPr lang="de-DE" sz="2000" dirty="0" err="1"/>
              <a:t>Please</a:t>
            </a:r>
            <a:r>
              <a:rPr lang="de-DE" sz="2000" dirty="0"/>
              <a:t> also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:</a:t>
            </a:r>
            <a:br>
              <a:rPr lang="de-DE" sz="2000" dirty="0"/>
            </a:br>
            <a:endParaRPr lang="en-GB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41820" y="6245519"/>
            <a:ext cx="473529" cy="365125"/>
          </a:xfrm>
        </p:spPr>
        <p:txBody>
          <a:bodyPr/>
          <a:lstStyle/>
          <a:p>
            <a:fld id="{11AFAB09-FB94-4AEB-BCF6-E4C454DECEDF}" type="slidenum">
              <a:rPr lang="en-GB" smtClean="0"/>
              <a:pPr/>
              <a:t>34</a:t>
            </a:fld>
            <a:endParaRPr lang="en-GB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09811"/>
              </p:ext>
            </p:extLst>
          </p:nvPr>
        </p:nvGraphicFramePr>
        <p:xfrm>
          <a:off x="628648" y="1472168"/>
          <a:ext cx="7951934" cy="184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>
                  <a:extLst>
                    <a:ext uri="{9D8B030D-6E8A-4147-A177-3AD203B41FA5}">
                      <a16:colId xmlns:a16="http://schemas.microsoft.com/office/drawing/2014/main" val="1156405850"/>
                    </a:ext>
                  </a:extLst>
                </a:gridCol>
                <a:gridCol w="2484582">
                  <a:extLst>
                    <a:ext uri="{9D8B030D-6E8A-4147-A177-3AD203B41FA5}">
                      <a16:colId xmlns:a16="http://schemas.microsoft.com/office/drawing/2014/main" val="5892971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460795809"/>
                    </a:ext>
                  </a:extLst>
                </a:gridCol>
                <a:gridCol w="646546">
                  <a:extLst>
                    <a:ext uri="{9D8B030D-6E8A-4147-A177-3AD203B41FA5}">
                      <a16:colId xmlns:a16="http://schemas.microsoft.com/office/drawing/2014/main" val="777315319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1906639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9628936"/>
                    </a:ext>
                  </a:extLst>
                </a:gridCol>
                <a:gridCol w="849746">
                  <a:extLst>
                    <a:ext uri="{9D8B030D-6E8A-4147-A177-3AD203B41FA5}">
                      <a16:colId xmlns:a16="http://schemas.microsoft.com/office/drawing/2014/main" val="2868012347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2327695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Matching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Rule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Blocker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r>
                        <a:rPr lang="de-DE" baseline="0" dirty="0"/>
                        <a:t> Corr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92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  <a:endParaRPr lang="en-GB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Rule1:Title&amp;Year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/>
                        <a:t>No</a:t>
                      </a:r>
                      <a:r>
                        <a:rPr lang="de-DE" sz="1700" dirty="0"/>
                        <a:t> </a:t>
                      </a:r>
                      <a:r>
                        <a:rPr lang="de-DE" sz="1700" dirty="0" err="1"/>
                        <a:t>Blocking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0.71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0.95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0.82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10.230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90</a:t>
                      </a:r>
                      <a:r>
                        <a:rPr lang="de-DE" sz="1700" baseline="0" dirty="0"/>
                        <a:t> min</a:t>
                      </a:r>
                      <a:endParaRPr lang="en-GB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423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  <a:endParaRPr lang="en-GB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Rule1:Title&amp;Year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/>
                        <a:t>StandardYear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0.71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0.73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0.72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9.609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18 sec</a:t>
                      </a:r>
                      <a:endParaRPr lang="en-GB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8013501"/>
                  </a:ext>
                </a:extLst>
              </a:tr>
              <a:tr h="362305"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  <a:endParaRPr lang="en-GB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Rule1:Title&amp;Year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err="1"/>
                        <a:t>SNBYear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0.71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0.89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0.79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10.215</a:t>
                      </a:r>
                      <a:endParaRPr lang="en-GB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50 sec</a:t>
                      </a:r>
                      <a:endParaRPr lang="en-GB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272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  <a:endParaRPr lang="en-GB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Rule2:Title&amp;Actors</a:t>
                      </a:r>
                      <a:endParaRPr lang="en-GB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err="1"/>
                        <a:t>SNBYear</a:t>
                      </a:r>
                      <a:endParaRPr lang="en-GB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0.81</a:t>
                      </a:r>
                      <a:endParaRPr lang="en-GB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0.89</a:t>
                      </a:r>
                      <a:endParaRPr lang="en-GB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0.83</a:t>
                      </a:r>
                      <a:endParaRPr lang="en-GB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9.919</a:t>
                      </a:r>
                      <a:endParaRPr lang="en-GB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19</a:t>
                      </a:r>
                      <a:r>
                        <a:rPr lang="de-DE" sz="1700" baseline="0" dirty="0"/>
                        <a:t> sec</a:t>
                      </a:r>
                      <a:endParaRPr lang="en-GB" sz="1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91268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710668" y="3935398"/>
            <a:ext cx="6437478" cy="46166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CorrespondenceSet</a:t>
            </a:r>
            <a:r>
              <a:rPr lang="en-GB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&lt;Movie, Attribute&gt; correspondences = …</a:t>
            </a:r>
          </a:p>
          <a:p>
            <a:r>
              <a:rPr lang="en-GB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correspondences</a:t>
            </a:r>
            <a:r>
              <a:rPr lang="en-GB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.printGroupSizeDistribution</a:t>
            </a:r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();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68" y="4471268"/>
            <a:ext cx="3219450" cy="16764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Rechteckige Legende 7"/>
          <p:cNvSpPr/>
          <p:nvPr/>
        </p:nvSpPr>
        <p:spPr>
          <a:xfrm>
            <a:off x="4783015" y="4844562"/>
            <a:ext cx="3349870" cy="782515"/>
          </a:xfrm>
          <a:prstGeom prst="wedgeRectCallout">
            <a:avLst>
              <a:gd name="adj1" fmla="val -46555"/>
              <a:gd name="adj2" fmla="val -110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More details in the lecture on data fusion!</a:t>
            </a:r>
            <a:endParaRPr lang="en-GB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AA05FD9-2526-4F3A-AD0D-D71766A02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561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for this 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Open and run the provided </a:t>
            </a:r>
            <a:r>
              <a:rPr lang="en-US" sz="1900" i="1" dirty="0"/>
              <a:t>IR_using_linear_combination.java</a:t>
            </a:r>
            <a:r>
              <a:rPr lang="en-US" dirty="0"/>
              <a:t> in </a:t>
            </a:r>
            <a:r>
              <a:rPr lang="en-US" sz="1900" i="1" dirty="0" err="1"/>
              <a:t>de.uni_mannheim.informatik.dws.wdi.ExerciseIdentityResolution</a:t>
            </a:r>
            <a:endParaRPr lang="en-GB" sz="1900" i="1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Which performance does the linear combination rule achieve?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Understand your results: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Inspect the log files in </a:t>
            </a:r>
            <a:r>
              <a:rPr lang="en-GB" sz="1900" i="1" dirty="0"/>
              <a:t>data\output </a:t>
            </a:r>
            <a:r>
              <a:rPr lang="en-GB" dirty="0"/>
              <a:t>to see which errors were made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Try different combinations of comparators or weights in your matching rule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Can you improve the performance?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Can you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global matching?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Experiment with different Blockers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First, use the </a:t>
            </a:r>
            <a:r>
              <a:rPr lang="en-GB" i="1" dirty="0" err="1"/>
              <a:t>NoBlocker</a:t>
            </a:r>
            <a:r>
              <a:rPr lang="en-GB" dirty="0"/>
              <a:t> to see the maximum runtime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Then, try different blocking keys with the </a:t>
            </a:r>
            <a:r>
              <a:rPr lang="en-GB" i="1" dirty="0" err="1"/>
              <a:t>StandardRecordBlocker</a:t>
            </a:r>
            <a:endParaRPr lang="en-GB" i="1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Finally, try the </a:t>
            </a:r>
            <a:r>
              <a:rPr lang="en-GB" i="1" dirty="0" err="1"/>
              <a:t>SortedNeighbourhoodBlocker</a:t>
            </a:r>
            <a:endParaRPr lang="en-GB" i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Use machine learning (</a:t>
            </a:r>
            <a:r>
              <a:rPr lang="en-US" sz="1900" i="1" dirty="0"/>
              <a:t>IR_using_machine_learning.java</a:t>
            </a:r>
            <a:r>
              <a:rPr lang="en-US" dirty="0"/>
              <a:t>)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machine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Create a comparator that uses the actors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23D3137-FCA3-42D6-813A-EB413332D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292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de-DE" dirty="0"/>
              <a:t>...and now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388" y="1208314"/>
            <a:ext cx="8255726" cy="5080907"/>
          </a:xfrm>
        </p:spPr>
        <p:txBody>
          <a:bodyPr/>
          <a:lstStyle/>
          <a:p>
            <a:pPr marL="391866" indent="-391866">
              <a:buFont typeface="+mj-lt"/>
              <a:buAutoNum type="arabicPeriod"/>
            </a:pPr>
            <a:r>
              <a:rPr lang="en-GB" dirty="0"/>
              <a:t>Prepare the gold standard</a:t>
            </a:r>
          </a:p>
          <a:p>
            <a:pPr marL="391866" indent="-391866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WInte.r</a:t>
            </a:r>
            <a:r>
              <a:rPr lang="en-GB"/>
              <a:t> and</a:t>
            </a:r>
            <a:endParaRPr lang="en-GB" dirty="0"/>
          </a:p>
          <a:p>
            <a:pPr lvl="1"/>
            <a:r>
              <a:rPr lang="en-GB" dirty="0"/>
              <a:t>Define your inputs</a:t>
            </a:r>
          </a:p>
          <a:p>
            <a:pPr lvl="1"/>
            <a:r>
              <a:rPr lang="en-GB" dirty="0"/>
              <a:t>Define blocking functions</a:t>
            </a:r>
          </a:p>
          <a:p>
            <a:pPr lvl="1"/>
            <a:r>
              <a:rPr lang="en-GB" dirty="0"/>
              <a:t>Define your matching rules</a:t>
            </a:r>
          </a:p>
          <a:p>
            <a:pPr lvl="1"/>
            <a:r>
              <a:rPr lang="en-GB" dirty="0"/>
              <a:t>Run the evaluation</a:t>
            </a:r>
          </a:p>
          <a:p>
            <a:pPr lvl="1"/>
            <a:r>
              <a:rPr lang="en-GB" dirty="0"/>
              <a:t>(extra) Learn matching rules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1295703"/>
            <a:ext cx="3635375" cy="461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5D9FB46-7B49-4A07-9AC8-B17AA07F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30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25681"/>
            <a:ext cx="7886700" cy="416377"/>
          </a:xfrm>
        </p:spPr>
        <p:txBody>
          <a:bodyPr>
            <a:normAutofit fontScale="90000"/>
          </a:bodyPr>
          <a:lstStyle/>
          <a:p>
            <a:r>
              <a:rPr lang="en-GB" dirty="0"/>
              <a:t>2. Use Case for this 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137805"/>
            <a:ext cx="7886700" cy="5176155"/>
          </a:xfrm>
        </p:spPr>
        <p:txBody>
          <a:bodyPr>
            <a:normAutofit/>
          </a:bodyPr>
          <a:lstStyle/>
          <a:p>
            <a:pPr marL="391866" indent="-391866">
              <a:buFont typeface="+mj-lt"/>
              <a:buAutoNum type="arabicPeriod"/>
            </a:pPr>
            <a:r>
              <a:rPr lang="en-GB" dirty="0"/>
              <a:t>Download the .zip of the project from the course page</a:t>
            </a:r>
          </a:p>
          <a:p>
            <a:pPr marL="391866" indent="-391866">
              <a:buFont typeface="+mj-lt"/>
              <a:buAutoNum type="arabicPeriod"/>
            </a:pPr>
            <a:r>
              <a:rPr lang="en-GB" dirty="0"/>
              <a:t>Unzip it and look at the sample files in \data\input\</a:t>
            </a:r>
          </a:p>
          <a:p>
            <a:pPr lvl="1"/>
            <a:r>
              <a:rPr lang="en-GB" dirty="0"/>
              <a:t>.xml input data sets in input folder</a:t>
            </a:r>
          </a:p>
          <a:p>
            <a:pPr lvl="1"/>
            <a:r>
              <a:rPr lang="en-GB" dirty="0"/>
              <a:t>.csv gold standard</a:t>
            </a:r>
          </a:p>
          <a:p>
            <a:pPr marL="391866" indent="-391866">
              <a:buFont typeface="+mj-lt"/>
              <a:buAutoNum type="arabicPeriod"/>
            </a:pPr>
            <a:r>
              <a:rPr lang="en-GB" dirty="0"/>
              <a:t>Open the project in a Java IDE (import as maven project)</a:t>
            </a:r>
          </a:p>
          <a:p>
            <a:endParaRPr lang="en-GB" sz="1371" dirty="0"/>
          </a:p>
          <a:p>
            <a:pPr marL="0" indent="0">
              <a:buNone/>
            </a:pPr>
            <a:r>
              <a:rPr lang="en-GB" dirty="0"/>
              <a:t>The project serves as a quick-start for todays tasks and contains:</a:t>
            </a:r>
          </a:p>
          <a:p>
            <a:pPr lvl="1"/>
            <a:r>
              <a:rPr lang="en-GB" dirty="0"/>
              <a:t>Two datasets describing movies</a:t>
            </a:r>
          </a:p>
          <a:p>
            <a:pPr lvl="1"/>
            <a:r>
              <a:rPr lang="en-GB" dirty="0"/>
              <a:t>A gold standard for evaluating correspondences between records</a:t>
            </a:r>
          </a:p>
          <a:p>
            <a:pPr lvl="1"/>
            <a:r>
              <a:rPr lang="en-GB" dirty="0"/>
              <a:t>Pre-implemented classes and a data model for movies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A fully implemented identity resolution workflow using </a:t>
            </a:r>
            <a:r>
              <a:rPr lang="en-GB" dirty="0" err="1"/>
              <a:t>WInte.r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Several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alternative </a:t>
            </a:r>
            <a:r>
              <a:rPr lang="en-GB" dirty="0"/>
              <a:t>blocking functions and comparators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669D28-F3C2-421D-A13C-5AAE5EE51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94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Explore the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0178" y="1105355"/>
            <a:ext cx="7734832" cy="5250996"/>
          </a:xfrm>
        </p:spPr>
        <p:txBody>
          <a:bodyPr>
            <a:normAutofit/>
          </a:bodyPr>
          <a:lstStyle/>
          <a:p>
            <a:r>
              <a:rPr lang="en-GB" dirty="0"/>
              <a:t>We provide you with the following files:</a:t>
            </a:r>
          </a:p>
          <a:p>
            <a:pPr lvl="1"/>
            <a:r>
              <a:rPr lang="en-GB" dirty="0"/>
              <a:t>actors.xml: dataset with 149 movies</a:t>
            </a:r>
          </a:p>
          <a:p>
            <a:pPr lvl="1"/>
            <a:r>
              <a:rPr lang="en-GB" dirty="0"/>
              <a:t>academy_awards.xml: dataset with 4580 movies</a:t>
            </a:r>
          </a:p>
          <a:p>
            <a:r>
              <a:rPr lang="en-GB" dirty="0"/>
              <a:t>Vocabularies are aligned</a:t>
            </a:r>
          </a:p>
          <a:p>
            <a:pPr lvl="1"/>
            <a:r>
              <a:rPr lang="en-GB" dirty="0"/>
              <a:t>Every input file has the same schema</a:t>
            </a:r>
          </a:p>
          <a:p>
            <a:pPr>
              <a:lnSpc>
                <a:spcPct val="100000"/>
              </a:lnSpc>
            </a:pPr>
            <a:r>
              <a:rPr lang="en-GB" dirty="0"/>
              <a:t>Unique IDs are in place</a:t>
            </a:r>
          </a:p>
          <a:p>
            <a:pPr lvl="1"/>
            <a:r>
              <a:rPr lang="en-GB" dirty="0"/>
              <a:t>The IDs are </a:t>
            </a:r>
            <a:r>
              <a:rPr lang="en-GB" b="1" dirty="0"/>
              <a:t>globally</a:t>
            </a:r>
            <a:r>
              <a:rPr lang="en-GB" dirty="0"/>
              <a:t> unique</a:t>
            </a:r>
            <a:endParaRPr lang="en-GB" sz="1543" dirty="0"/>
          </a:p>
          <a:p>
            <a:pPr>
              <a:lnSpc>
                <a:spcPct val="100000"/>
              </a:lnSpc>
            </a:pPr>
            <a:r>
              <a:rPr lang="en-GB" dirty="0"/>
              <a:t>Which combination of attributes might be suitable to detect duplicates?</a:t>
            </a:r>
            <a:endParaRPr lang="de-DE" dirty="0"/>
          </a:p>
          <a:p>
            <a:pPr lvl="1"/>
            <a:r>
              <a:rPr lang="en-US" dirty="0"/>
              <a:t>movie title, movie date, list of actors, director name …</a:t>
            </a:r>
          </a:p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80A245F-8FA0-4BD3-86EC-36653CEF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6145"/>
            <a:ext cx="7886700" cy="4891561"/>
          </a:xfrm>
        </p:spPr>
        <p:txBody>
          <a:bodyPr/>
          <a:lstStyle/>
          <a:p>
            <a:r>
              <a:rPr lang="en-US" dirty="0"/>
              <a:t>Example of a movie in both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7A179-B528-4476-8B3A-A45096C4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111826"/>
            <a:ext cx="3819525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CD477-7326-4B0F-A1CA-BC854B81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49" y="1945139"/>
            <a:ext cx="350520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A0F45-FC64-475A-B4AC-BB8E6D902A40}"/>
              </a:ext>
            </a:extLst>
          </p:cNvPr>
          <p:cNvSpPr txBox="1"/>
          <p:nvPr/>
        </p:nvSpPr>
        <p:spPr>
          <a:xfrm>
            <a:off x="1662786" y="5388177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actors dataset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50864-1DB2-4443-9E5F-87A647DA0046}"/>
              </a:ext>
            </a:extLst>
          </p:cNvPr>
          <p:cNvSpPr txBox="1"/>
          <p:nvPr/>
        </p:nvSpPr>
        <p:spPr>
          <a:xfrm>
            <a:off x="5360185" y="5382759"/>
            <a:ext cx="285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(ii) </a:t>
            </a:r>
            <a:r>
              <a:rPr lang="en-US" dirty="0" err="1"/>
              <a:t>academy_awards</a:t>
            </a:r>
            <a:r>
              <a:rPr lang="en-US" dirty="0"/>
              <a:t> dataset</a:t>
            </a:r>
            <a:endParaRPr lang="LID4096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35B61CD4-0B45-4974-B072-6AAEB1B7D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Gold Standard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258" y="1396172"/>
            <a:ext cx="5739946" cy="4915444"/>
          </a:xfrm>
        </p:spPr>
        <p:txBody>
          <a:bodyPr>
            <a:normAutofit/>
          </a:bodyPr>
          <a:lstStyle/>
          <a:p>
            <a:r>
              <a:rPr lang="en-GB" dirty="0"/>
              <a:t>To evaluate identity resolution algorithms, you need a manually verified </a:t>
            </a:r>
            <a:r>
              <a:rPr lang="en-GB" b="1" dirty="0"/>
              <a:t>gold standard</a:t>
            </a:r>
          </a:p>
          <a:p>
            <a:pPr lvl="1"/>
            <a:r>
              <a:rPr lang="en-GB" dirty="0"/>
              <a:t>.csv file containing pairs of (comma-separated) IDs of entities that match </a:t>
            </a:r>
            <a:r>
              <a:rPr lang="en-GB" dirty="0">
                <a:solidFill>
                  <a:srgbClr val="FF0000"/>
                </a:solidFill>
              </a:rPr>
              <a:t>and</a:t>
            </a:r>
            <a:r>
              <a:rPr lang="en-GB" dirty="0"/>
              <a:t> do not match</a:t>
            </a:r>
          </a:p>
          <a:p>
            <a:r>
              <a:rPr lang="en-GB" dirty="0"/>
              <a:t>The file includes non-trivial cases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9A1E5-376B-44AF-A7B1-3F2A7559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61"/>
          <a:stretch/>
        </p:blipFill>
        <p:spPr>
          <a:xfrm>
            <a:off x="6149204" y="1721138"/>
            <a:ext cx="2819400" cy="1190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E38425-40A3-424E-B7B8-A2941AEF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" y="3919414"/>
            <a:ext cx="4562475" cy="196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94C88C-4E1B-4543-961E-6932BDC83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808" y="3429000"/>
            <a:ext cx="3581400" cy="27622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2873A5-94F8-4E3E-B915-84B483548FF5}"/>
              </a:ext>
            </a:extLst>
          </p:cNvPr>
          <p:cNvCxnSpPr/>
          <p:nvPr/>
        </p:nvCxnSpPr>
        <p:spPr>
          <a:xfrm flipV="1">
            <a:off x="3439886" y="3831499"/>
            <a:ext cx="2374988" cy="4830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6B7E06-3992-482B-AAA5-A086CB156BEB}"/>
              </a:ext>
            </a:extLst>
          </p:cNvPr>
          <p:cNvCxnSpPr>
            <a:cxnSpLocks/>
          </p:cNvCxnSpPr>
          <p:nvPr/>
        </p:nvCxnSpPr>
        <p:spPr>
          <a:xfrm>
            <a:off x="3204839" y="5628443"/>
            <a:ext cx="2610035" cy="1509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D92A4D87-2454-4167-90CF-19EAA81A7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Gold Standard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3394" y="1083657"/>
            <a:ext cx="8342539" cy="5250996"/>
          </a:xfrm>
        </p:spPr>
        <p:txBody>
          <a:bodyPr/>
          <a:lstStyle/>
          <a:p>
            <a:pPr>
              <a:spcBef>
                <a:spcPts val="514"/>
              </a:spcBef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You need </a:t>
            </a:r>
            <a:r>
              <a:rPr lang="en-US" dirty="0">
                <a:solidFill>
                  <a:srgbClr val="FF0000"/>
                </a:solidFill>
              </a:rPr>
              <a:t>ground truth (gold standard) </a:t>
            </a:r>
            <a:r>
              <a:rPr lang="en-US" dirty="0"/>
              <a:t>for the evaluation</a:t>
            </a:r>
          </a:p>
          <a:p>
            <a:pPr>
              <a:spcBef>
                <a:spcPts val="514"/>
              </a:spcBef>
            </a:pPr>
            <a:r>
              <a:rPr lang="en-US" dirty="0"/>
              <a:t>To create a gold standard, manually label a set of record pairs 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non-matches</a:t>
            </a:r>
            <a:r>
              <a:rPr lang="en-US" dirty="0"/>
              <a:t> including </a:t>
            </a:r>
            <a:r>
              <a:rPr lang="en-US" dirty="0">
                <a:solidFill>
                  <a:srgbClr val="FF0000"/>
                </a:solidFill>
              </a:rPr>
              <a:t>corner cases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pPr>
              <a:spcBef>
                <a:spcPts val="514"/>
              </a:spcBef>
            </a:pPr>
            <a:r>
              <a:rPr lang="en-US" dirty="0"/>
              <a:t>Rule of thumb for creating a </a:t>
            </a:r>
            <a:r>
              <a:rPr lang="en-US" i="1" dirty="0"/>
              <a:t>suitable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gold standard with </a:t>
            </a:r>
            <a:r>
              <a:rPr lang="en-US" i="1" dirty="0"/>
              <a:t>acceptable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manual effort:</a:t>
            </a:r>
          </a:p>
          <a:p>
            <a:pPr marL="715700" lvl="1" indent="-293900">
              <a:buFont typeface="+mj-lt"/>
              <a:buAutoNum type="arabicPeriod"/>
            </a:pPr>
            <a:r>
              <a:rPr lang="en-US" sz="1543" dirty="0"/>
              <a:t>match records using several simple matching </a:t>
            </a:r>
            <a:br>
              <a:rPr lang="en-US" sz="1543" dirty="0"/>
            </a:br>
            <a:r>
              <a:rPr lang="en-US" sz="1543" dirty="0"/>
              <a:t>techniques (goal: avoid selection bias) and</a:t>
            </a:r>
            <a:br>
              <a:rPr lang="en-US" sz="1543" dirty="0"/>
            </a:br>
            <a:r>
              <a:rPr lang="en-US" sz="1543" dirty="0"/>
              <a:t>sort record pairs according to their similarity</a:t>
            </a:r>
          </a:p>
          <a:p>
            <a:pPr marL="715700" lvl="1" indent="-293900">
              <a:buFont typeface="+mj-lt"/>
              <a:buAutoNum type="arabicPeriod"/>
            </a:pPr>
            <a:r>
              <a:rPr lang="en-US" sz="1543" dirty="0"/>
              <a:t>if available, use information about likely matches </a:t>
            </a:r>
            <a:br>
              <a:rPr lang="en-US" sz="1543" dirty="0"/>
            </a:br>
            <a:r>
              <a:rPr lang="en-US" sz="1543" dirty="0"/>
              <a:t>(e.g. ISBN or GTIN numbers that exist in multiple</a:t>
            </a:r>
            <a:br>
              <a:rPr lang="en-US" sz="1543" dirty="0"/>
            </a:br>
            <a:r>
              <a:rPr lang="en-US" sz="1543" dirty="0"/>
              <a:t>sources)</a:t>
            </a:r>
          </a:p>
          <a:p>
            <a:pPr marL="715700" lvl="1" indent="-293900">
              <a:buFont typeface="+mj-lt"/>
              <a:buAutoNum type="arabicPeriod"/>
            </a:pPr>
            <a:r>
              <a:rPr lang="en-US" sz="1543" u="sng" dirty="0"/>
              <a:t>manually</a:t>
            </a:r>
            <a:r>
              <a:rPr lang="en-US" sz="1543" dirty="0"/>
              <a:t> verify a fair amount of the resulting pairs</a:t>
            </a:r>
            <a:br>
              <a:rPr lang="en-US" sz="1543" dirty="0"/>
            </a:br>
            <a:r>
              <a:rPr lang="en-US" sz="1543" dirty="0"/>
              <a:t>(e.g. &gt;500 pairs) including </a:t>
            </a:r>
          </a:p>
          <a:p>
            <a:pPr marL="1137500" lvl="2" indent="-293900">
              <a:buFont typeface="+mj-lt"/>
              <a:buAutoNum type="arabicPeriod"/>
            </a:pPr>
            <a:r>
              <a:rPr lang="en-US" sz="1371" dirty="0"/>
              <a:t>matching record pairs (randomly chosen, 20% of GS) </a:t>
            </a:r>
          </a:p>
          <a:p>
            <a:pPr marL="1137500" lvl="2" indent="-293900">
              <a:buFont typeface="+mj-lt"/>
              <a:buAutoNum type="arabicPeriod"/>
            </a:pPr>
            <a:r>
              <a:rPr lang="en-US" sz="1371" dirty="0"/>
              <a:t>corner case matches and non-matches (40% of GS)</a:t>
            </a:r>
          </a:p>
          <a:p>
            <a:pPr marL="1137500" lvl="2" indent="-293900">
              <a:buFont typeface="+mj-lt"/>
              <a:buAutoNum type="arabicPeriod"/>
            </a:pPr>
            <a:r>
              <a:rPr lang="en-US" sz="1371" dirty="0"/>
              <a:t>non-matching record pairs (randomly chosen, 40% of GS)</a:t>
            </a:r>
          </a:p>
        </p:txBody>
      </p:sp>
      <p:sp>
        <p:nvSpPr>
          <p:cNvPr id="4" name="Rechteck 3"/>
          <p:cNvSpPr/>
          <p:nvPr/>
        </p:nvSpPr>
        <p:spPr>
          <a:xfrm>
            <a:off x="7023951" y="2496809"/>
            <a:ext cx="1942328" cy="56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43" dirty="0">
                <a:solidFill>
                  <a:srgbClr val="FF0000"/>
                </a:solidFill>
              </a:rPr>
              <a:t>Rather similar records</a:t>
            </a:r>
            <a:br>
              <a:rPr lang="en-US" sz="1543" dirty="0">
                <a:solidFill>
                  <a:srgbClr val="FF0000"/>
                </a:solidFill>
              </a:rPr>
            </a:br>
            <a:r>
              <a:rPr lang="en-US" sz="1543" dirty="0">
                <a:solidFill>
                  <a:srgbClr val="FF0000"/>
                </a:solidFill>
              </a:rPr>
              <a:t>that are not a match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 flipH="1" flipV="1">
            <a:off x="6421821" y="2596581"/>
            <a:ext cx="17118" cy="28287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hteck 9"/>
          <p:cNvSpPr/>
          <p:nvPr/>
        </p:nvSpPr>
        <p:spPr>
          <a:xfrm>
            <a:off x="6863780" y="4181624"/>
            <a:ext cx="2102499" cy="56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43" dirty="0">
                <a:solidFill>
                  <a:srgbClr val="FF0000"/>
                </a:solidFill>
              </a:rPr>
              <a:t>Rather different records</a:t>
            </a:r>
            <a:br>
              <a:rPr lang="en-US" sz="1543" dirty="0">
                <a:solidFill>
                  <a:srgbClr val="FF0000"/>
                </a:solidFill>
              </a:rPr>
            </a:br>
            <a:r>
              <a:rPr lang="en-US" sz="1543" dirty="0">
                <a:solidFill>
                  <a:srgbClr val="FF0000"/>
                </a:solidFill>
              </a:rPr>
              <a:t>that are a match</a:t>
            </a:r>
          </a:p>
        </p:txBody>
      </p:sp>
      <p:sp>
        <p:nvSpPr>
          <p:cNvPr id="11" name="Rechteck 10"/>
          <p:cNvSpPr/>
          <p:nvPr/>
        </p:nvSpPr>
        <p:spPr>
          <a:xfrm rot="16200000">
            <a:off x="5482467" y="4525439"/>
            <a:ext cx="1521763" cy="32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43" dirty="0">
                <a:solidFill>
                  <a:schemeClr val="tx1">
                    <a:lumMod val="10000"/>
                  </a:schemeClr>
                </a:solidFill>
              </a:rPr>
              <a:t>Record similarity</a:t>
            </a:r>
          </a:p>
        </p:txBody>
      </p:sp>
      <p:sp>
        <p:nvSpPr>
          <p:cNvPr id="12" name="Rechteck 11"/>
          <p:cNvSpPr/>
          <p:nvPr/>
        </p:nvSpPr>
        <p:spPr>
          <a:xfrm>
            <a:off x="7303739" y="3563642"/>
            <a:ext cx="1682833" cy="32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43" dirty="0">
                <a:solidFill>
                  <a:schemeClr val="tx1">
                    <a:lumMod val="10000"/>
                  </a:schemeClr>
                </a:solidFill>
              </a:rPr>
              <a:t>Decision boundary</a:t>
            </a:r>
          </a:p>
        </p:txBody>
      </p:sp>
      <p:cxnSp>
        <p:nvCxnSpPr>
          <p:cNvPr id="14" name="Gerader Verbinder 13"/>
          <p:cNvCxnSpPr/>
          <p:nvPr/>
        </p:nvCxnSpPr>
        <p:spPr bwMode="auto">
          <a:xfrm flipV="1">
            <a:off x="6349800" y="3570456"/>
            <a:ext cx="2564704" cy="1366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1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mit Pfeil 18"/>
          <p:cNvCxnSpPr/>
          <p:nvPr/>
        </p:nvCxnSpPr>
        <p:spPr bwMode="auto">
          <a:xfrm flipH="1" flipV="1">
            <a:off x="6830710" y="3869981"/>
            <a:ext cx="344810" cy="2936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Gerade Verbindung mit Pfeil 22"/>
          <p:cNvCxnSpPr/>
          <p:nvPr/>
        </p:nvCxnSpPr>
        <p:spPr bwMode="auto">
          <a:xfrm flipH="1">
            <a:off x="6830711" y="3094307"/>
            <a:ext cx="227475" cy="2633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Gleich 30"/>
          <p:cNvSpPr/>
          <p:nvPr/>
        </p:nvSpPr>
        <p:spPr bwMode="auto">
          <a:xfrm>
            <a:off x="6471915" y="3630386"/>
            <a:ext cx="278469" cy="166551"/>
          </a:xfrm>
          <a:prstGeom prst="mathEqua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8377" tIns="39189" rIns="78377" bIns="39189" numCol="1" rtlCol="0" anchor="t" anchorCtr="0" compatLnSpc="1">
            <a:prstTxWarp prst="textNoShape">
              <a:avLst/>
            </a:prstTxWarp>
          </a:bodyPr>
          <a:lstStyle/>
          <a:p>
            <a:pPr defTabSz="78373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57">
              <a:latin typeface="News Gothic MT" pitchFamily="34" charset="0"/>
            </a:endParaRPr>
          </a:p>
        </p:txBody>
      </p:sp>
      <p:sp>
        <p:nvSpPr>
          <p:cNvPr id="33" name="Gleich 32"/>
          <p:cNvSpPr/>
          <p:nvPr/>
        </p:nvSpPr>
        <p:spPr bwMode="auto">
          <a:xfrm>
            <a:off x="6471914" y="3805945"/>
            <a:ext cx="278469" cy="166551"/>
          </a:xfrm>
          <a:prstGeom prst="mathEqua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8377" tIns="39189" rIns="78377" bIns="39189" numCol="1" rtlCol="0" anchor="t" anchorCtr="0" compatLnSpc="1">
            <a:prstTxWarp prst="textNoShape">
              <a:avLst/>
            </a:prstTxWarp>
          </a:bodyPr>
          <a:lstStyle/>
          <a:p>
            <a:pPr defTabSz="78373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57">
              <a:latin typeface="News Gothic MT" pitchFamily="34" charset="0"/>
            </a:endParaRPr>
          </a:p>
        </p:txBody>
      </p:sp>
      <p:sp>
        <p:nvSpPr>
          <p:cNvPr id="37" name="Ungleich 36"/>
          <p:cNvSpPr/>
          <p:nvPr/>
        </p:nvSpPr>
        <p:spPr bwMode="auto">
          <a:xfrm>
            <a:off x="6476419" y="3098695"/>
            <a:ext cx="287422" cy="187065"/>
          </a:xfrm>
          <a:prstGeom prst="mathNotEqual">
            <a:avLst/>
          </a:prstGeom>
          <a:solidFill>
            <a:srgbClr val="FF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8377" tIns="39189" rIns="78377" bIns="39189" numCol="1" rtlCol="0" anchor="t" anchorCtr="0" compatLnSpc="1">
            <a:prstTxWarp prst="textNoShape">
              <a:avLst/>
            </a:prstTxWarp>
          </a:bodyPr>
          <a:lstStyle/>
          <a:p>
            <a:pPr defTabSz="78373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57">
              <a:latin typeface="News Gothic MT" pitchFamily="34" charset="0"/>
            </a:endParaRPr>
          </a:p>
        </p:txBody>
      </p:sp>
      <p:sp>
        <p:nvSpPr>
          <p:cNvPr id="38" name="Ungleich 37"/>
          <p:cNvSpPr/>
          <p:nvPr/>
        </p:nvSpPr>
        <p:spPr bwMode="auto">
          <a:xfrm>
            <a:off x="6471915" y="3319410"/>
            <a:ext cx="287422" cy="187065"/>
          </a:xfrm>
          <a:prstGeom prst="mathNotEqual">
            <a:avLst/>
          </a:prstGeom>
          <a:solidFill>
            <a:srgbClr val="FF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8377" tIns="39189" rIns="78377" bIns="39189" numCol="1" rtlCol="0" anchor="t" anchorCtr="0" compatLnSpc="1">
            <a:prstTxWarp prst="textNoShape">
              <a:avLst/>
            </a:prstTxWarp>
          </a:bodyPr>
          <a:lstStyle/>
          <a:p>
            <a:pPr defTabSz="783732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57">
              <a:latin typeface="News Gothic MT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 bwMode="auto">
          <a:xfrm>
            <a:off x="5826035" y="2305594"/>
            <a:ext cx="446019" cy="10520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E0745-E57C-4E03-829E-5F6566D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22C0-22ED-4606-9867-E69A3BEA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8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The </a:t>
            </a:r>
            <a:r>
              <a:rPr lang="en-GB" dirty="0" err="1"/>
              <a:t>WInte.r</a:t>
            </a:r>
            <a:r>
              <a:rPr lang="en-GB" dirty="0"/>
              <a:t> Framework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136073"/>
            <a:ext cx="7886700" cy="501163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u="sng" dirty="0"/>
              <a:t>W</a:t>
            </a:r>
            <a:r>
              <a:rPr lang="en-GB" dirty="0"/>
              <a:t>eb Data </a:t>
            </a:r>
            <a:r>
              <a:rPr lang="en-GB" b="1" u="sng" dirty="0"/>
              <a:t>Inte</a:t>
            </a:r>
            <a:r>
              <a:rPr lang="en-GB" dirty="0"/>
              <a:t>g</a:t>
            </a:r>
            <a:r>
              <a:rPr lang="en-GB" b="1" u="sng" dirty="0"/>
              <a:t>r</a:t>
            </a:r>
            <a:r>
              <a:rPr lang="en-GB" dirty="0"/>
              <a:t>ation Framework (</a:t>
            </a:r>
            <a:r>
              <a:rPr lang="en-GB" dirty="0" err="1"/>
              <a:t>WInte.r</a:t>
            </a:r>
            <a:r>
              <a:rPr lang="en-GB" dirty="0"/>
              <a:t>) provides methods for end-to-end data integration</a:t>
            </a:r>
          </a:p>
          <a:p>
            <a:r>
              <a:rPr lang="en-GB" dirty="0"/>
              <a:t>Implements methods for</a:t>
            </a:r>
          </a:p>
          <a:p>
            <a:pPr lvl="1"/>
            <a:r>
              <a:rPr lang="en-GB" dirty="0"/>
              <a:t>Data Pre-Processing</a:t>
            </a:r>
          </a:p>
          <a:p>
            <a:pPr lvl="1"/>
            <a:r>
              <a:rPr lang="en-GB" dirty="0"/>
              <a:t>Schema Matching</a:t>
            </a:r>
          </a:p>
          <a:p>
            <a:pPr lvl="1"/>
            <a:r>
              <a:rPr lang="en-GB" dirty="0"/>
              <a:t>Identity Resolution</a:t>
            </a:r>
          </a:p>
          <a:p>
            <a:pPr lvl="1"/>
            <a:r>
              <a:rPr lang="en-GB" dirty="0"/>
              <a:t>Data Fusion</a:t>
            </a:r>
          </a:p>
          <a:p>
            <a:pPr lvl="1"/>
            <a:r>
              <a:rPr lang="en-GB" dirty="0"/>
              <a:t>Evaluation</a:t>
            </a:r>
          </a:p>
          <a:p>
            <a:endParaRPr lang="en-GB" dirty="0"/>
          </a:p>
          <a:p>
            <a:r>
              <a:rPr lang="en-GB" dirty="0"/>
              <a:t>Open Source under Apache 2.0 License</a:t>
            </a:r>
          </a:p>
          <a:p>
            <a:r>
              <a:rPr lang="en-GB" dirty="0">
                <a:hlinkClick r:id="rId2"/>
              </a:rPr>
              <a:t>https://github.com/wbsg-uni-mannheim/winter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AFAB09-FB94-4AEB-BCF6-E4C454DECED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306246D-9677-4C86-BE20-34F23F7E3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2036" y="6356351"/>
            <a:ext cx="6449784" cy="365125"/>
          </a:xfrm>
        </p:spPr>
        <p:txBody>
          <a:bodyPr/>
          <a:lstStyle/>
          <a:p>
            <a:r>
              <a:rPr lang="de-DE"/>
              <a:t>Universität Mannheim - Bizer/Peeters/Brinkmann: Web Data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5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4114</Words>
  <Application>Microsoft Office PowerPoint</Application>
  <PresentationFormat>On-screen Show (4:3)</PresentationFormat>
  <Paragraphs>665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SimSun</vt:lpstr>
      <vt:lpstr>Arial</vt:lpstr>
      <vt:lpstr>Calibri</vt:lpstr>
      <vt:lpstr>Calibri Light</vt:lpstr>
      <vt:lpstr>Cambria Math</vt:lpstr>
      <vt:lpstr>Consolas</vt:lpstr>
      <vt:lpstr>Courier New</vt:lpstr>
      <vt:lpstr>News Gothic MT</vt:lpstr>
      <vt:lpstr>SFMono-Regular</vt:lpstr>
      <vt:lpstr>Times New Roman</vt:lpstr>
      <vt:lpstr>Office Theme</vt:lpstr>
      <vt:lpstr>Exercise: Identity Resolution</vt:lpstr>
      <vt:lpstr>Agenda</vt:lpstr>
      <vt:lpstr>1. Exercise Overview</vt:lpstr>
      <vt:lpstr>2. Use Case for this Exercise</vt:lpstr>
      <vt:lpstr>Explore the Data</vt:lpstr>
      <vt:lpstr>Example</vt:lpstr>
      <vt:lpstr>The Gold Standard</vt:lpstr>
      <vt:lpstr>The Gold Standard</vt:lpstr>
      <vt:lpstr>3. The WInte.r Framework</vt:lpstr>
      <vt:lpstr>WInte.r Tutorial</vt:lpstr>
      <vt:lpstr>Identity Resolution Walkthrough: Movie Use Case</vt:lpstr>
      <vt:lpstr>3.1 Loading Data: Define the Data Model</vt:lpstr>
      <vt:lpstr>Loading Data: Create an XML File Reader</vt:lpstr>
      <vt:lpstr>Loading Data: XMLMatchableReader</vt:lpstr>
      <vt:lpstr>Loading Data: Load an XML file</vt:lpstr>
      <vt:lpstr>ALTERNATIVE Loading Data: The Default Model</vt:lpstr>
      <vt:lpstr>3.2 Creating a Matching Rule</vt:lpstr>
      <vt:lpstr>Creating a Matching Rule: Similarity Measures</vt:lpstr>
      <vt:lpstr>Creating a Matching Rule: Comparators</vt:lpstr>
      <vt:lpstr>Creating a Matching Rule: Combine Comparators</vt:lpstr>
      <vt:lpstr>Define a Blocker</vt:lpstr>
      <vt:lpstr>Define a Blocking Function</vt:lpstr>
      <vt:lpstr>3.3 Running the Identity Resolution</vt:lpstr>
      <vt:lpstr>3.4 Evaluating the Result</vt:lpstr>
      <vt:lpstr>Inspect and Improve the Results – Event Logging</vt:lpstr>
      <vt:lpstr>Inspect and Improve your Results – Result Logging</vt:lpstr>
      <vt:lpstr>Inspect and Improve your Results - Example</vt:lpstr>
      <vt:lpstr>Learning a Matching Rule</vt:lpstr>
      <vt:lpstr>Learning a Matching Rule</vt:lpstr>
      <vt:lpstr>Project Phase 2</vt:lpstr>
      <vt:lpstr>Prepare the Inputs: Check Your Data</vt:lpstr>
      <vt:lpstr>Prepare the Inputs: Create Gold Standard</vt:lpstr>
      <vt:lpstr>Identity Resolution in the Final Project Report</vt:lpstr>
      <vt:lpstr>Final Report: Tables describing your Experiments</vt:lpstr>
      <vt:lpstr>Task for this Exercise</vt:lpstr>
      <vt:lpstr>...and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Oliver Lehmberg</dc:creator>
  <cp:lastModifiedBy>Brinkmann Alexander</cp:lastModifiedBy>
  <cp:revision>249</cp:revision>
  <dcterms:created xsi:type="dcterms:W3CDTF">2015-11-19T08:38:17Z</dcterms:created>
  <dcterms:modified xsi:type="dcterms:W3CDTF">2024-10-15T14:47:39Z</dcterms:modified>
</cp:coreProperties>
</file>