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45"/>
      <p:bold r:id="rId46"/>
      <p:italic r:id="rId47"/>
      <p:boldItalic r:id="rId48"/>
    </p:embeddedFont>
    <p:embeddedFont>
      <p:font typeface="Source Sans Pro" panose="020B0503030403020204" pitchFamily="3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7" roundtripDataSignature="AMtx7mjRbtOheCybZnUMNFnS6wHUco7J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518220-647A-4A5D-8ED3-9DE57055F90B}">
  <a:tblStyle styleId="{94518220-647A-4A5D-8ED3-9DE57055F90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4103C36-9008-4142-B54B-5CB76E2E8B4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03D8717-4BEC-4198-9F2A-CC191D112110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customschemas.google.com/relationships/presentationmetadata" Target="meta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lehmber\Google%20Drive\Lehre\Web%20Data%20Integration\HWS2018%20Web%20Data%20Integration\02%20Exercises\03%20Exercise%20Data%20Fusion\examp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lehmber\Google%20Drive\Lehre\Web%20Data%20Integration\HWS2018%20Web%20Data%20Integration\02%20Exercises\03%20Exercise%20Data%20Fusion\examp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Tabelle1!$A$1</c:f>
              <c:strCache>
                <c:ptCount val="1"/>
                <c:pt idx="0">
                  <c:v>Group Size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Tabelle1!$A$2:$A$4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4</c:v>
                </c:pt>
              </c:numCache>
            </c:num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43</c:v>
                </c:pt>
                <c:pt idx="1">
                  <c:v>103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A2-4578-92C2-F53BF97975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3297272"/>
        <c:axId val="363295632"/>
      </c:barChart>
      <c:catAx>
        <c:axId val="363297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Group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363295632"/>
        <c:crosses val="autoZero"/>
        <c:auto val="1"/>
        <c:lblAlgn val="ctr"/>
        <c:lblOffset val="100"/>
        <c:noMultiLvlLbl val="0"/>
      </c:catAx>
      <c:valAx>
        <c:axId val="363295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363297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Tabelle1!$A$1</c:f>
              <c:strCache>
                <c:ptCount val="1"/>
                <c:pt idx="0">
                  <c:v>Group Size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Tabelle1!$A$2:$A$4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4</c:v>
                </c:pt>
              </c:numCache>
            </c:num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43</c:v>
                </c:pt>
                <c:pt idx="1">
                  <c:v>103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AC-46DF-AE96-65A52D9636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3297272"/>
        <c:axId val="363295632"/>
      </c:barChart>
      <c:catAx>
        <c:axId val="363297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Group Size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363295632"/>
        <c:crosses val="autoZero"/>
        <c:auto val="1"/>
        <c:lblAlgn val="ctr"/>
        <c:lblOffset val="100"/>
        <c:noMultiLvlLbl val="0"/>
      </c:catAx>
      <c:valAx>
        <c:axId val="363295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363297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Group</a:t>
            </a:r>
            <a:r>
              <a:rPr lang="en-US" baseline="0" dirty="0"/>
              <a:t> size distribution of 148 groups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Group Size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76-41B8-BF0C-1EC489BD20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Group Size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76-41B8-BF0C-1EC489BD20B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Group Size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76-41B8-BF0C-1EC489BD20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474464"/>
        <c:axId val="-20464128"/>
      </c:barChart>
      <c:catAx>
        <c:axId val="-20474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-20464128"/>
        <c:crosses val="autoZero"/>
        <c:auto val="1"/>
        <c:lblAlgn val="ctr"/>
        <c:lblOffset val="100"/>
        <c:noMultiLvlLbl val="0"/>
      </c:catAx>
      <c:valAx>
        <c:axId val="-20464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-20474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777875"/>
            <a:ext cx="1588" cy="1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709764" y="4861932"/>
            <a:ext cx="5679772" cy="4604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777875"/>
            <a:ext cx="1588" cy="1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21" name="Google Shape;421;p27:notes"/>
          <p:cNvSpPr txBox="1">
            <a:spLocks noGrp="1"/>
          </p:cNvSpPr>
          <p:nvPr>
            <p:ph type="body" idx="1"/>
          </p:nvPr>
        </p:nvSpPr>
        <p:spPr>
          <a:xfrm>
            <a:off x="709764" y="4861932"/>
            <a:ext cx="5679772" cy="4604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777875"/>
            <a:ext cx="1588" cy="1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709764" y="4861932"/>
            <a:ext cx="5679772" cy="4604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777875"/>
            <a:ext cx="1588" cy="1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7" name="Google Shape;457;p31:notes"/>
          <p:cNvSpPr txBox="1">
            <a:spLocks noGrp="1"/>
          </p:cNvSpPr>
          <p:nvPr>
            <p:ph type="body" idx="1"/>
          </p:nvPr>
        </p:nvSpPr>
        <p:spPr>
          <a:xfrm>
            <a:off x="709764" y="4861932"/>
            <a:ext cx="5679772" cy="4604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777875"/>
            <a:ext cx="1588" cy="1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8" name="Google Shape;468;p32:notes"/>
          <p:cNvSpPr txBox="1">
            <a:spLocks noGrp="1"/>
          </p:cNvSpPr>
          <p:nvPr>
            <p:ph type="body" idx="1"/>
          </p:nvPr>
        </p:nvSpPr>
        <p:spPr>
          <a:xfrm>
            <a:off x="709764" y="4861932"/>
            <a:ext cx="5679772" cy="4604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777875"/>
            <a:ext cx="1588" cy="1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9" name="Google Shape;479;p33:notes"/>
          <p:cNvSpPr txBox="1">
            <a:spLocks noGrp="1"/>
          </p:cNvSpPr>
          <p:nvPr>
            <p:ph type="body" idx="1"/>
          </p:nvPr>
        </p:nvSpPr>
        <p:spPr>
          <a:xfrm>
            <a:off x="709764" y="4861932"/>
            <a:ext cx="5679772" cy="4604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777875"/>
            <a:ext cx="1588" cy="1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7" name="Google Shape;497;p35:notes"/>
          <p:cNvSpPr txBox="1">
            <a:spLocks noGrp="1"/>
          </p:cNvSpPr>
          <p:nvPr>
            <p:ph type="body" idx="1"/>
          </p:nvPr>
        </p:nvSpPr>
        <p:spPr>
          <a:xfrm>
            <a:off x="709764" y="4861932"/>
            <a:ext cx="5679772" cy="4604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777875"/>
            <a:ext cx="1588" cy="1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81" name="Google Shape;581;p41:notes"/>
          <p:cNvSpPr txBox="1">
            <a:spLocks noGrp="1"/>
          </p:cNvSpPr>
          <p:nvPr>
            <p:ph type="body" idx="1"/>
          </p:nvPr>
        </p:nvSpPr>
        <p:spPr>
          <a:xfrm>
            <a:off x="709764" y="4861932"/>
            <a:ext cx="5679772" cy="4604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777875"/>
            <a:ext cx="1588" cy="15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90" name="Google Shape;590;p42:notes"/>
          <p:cNvSpPr txBox="1">
            <a:spLocks noGrp="1"/>
          </p:cNvSpPr>
          <p:nvPr>
            <p:ph type="body" idx="1"/>
          </p:nvPr>
        </p:nvSpPr>
        <p:spPr>
          <a:xfrm>
            <a:off x="709764" y="4861932"/>
            <a:ext cx="5679772" cy="4604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34634"/>
            <a:ext cx="2471806" cy="69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4" descr="Schloss I (NB)"/>
          <p:cNvPicPr preferRelativeResize="0"/>
          <p:nvPr/>
        </p:nvPicPr>
        <p:blipFill rotWithShape="1">
          <a:blip r:embed="rId3">
            <a:alphaModFix/>
          </a:blip>
          <a:srcRect l="1690" t="12" r="1861" b="11"/>
          <a:stretch/>
        </p:blipFill>
        <p:spPr>
          <a:xfrm>
            <a:off x="0" y="837029"/>
            <a:ext cx="9144000" cy="548511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4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4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44"/>
          <p:cNvSpPr/>
          <p:nvPr/>
        </p:nvSpPr>
        <p:spPr>
          <a:xfrm>
            <a:off x="0" y="635001"/>
            <a:ext cx="9144000" cy="215900"/>
          </a:xfrm>
          <a:prstGeom prst="rect">
            <a:avLst/>
          </a:prstGeom>
          <a:solidFill>
            <a:srgbClr val="003B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" name="Google Shape;22;p44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9633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16.11.2022</a:t>
            </a:r>
            <a:endParaRPr lang="de-DE"/>
          </a:p>
        </p:txBody>
      </p:sp>
      <p:sp>
        <p:nvSpPr>
          <p:cNvPr id="23" name="Google Shape;23;p44"/>
          <p:cNvSpPr txBox="1">
            <a:spLocks noGrp="1"/>
          </p:cNvSpPr>
          <p:nvPr>
            <p:ph type="ftr" idx="11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Universität Mannheim - Bizer/Brinkmann/Peeters: Web Data Integration - HWS2024</a:t>
            </a:r>
            <a:endParaRPr/>
          </a:p>
        </p:txBody>
      </p:sp>
      <p:sp>
        <p:nvSpPr>
          <p:cNvPr id="24" name="Google Shape;24;p44"/>
          <p:cNvSpPr txBox="1">
            <a:spLocks noGrp="1"/>
          </p:cNvSpPr>
          <p:nvPr>
            <p:ph type="sldNum" idx="12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3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53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9633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16.11.2022</a:t>
            </a:r>
            <a:endParaRPr/>
          </a:p>
        </p:txBody>
      </p:sp>
      <p:sp>
        <p:nvSpPr>
          <p:cNvPr id="87" name="Google Shape;87;p53"/>
          <p:cNvSpPr txBox="1">
            <a:spLocks noGrp="1"/>
          </p:cNvSpPr>
          <p:nvPr>
            <p:ph type="ftr" idx="11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Universität Mannheim - Bizer/Brinkmann/Peeters: Web Data Integration - HWS2024</a:t>
            </a:r>
            <a:endParaRPr/>
          </a:p>
        </p:txBody>
      </p:sp>
      <p:sp>
        <p:nvSpPr>
          <p:cNvPr id="88" name="Google Shape;88;p53"/>
          <p:cNvSpPr txBox="1">
            <a:spLocks noGrp="1"/>
          </p:cNvSpPr>
          <p:nvPr>
            <p:ph type="sldNum" idx="12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4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4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54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9633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16.11.2022</a:t>
            </a:r>
            <a:endParaRPr/>
          </a:p>
        </p:txBody>
      </p:sp>
      <p:sp>
        <p:nvSpPr>
          <p:cNvPr id="93" name="Google Shape;93;p54"/>
          <p:cNvSpPr txBox="1">
            <a:spLocks noGrp="1"/>
          </p:cNvSpPr>
          <p:nvPr>
            <p:ph type="ftr" idx="11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Universität Mannheim - Bizer/Brinkmann/Peeters: Web Data Integration - HWS2024</a:t>
            </a:r>
            <a:endParaRPr/>
          </a:p>
        </p:txBody>
      </p:sp>
      <p:sp>
        <p:nvSpPr>
          <p:cNvPr id="94" name="Google Shape;94;p54"/>
          <p:cNvSpPr txBox="1">
            <a:spLocks noGrp="1"/>
          </p:cNvSpPr>
          <p:nvPr>
            <p:ph type="sldNum" idx="12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5"/>
          <p:cNvSpPr txBox="1">
            <a:spLocks noGrp="1"/>
          </p:cNvSpPr>
          <p:nvPr>
            <p:ph type="title"/>
          </p:nvPr>
        </p:nvSpPr>
        <p:spPr>
          <a:xfrm>
            <a:off x="628650" y="97973"/>
            <a:ext cx="7886700" cy="416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5"/>
          <p:cNvSpPr txBox="1">
            <a:spLocks noGrp="1"/>
          </p:cNvSpPr>
          <p:nvPr>
            <p:ph type="body" idx="1"/>
          </p:nvPr>
        </p:nvSpPr>
        <p:spPr>
          <a:xfrm>
            <a:off x="628650" y="971551"/>
            <a:ext cx="7886700" cy="517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5"/>
          <p:cNvSpPr/>
          <p:nvPr/>
        </p:nvSpPr>
        <p:spPr>
          <a:xfrm>
            <a:off x="0" y="635001"/>
            <a:ext cx="9144000" cy="215900"/>
          </a:xfrm>
          <a:prstGeom prst="rect">
            <a:avLst/>
          </a:prstGeom>
          <a:solidFill>
            <a:srgbClr val="003B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" name="Google Shape;29;p45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9633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16.11.2022</a:t>
            </a:r>
            <a:endParaRPr/>
          </a:p>
        </p:txBody>
      </p:sp>
      <p:sp>
        <p:nvSpPr>
          <p:cNvPr id="30" name="Google Shape;30;p45"/>
          <p:cNvSpPr txBox="1">
            <a:spLocks noGrp="1"/>
          </p:cNvSpPr>
          <p:nvPr>
            <p:ph type="ftr" idx="11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Universität Mannheim - Bizer/Brinkmann/Peeters: Web Data Integration - HWS2024</a:t>
            </a:r>
            <a:endParaRPr/>
          </a:p>
        </p:txBody>
      </p:sp>
      <p:sp>
        <p:nvSpPr>
          <p:cNvPr id="31" name="Google Shape;31;p45"/>
          <p:cNvSpPr txBox="1">
            <a:spLocks noGrp="1"/>
          </p:cNvSpPr>
          <p:nvPr>
            <p:ph type="sldNum" idx="12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6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9633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16.11.2022</a:t>
            </a:r>
            <a:endParaRPr/>
          </a:p>
        </p:txBody>
      </p:sp>
      <p:sp>
        <p:nvSpPr>
          <p:cNvPr id="34" name="Google Shape;34;p46"/>
          <p:cNvSpPr txBox="1">
            <a:spLocks noGrp="1"/>
          </p:cNvSpPr>
          <p:nvPr>
            <p:ph type="ftr" idx="11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Universität Mannheim - Bizer/Brinkmann/Peeters: Web Data Integration - HWS2024</a:t>
            </a:r>
            <a:endParaRPr/>
          </a:p>
        </p:txBody>
      </p:sp>
      <p:sp>
        <p:nvSpPr>
          <p:cNvPr id="35" name="Google Shape;35;p46"/>
          <p:cNvSpPr txBox="1">
            <a:spLocks noGrp="1"/>
          </p:cNvSpPr>
          <p:nvPr>
            <p:ph type="sldNum" idx="12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-&#10;überschrift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47" descr="Schloss I (NB)"/>
          <p:cNvPicPr preferRelativeResize="0"/>
          <p:nvPr/>
        </p:nvPicPr>
        <p:blipFill rotWithShape="1">
          <a:blip r:embed="rId2">
            <a:alphaModFix/>
          </a:blip>
          <a:srcRect l="1690" t="12" r="1861" b="11"/>
          <a:stretch/>
        </p:blipFill>
        <p:spPr>
          <a:xfrm>
            <a:off x="0" y="837029"/>
            <a:ext cx="9144000" cy="5485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6912" y="0"/>
            <a:ext cx="3419475" cy="696913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47"/>
          <p:cNvSpPr/>
          <p:nvPr/>
        </p:nvSpPr>
        <p:spPr>
          <a:xfrm>
            <a:off x="0" y="635001"/>
            <a:ext cx="9144000" cy="215900"/>
          </a:xfrm>
          <a:prstGeom prst="rect">
            <a:avLst/>
          </a:prstGeom>
          <a:solidFill>
            <a:srgbClr val="003B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0" name="Google Shape;40;p47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7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47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9633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16.11.2022</a:t>
            </a:r>
            <a:endParaRPr/>
          </a:p>
        </p:txBody>
      </p:sp>
      <p:sp>
        <p:nvSpPr>
          <p:cNvPr id="43" name="Google Shape;43;p47"/>
          <p:cNvSpPr txBox="1">
            <a:spLocks noGrp="1"/>
          </p:cNvSpPr>
          <p:nvPr>
            <p:ph type="ftr" idx="11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Universität Mannheim - Bizer/Brinkmann/Peeters: Web Data Integration - HWS2024</a:t>
            </a:r>
            <a:endParaRPr/>
          </a:p>
        </p:txBody>
      </p:sp>
      <p:sp>
        <p:nvSpPr>
          <p:cNvPr id="44" name="Google Shape;44;p47"/>
          <p:cNvSpPr txBox="1">
            <a:spLocks noGrp="1"/>
          </p:cNvSpPr>
          <p:nvPr>
            <p:ph type="sldNum" idx="12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>
  <p:cSld name="Zwei Inhalt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8"/>
          <p:cNvSpPr txBox="1">
            <a:spLocks noGrp="1"/>
          </p:cNvSpPr>
          <p:nvPr>
            <p:ph type="body" idx="1"/>
          </p:nvPr>
        </p:nvSpPr>
        <p:spPr>
          <a:xfrm>
            <a:off x="628650" y="971552"/>
            <a:ext cx="3886200" cy="5205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48"/>
          <p:cNvSpPr txBox="1">
            <a:spLocks noGrp="1"/>
          </p:cNvSpPr>
          <p:nvPr>
            <p:ph type="body" idx="2"/>
          </p:nvPr>
        </p:nvSpPr>
        <p:spPr>
          <a:xfrm>
            <a:off x="4629150" y="971552"/>
            <a:ext cx="3886200" cy="5205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8"/>
          <p:cNvSpPr/>
          <p:nvPr/>
        </p:nvSpPr>
        <p:spPr>
          <a:xfrm>
            <a:off x="0" y="635001"/>
            <a:ext cx="9144000" cy="215900"/>
          </a:xfrm>
          <a:prstGeom prst="rect">
            <a:avLst/>
          </a:prstGeom>
          <a:solidFill>
            <a:srgbClr val="003B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" name="Google Shape;49;p48"/>
          <p:cNvSpPr txBox="1">
            <a:spLocks noGrp="1"/>
          </p:cNvSpPr>
          <p:nvPr>
            <p:ph type="title"/>
          </p:nvPr>
        </p:nvSpPr>
        <p:spPr>
          <a:xfrm>
            <a:off x="628650" y="97973"/>
            <a:ext cx="7886700" cy="416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8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9633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16.11.2022</a:t>
            </a:r>
            <a:endParaRPr/>
          </a:p>
        </p:txBody>
      </p:sp>
      <p:sp>
        <p:nvSpPr>
          <p:cNvPr id="51" name="Google Shape;51;p48"/>
          <p:cNvSpPr txBox="1">
            <a:spLocks noGrp="1"/>
          </p:cNvSpPr>
          <p:nvPr>
            <p:ph type="ftr" idx="11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Universität Mannheim - Bizer/Brinkmann/Peeters: Web Data Integration - HWS2024</a:t>
            </a:r>
            <a:endParaRPr/>
          </a:p>
        </p:txBody>
      </p:sp>
      <p:sp>
        <p:nvSpPr>
          <p:cNvPr id="52" name="Google Shape;52;p48"/>
          <p:cNvSpPr txBox="1">
            <a:spLocks noGrp="1"/>
          </p:cNvSpPr>
          <p:nvPr>
            <p:ph type="sldNum" idx="12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>
  <p:cSld name="Vergleich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9"/>
          <p:cNvSpPr txBox="1">
            <a:spLocks noGrp="1"/>
          </p:cNvSpPr>
          <p:nvPr>
            <p:ph type="body" idx="1"/>
          </p:nvPr>
        </p:nvSpPr>
        <p:spPr>
          <a:xfrm>
            <a:off x="628650" y="971552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49"/>
          <p:cNvSpPr txBox="1">
            <a:spLocks noGrp="1"/>
          </p:cNvSpPr>
          <p:nvPr>
            <p:ph type="body" idx="2"/>
          </p:nvPr>
        </p:nvSpPr>
        <p:spPr>
          <a:xfrm>
            <a:off x="629842" y="1916115"/>
            <a:ext cx="3868340" cy="4273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49"/>
          <p:cNvSpPr txBox="1">
            <a:spLocks noGrp="1"/>
          </p:cNvSpPr>
          <p:nvPr>
            <p:ph type="body" idx="3"/>
          </p:nvPr>
        </p:nvSpPr>
        <p:spPr>
          <a:xfrm>
            <a:off x="4627958" y="971552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49"/>
          <p:cNvSpPr txBox="1">
            <a:spLocks noGrp="1"/>
          </p:cNvSpPr>
          <p:nvPr>
            <p:ph type="body" idx="4"/>
          </p:nvPr>
        </p:nvSpPr>
        <p:spPr>
          <a:xfrm>
            <a:off x="4629150" y="1916115"/>
            <a:ext cx="3887391" cy="4273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49"/>
          <p:cNvSpPr/>
          <p:nvPr/>
        </p:nvSpPr>
        <p:spPr>
          <a:xfrm>
            <a:off x="0" y="635001"/>
            <a:ext cx="9144000" cy="215900"/>
          </a:xfrm>
          <a:prstGeom prst="rect">
            <a:avLst/>
          </a:prstGeom>
          <a:solidFill>
            <a:srgbClr val="003B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9" name="Google Shape;59;p49"/>
          <p:cNvSpPr txBox="1">
            <a:spLocks noGrp="1"/>
          </p:cNvSpPr>
          <p:nvPr>
            <p:ph type="title"/>
          </p:nvPr>
        </p:nvSpPr>
        <p:spPr>
          <a:xfrm>
            <a:off x="628650" y="97973"/>
            <a:ext cx="7886700" cy="416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9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9633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16.11.2022</a:t>
            </a:r>
            <a:endParaRPr/>
          </a:p>
        </p:txBody>
      </p:sp>
      <p:sp>
        <p:nvSpPr>
          <p:cNvPr id="61" name="Google Shape;61;p49"/>
          <p:cNvSpPr txBox="1">
            <a:spLocks noGrp="1"/>
          </p:cNvSpPr>
          <p:nvPr>
            <p:ph type="ftr" idx="11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Universität Mannheim - Bizer/Brinkmann/Peeters: Web Data Integration - HWS2024</a:t>
            </a:r>
            <a:endParaRPr/>
          </a:p>
        </p:txBody>
      </p:sp>
      <p:sp>
        <p:nvSpPr>
          <p:cNvPr id="62" name="Google Shape;62;p49"/>
          <p:cNvSpPr txBox="1">
            <a:spLocks noGrp="1"/>
          </p:cNvSpPr>
          <p:nvPr>
            <p:ph type="sldNum" idx="12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>
  <p:cSld name="Nur Titel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0"/>
          <p:cNvSpPr/>
          <p:nvPr/>
        </p:nvSpPr>
        <p:spPr>
          <a:xfrm>
            <a:off x="0" y="635001"/>
            <a:ext cx="9144000" cy="215900"/>
          </a:xfrm>
          <a:prstGeom prst="rect">
            <a:avLst/>
          </a:prstGeom>
          <a:solidFill>
            <a:srgbClr val="003B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" name="Google Shape;65;p50"/>
          <p:cNvSpPr txBox="1">
            <a:spLocks noGrp="1"/>
          </p:cNvSpPr>
          <p:nvPr>
            <p:ph type="title"/>
          </p:nvPr>
        </p:nvSpPr>
        <p:spPr>
          <a:xfrm>
            <a:off x="628650" y="97973"/>
            <a:ext cx="7886700" cy="416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0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9633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16.11.2022</a:t>
            </a:r>
            <a:endParaRPr/>
          </a:p>
        </p:txBody>
      </p:sp>
      <p:sp>
        <p:nvSpPr>
          <p:cNvPr id="67" name="Google Shape;67;p50"/>
          <p:cNvSpPr txBox="1">
            <a:spLocks noGrp="1"/>
          </p:cNvSpPr>
          <p:nvPr>
            <p:ph type="ftr" idx="11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Universität Mannheim - Bizer/Brinkmann/Peeters: Web Data Integration - HWS2024</a:t>
            </a:r>
            <a:endParaRPr/>
          </a:p>
        </p:txBody>
      </p:sp>
      <p:sp>
        <p:nvSpPr>
          <p:cNvPr id="68" name="Google Shape;68;p50"/>
          <p:cNvSpPr txBox="1">
            <a:spLocks noGrp="1"/>
          </p:cNvSpPr>
          <p:nvPr>
            <p:ph type="sldNum" idx="12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1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51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51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9633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16.11.2022</a:t>
            </a:r>
            <a:endParaRPr/>
          </a:p>
        </p:txBody>
      </p:sp>
      <p:sp>
        <p:nvSpPr>
          <p:cNvPr id="74" name="Google Shape;74;p51"/>
          <p:cNvSpPr txBox="1">
            <a:spLocks noGrp="1"/>
          </p:cNvSpPr>
          <p:nvPr>
            <p:ph type="ftr" idx="11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Universität Mannheim - Bizer/Brinkmann/Peeters: Web Data Integration - HWS2024</a:t>
            </a:r>
            <a:endParaRPr/>
          </a:p>
        </p:txBody>
      </p:sp>
      <p:sp>
        <p:nvSpPr>
          <p:cNvPr id="75" name="Google Shape;75;p51"/>
          <p:cNvSpPr txBox="1">
            <a:spLocks noGrp="1"/>
          </p:cNvSpPr>
          <p:nvPr>
            <p:ph type="sldNum" idx="12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2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52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9633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16.11.2022</a:t>
            </a:r>
            <a:endParaRPr/>
          </a:p>
        </p:txBody>
      </p:sp>
      <p:sp>
        <p:nvSpPr>
          <p:cNvPr id="81" name="Google Shape;81;p52"/>
          <p:cNvSpPr txBox="1">
            <a:spLocks noGrp="1"/>
          </p:cNvSpPr>
          <p:nvPr>
            <p:ph type="ftr" idx="11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Universität Mannheim - Bizer/Brinkmann/Peeters: Web Data Integration - HWS2024</a:t>
            </a:r>
            <a:endParaRPr/>
          </a:p>
        </p:txBody>
      </p:sp>
      <p:sp>
        <p:nvSpPr>
          <p:cNvPr id="82" name="Google Shape;82;p52"/>
          <p:cNvSpPr txBox="1">
            <a:spLocks noGrp="1"/>
          </p:cNvSpPr>
          <p:nvPr>
            <p:ph type="sldNum" idx="12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/>
          <p:nvPr/>
        </p:nvSpPr>
        <p:spPr>
          <a:xfrm>
            <a:off x="0" y="6308726"/>
            <a:ext cx="9144000" cy="549275"/>
          </a:xfrm>
          <a:prstGeom prst="rect">
            <a:avLst/>
          </a:prstGeom>
          <a:solidFill>
            <a:srgbClr val="003B5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" name="Google Shape;11;p4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4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3"/>
          <p:cNvSpPr txBox="1">
            <a:spLocks noGrp="1"/>
          </p:cNvSpPr>
          <p:nvPr>
            <p:ph type="dt" idx="10"/>
          </p:nvPr>
        </p:nvSpPr>
        <p:spPr>
          <a:xfrm>
            <a:off x="628651" y="6356351"/>
            <a:ext cx="96338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16.11.2022</a:t>
            </a:r>
            <a:endParaRPr dirty="0"/>
          </a:p>
        </p:txBody>
      </p:sp>
      <p:sp>
        <p:nvSpPr>
          <p:cNvPr id="14" name="Google Shape;14;p43"/>
          <p:cNvSpPr txBox="1">
            <a:spLocks noGrp="1"/>
          </p:cNvSpPr>
          <p:nvPr>
            <p:ph type="ftr" idx="11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Universität Mannheim - </a:t>
            </a:r>
            <a:r>
              <a:rPr lang="en-US" dirty="0" err="1"/>
              <a:t>Bizer</a:t>
            </a:r>
            <a:r>
              <a:rPr lang="en-US" dirty="0"/>
              <a:t>/Brinkmann/</a:t>
            </a:r>
            <a:r>
              <a:rPr lang="en-US" dirty="0" err="1"/>
              <a:t>Peeters</a:t>
            </a:r>
            <a:r>
              <a:rPr lang="en-US" dirty="0"/>
              <a:t>: Web Data Integration - HWS2024</a:t>
            </a:r>
            <a:endParaRPr dirty="0"/>
          </a:p>
        </p:txBody>
      </p:sp>
      <p:sp>
        <p:nvSpPr>
          <p:cNvPr id="15" name="Google Shape;15;p43"/>
          <p:cNvSpPr txBox="1">
            <a:spLocks noGrp="1"/>
          </p:cNvSpPr>
          <p:nvPr>
            <p:ph type="sldNum" idx="12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bsg-uni-mannheim/winter/wiki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-mannheim.de/dws/teaching/thesis-guidelines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bsg-uni-mannheim/winter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GB"/>
              <a:t>Exercise:</a:t>
            </a:r>
            <a:br>
              <a:rPr lang="en-GB"/>
            </a:br>
            <a:r>
              <a:rPr lang="en-GB"/>
              <a:t>Data Fusion</a:t>
            </a:r>
            <a:endParaRPr/>
          </a:p>
        </p:txBody>
      </p:sp>
      <p:sp>
        <p:nvSpPr>
          <p:cNvPr id="101" name="Google Shape;101;p1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Web Data Integration</a:t>
            </a:r>
            <a:endParaRPr/>
          </a:p>
        </p:txBody>
      </p:sp>
      <p:sp>
        <p:nvSpPr>
          <p:cNvPr id="102" name="Google Shape;102;p1"/>
          <p:cNvSpPr txBox="1">
            <a:spLocks noGrp="1"/>
          </p:cNvSpPr>
          <p:nvPr>
            <p:ph type="ftr" idx="11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Universität Mannheim - Bizer/Brinkmann/Peeters: Web Data Integration - HWS2024</a:t>
            </a:r>
            <a:endParaRPr dirty="0"/>
          </a:p>
        </p:txBody>
      </p:sp>
      <p:sp>
        <p:nvSpPr>
          <p:cNvPr id="103" name="Google Shape;103;p1"/>
          <p:cNvSpPr txBox="1">
            <a:spLocks noGrp="1"/>
          </p:cNvSpPr>
          <p:nvPr>
            <p:ph type="sldNum" idx="12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 txBox="1">
            <a:spLocks noGrp="1"/>
          </p:cNvSpPr>
          <p:nvPr>
            <p:ph type="title"/>
          </p:nvPr>
        </p:nvSpPr>
        <p:spPr>
          <a:xfrm>
            <a:off x="628650" y="97973"/>
            <a:ext cx="7886700" cy="416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/>
              <a:t>Load Data for Fusion: Create Fusible Data sets</a:t>
            </a:r>
            <a:endParaRPr/>
          </a:p>
        </p:txBody>
      </p:sp>
      <p:sp>
        <p:nvSpPr>
          <p:cNvPr id="208" name="Google Shape;208;p10"/>
          <p:cNvSpPr txBox="1">
            <a:spLocks noGrp="1"/>
          </p:cNvSpPr>
          <p:nvPr>
            <p:ph type="body" idx="1"/>
          </p:nvPr>
        </p:nvSpPr>
        <p:spPr>
          <a:xfrm>
            <a:off x="234471" y="1038226"/>
            <a:ext cx="8342539" cy="5108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Load data using the FusibleDataSet class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/>
              <a:t>Extends the DataSet class</a:t>
            </a: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/>
              <a:t>Allows you to add data set meta data</a:t>
            </a: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/>
              <a:t>Calculates density report</a:t>
            </a:r>
            <a:endParaRPr/>
          </a:p>
        </p:txBody>
      </p:sp>
      <p:sp>
        <p:nvSpPr>
          <p:cNvPr id="209" name="Google Shape;209;p10"/>
          <p:cNvSpPr txBox="1"/>
          <p:nvPr/>
        </p:nvSpPr>
        <p:spPr>
          <a:xfrm>
            <a:off x="234471" y="1845326"/>
            <a:ext cx="8460662" cy="646331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Load the Data into FusibleDataSet</a:t>
            </a:r>
            <a:endParaRPr sz="1200">
              <a:solidFill>
                <a:srgbClr val="3F7F5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FusibleDataSet&lt;Movie, Attribute&gt;</a:t>
            </a:r>
            <a:r>
              <a:rPr lang="en-GB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ds1 = </a:t>
            </a:r>
            <a:r>
              <a:rPr lang="en-GB" sz="12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FusibleHashedDataSet&lt;&gt;()</a:t>
            </a:r>
            <a:r>
              <a:rPr lang="en-GB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2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MovieXMLReader().loadFromXML(</a:t>
            </a:r>
            <a:r>
              <a:rPr lang="en-GB" sz="12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2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File(</a:t>
            </a:r>
            <a:r>
              <a:rPr lang="en-GB" sz="1200" b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“data/input/academy_awards.xml"</a:t>
            </a:r>
            <a:r>
              <a:rPr lang="en-GB" sz="12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en-GB" sz="1200" b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"/movies/movie"</a:t>
            </a:r>
            <a:r>
              <a:rPr lang="en-GB" sz="12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200" b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ds1</a:t>
            </a:r>
            <a:r>
              <a:rPr lang="en-GB" sz="12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234471" y="4358774"/>
            <a:ext cx="2903359" cy="276999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ds1</a:t>
            </a:r>
            <a:r>
              <a:rPr lang="en-GB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GB" sz="12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printDataSetDensityReport()</a:t>
            </a:r>
            <a:r>
              <a:rPr lang="en-GB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211" name="Google Shape;211;p10"/>
          <p:cNvSpPr txBox="1"/>
          <p:nvPr/>
        </p:nvSpPr>
        <p:spPr>
          <a:xfrm>
            <a:off x="4513390" y="4145320"/>
            <a:ext cx="3528430" cy="200131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DataSet density: 		0,58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686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Attributes densities: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686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Actors: 		0,23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686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Date: 		1,00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686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Title: 		1,00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686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Director: 	0,09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86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0"/>
          <p:cNvSpPr txBox="1">
            <a:spLocks noGrp="1"/>
          </p:cNvSpPr>
          <p:nvPr>
            <p:ph type="ftr" idx="11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Universität Mannheim - Bizer/Brinkmann/Peeters: Web Data Integration - HWS2024</a:t>
            </a:r>
            <a:endParaRPr/>
          </a:p>
        </p:txBody>
      </p:sp>
      <p:sp>
        <p:nvSpPr>
          <p:cNvPr id="213" name="Google Shape;213;p10"/>
          <p:cNvSpPr txBox="1">
            <a:spLocks noGrp="1"/>
          </p:cNvSpPr>
          <p:nvPr>
            <p:ph type="sldNum" idx="12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  <p:cxnSp>
        <p:nvCxnSpPr>
          <p:cNvPr id="214" name="Google Shape;214;p10"/>
          <p:cNvCxnSpPr>
            <a:stCxn id="210" idx="3"/>
          </p:cNvCxnSpPr>
          <p:nvPr/>
        </p:nvCxnSpPr>
        <p:spPr>
          <a:xfrm>
            <a:off x="3137830" y="4497273"/>
            <a:ext cx="12678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5" name="Google Shape;215;p10"/>
          <p:cNvSpPr txBox="1"/>
          <p:nvPr/>
        </p:nvSpPr>
        <p:spPr>
          <a:xfrm>
            <a:off x="234471" y="3224884"/>
            <a:ext cx="5112297" cy="461665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ds1</a:t>
            </a:r>
            <a:r>
              <a:rPr lang="en-GB" sz="12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.setScore(</a:t>
            </a:r>
            <a:r>
              <a:rPr lang="en-GB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-GB" sz="12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ds1</a:t>
            </a:r>
            <a:r>
              <a:rPr lang="en-GB" sz="12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.setDate(LocalDateTime.parse(</a:t>
            </a:r>
            <a:r>
              <a:rPr lang="en-GB" sz="1200" b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"2012-01-01"</a:t>
            </a:r>
            <a:r>
              <a:rPr lang="en-GB" sz="12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formatter));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"/>
          <p:cNvSpPr txBox="1">
            <a:spLocks noGrp="1"/>
          </p:cNvSpPr>
          <p:nvPr>
            <p:ph type="title"/>
          </p:nvPr>
        </p:nvSpPr>
        <p:spPr>
          <a:xfrm>
            <a:off x="628650" y="97973"/>
            <a:ext cx="7886700" cy="416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/>
              <a:t>Load Data for Fusion: Load Correspondences </a:t>
            </a:r>
            <a:endParaRPr/>
          </a:p>
        </p:txBody>
      </p:sp>
      <p:sp>
        <p:nvSpPr>
          <p:cNvPr id="222" name="Google Shape;222;p11"/>
          <p:cNvSpPr txBox="1">
            <a:spLocks noGrp="1"/>
          </p:cNvSpPr>
          <p:nvPr>
            <p:ph type="body" idx="1"/>
          </p:nvPr>
        </p:nvSpPr>
        <p:spPr>
          <a:xfrm>
            <a:off x="409575" y="1038226"/>
            <a:ext cx="8342539" cy="5014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Use the </a:t>
            </a:r>
            <a:r>
              <a:rPr lang="en-GB" i="1"/>
              <a:t>CorrespondenceSet</a:t>
            </a:r>
            <a:r>
              <a:rPr lang="en-GB"/>
              <a:t> class to load all correspondences found in data/correspondences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/>
              <a:t>Call </a:t>
            </a:r>
            <a:r>
              <a:rPr lang="en-GB" i="1"/>
              <a:t>loadCorrespondences</a:t>
            </a:r>
            <a:r>
              <a:rPr lang="en-GB"/>
              <a:t> multiple times!</a:t>
            </a: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/>
              <a:t>The order of the data sets (2</a:t>
            </a:r>
            <a:r>
              <a:rPr lang="en-GB" baseline="30000"/>
              <a:t>nd</a:t>
            </a:r>
            <a:r>
              <a:rPr lang="en-GB"/>
              <a:t> and 3</a:t>
            </a:r>
            <a:r>
              <a:rPr lang="en-GB" baseline="30000"/>
              <a:t>rd</a:t>
            </a:r>
            <a:r>
              <a:rPr lang="en-GB"/>
              <a:t> parameter) must match the order of Ids in the correpondence file!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223" name="Google Shape;223;p11"/>
          <p:cNvSpPr txBox="1"/>
          <p:nvPr/>
        </p:nvSpPr>
        <p:spPr>
          <a:xfrm>
            <a:off x="719185" y="2276410"/>
            <a:ext cx="7886699" cy="1174039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// load the correspondences</a:t>
            </a:r>
            <a:endParaRPr sz="10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CorrespondenceSet&lt;FusableMovie&gt; </a:t>
            </a:r>
            <a:r>
              <a:rPr lang="en-GB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correspondences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CorrespondenceSet&lt;&gt;();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correspondences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.loadCorrespondences(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File(</a:t>
            </a:r>
            <a:r>
              <a:rPr lang="en-GB" sz="1200" b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"correspondences.csv"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       </a:t>
            </a:r>
            <a:r>
              <a:rPr lang="en-GB" sz="1200" b="1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ds1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       </a:t>
            </a:r>
            <a:r>
              <a:rPr lang="en-GB" sz="1200" b="1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ds2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11"/>
          <p:cNvSpPr txBox="1">
            <a:spLocks noGrp="1"/>
          </p:cNvSpPr>
          <p:nvPr>
            <p:ph type="ftr" idx="11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Universität Mannheim - Bizer/Brinkmann/Peeters: Web Data Integration - HWS2024</a:t>
            </a:r>
            <a:endParaRPr/>
          </a:p>
        </p:txBody>
      </p:sp>
      <p:sp>
        <p:nvSpPr>
          <p:cNvPr id="225" name="Google Shape;225;p11"/>
          <p:cNvSpPr txBox="1">
            <a:spLocks noGrp="1"/>
          </p:cNvSpPr>
          <p:nvPr>
            <p:ph type="sldNum" idx="12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"/>
          <p:cNvSpPr txBox="1">
            <a:spLocks noGrp="1"/>
          </p:cNvSpPr>
          <p:nvPr>
            <p:ph type="title"/>
          </p:nvPr>
        </p:nvSpPr>
        <p:spPr>
          <a:xfrm>
            <a:off x="506027" y="97975"/>
            <a:ext cx="8246148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dirty="0"/>
              <a:t>3.2 Profile Correspondences: Group Size Distribution</a:t>
            </a:r>
            <a:endParaRPr dirty="0"/>
          </a:p>
        </p:txBody>
      </p:sp>
      <p:sp>
        <p:nvSpPr>
          <p:cNvPr id="232" name="Google Shape;232;p12"/>
          <p:cNvSpPr txBox="1">
            <a:spLocks noGrp="1"/>
          </p:cNvSpPr>
          <p:nvPr>
            <p:ph type="body" idx="1"/>
          </p:nvPr>
        </p:nvSpPr>
        <p:spPr>
          <a:xfrm>
            <a:off x="409575" y="1038226"/>
            <a:ext cx="8342539" cy="131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Check group size distribution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/>
              <a:t>All correspondences from the identity resolution are combined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/>
              <a:t>All records that are believed to describe the same real-world entity </a:t>
            </a:r>
            <a:br>
              <a:rPr lang="en-GB"/>
            </a:br>
            <a:r>
              <a:rPr lang="en-GB"/>
              <a:t>end up in a group (transitive!)</a:t>
            </a: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233" name="Google Shape;233;p12"/>
          <p:cNvSpPr txBox="1"/>
          <p:nvPr/>
        </p:nvSpPr>
        <p:spPr>
          <a:xfrm>
            <a:off x="568779" y="2665148"/>
            <a:ext cx="7946570" cy="762003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// write group size distribution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correspondences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.printGroupSizeDistribution();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86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2"/>
          <p:cNvSpPr txBox="1">
            <a:spLocks noGrp="1"/>
          </p:cNvSpPr>
          <p:nvPr>
            <p:ph type="ftr" idx="11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Universität Mannheim - Bizer/Brinkmann/Peeters: Web Data Integration - HWS2024</a:t>
            </a: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sldNum" idx="12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  <p:graphicFrame>
        <p:nvGraphicFramePr>
          <p:cNvPr id="236" name="Google Shape;236;p12"/>
          <p:cNvGraphicFramePr/>
          <p:nvPr/>
        </p:nvGraphicFramePr>
        <p:xfrm>
          <a:off x="4180114" y="361315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7" name="Google Shape;237;p12"/>
          <p:cNvSpPr txBox="1"/>
          <p:nvPr/>
        </p:nvSpPr>
        <p:spPr>
          <a:xfrm>
            <a:off x="568779" y="4001065"/>
            <a:ext cx="3413114" cy="110799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Group Size Distribution of 148 groups: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Group Size | Frequency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————————————————————————————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	| 	43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	| 	103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	| 	2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8" name="Google Shape;238;p12"/>
          <p:cNvCxnSpPr/>
          <p:nvPr/>
        </p:nvCxnSpPr>
        <p:spPr>
          <a:xfrm rot="10800000" flipH="1">
            <a:off x="1802285" y="5012459"/>
            <a:ext cx="606873" cy="446331"/>
          </a:xfrm>
          <a:prstGeom prst="straightConnector1">
            <a:avLst/>
          </a:prstGeom>
          <a:solidFill>
            <a:schemeClr val="lt1"/>
          </a:solidFill>
          <a:ln w="412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9" name="Google Shape;239;p12"/>
          <p:cNvSpPr/>
          <p:nvPr/>
        </p:nvSpPr>
        <p:spPr>
          <a:xfrm>
            <a:off x="718494" y="5440318"/>
            <a:ext cx="216758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Due to matching errors </a:t>
            </a:r>
            <a:br>
              <a:rPr lang="en-GB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 duplicates in sources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"/>
          <p:cNvSpPr txBox="1">
            <a:spLocks noGrp="1"/>
          </p:cNvSpPr>
          <p:nvPr>
            <p:ph type="title"/>
          </p:nvPr>
        </p:nvSpPr>
        <p:spPr>
          <a:xfrm>
            <a:off x="628650" y="97973"/>
            <a:ext cx="78867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/>
              <a:t>3.3 Define Data Fusion Strategy</a:t>
            </a:r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body" idx="1"/>
          </p:nvPr>
        </p:nvSpPr>
        <p:spPr>
          <a:xfrm>
            <a:off x="409575" y="1111704"/>
            <a:ext cx="8342539" cy="2127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Use the </a:t>
            </a:r>
            <a:r>
              <a:rPr lang="en-GB" i="1"/>
              <a:t>DataFusionStrategy</a:t>
            </a:r>
            <a:r>
              <a:rPr lang="en-GB"/>
              <a:t> class to define how each attribute is fused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u="sng"/>
              <a:t>For each attribute</a:t>
            </a:r>
            <a:r>
              <a:rPr lang="en-GB"/>
              <a:t>, you have to add a </a:t>
            </a:r>
            <a:r>
              <a:rPr lang="en-GB" i="1"/>
              <a:t>Fuser</a:t>
            </a:r>
            <a:r>
              <a:rPr lang="en-GB"/>
              <a:t> and an </a:t>
            </a:r>
            <a:r>
              <a:rPr lang="en-GB" i="1"/>
              <a:t>EvaluationRule</a:t>
            </a:r>
            <a:endParaRPr i="1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Fusers use a conflict resolution function to fuse the values for an attribute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EvaluationRules define tolerance range for considering two values as equal</a:t>
            </a:r>
            <a:endParaRPr/>
          </a:p>
        </p:txBody>
      </p:sp>
      <p:sp>
        <p:nvSpPr>
          <p:cNvPr id="247" name="Google Shape;247;p13"/>
          <p:cNvSpPr txBox="1"/>
          <p:nvPr/>
        </p:nvSpPr>
        <p:spPr>
          <a:xfrm>
            <a:off x="409575" y="3239589"/>
            <a:ext cx="8105774" cy="1870897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// define the fusion strategy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DataFusionStrategy&lt;Movie,Attribute&gt; </a:t>
            </a:r>
            <a:r>
              <a:rPr lang="en-GB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strategy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DataFusionStrategy&lt;&gt;(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MovieXMLReader ());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// add attribute </a:t>
            </a:r>
            <a:r>
              <a:rPr lang="en-GB" sz="1200" u="sng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fusers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// Note: The attribute name is only used for printing the reports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strategy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.addAttributeFuser(  </a:t>
            </a:r>
            <a:r>
              <a:rPr lang="en-GB" sz="12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         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TitleFuser(), 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TitleEvaluationRule());</a:t>
            </a:r>
            <a:endParaRPr/>
          </a:p>
        </p:txBody>
      </p:sp>
      <p:sp>
        <p:nvSpPr>
          <p:cNvPr id="248" name="Google Shape;248;p13"/>
          <p:cNvSpPr txBox="1">
            <a:spLocks noGrp="1"/>
          </p:cNvSpPr>
          <p:nvPr>
            <p:ph type="ftr" idx="11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Universität Mannheim - Bizer/Brinkmann/Peeters: Web Data Integration - HWS2024</a:t>
            </a:r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ldNum" idx="12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"/>
          <p:cNvSpPr txBox="1">
            <a:spLocks noGrp="1"/>
          </p:cNvSpPr>
          <p:nvPr>
            <p:ph type="title"/>
          </p:nvPr>
        </p:nvSpPr>
        <p:spPr>
          <a:xfrm>
            <a:off x="628650" y="97973"/>
            <a:ext cx="7886700" cy="416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/>
              <a:t>Define Fusion Strategy: Fuser</a:t>
            </a:r>
            <a:endParaRPr/>
          </a:p>
        </p:txBody>
      </p:sp>
      <p:sp>
        <p:nvSpPr>
          <p:cNvPr id="256" name="Google Shape;256;p14"/>
          <p:cNvSpPr txBox="1">
            <a:spLocks noGrp="1"/>
          </p:cNvSpPr>
          <p:nvPr>
            <p:ph type="body" idx="1"/>
          </p:nvPr>
        </p:nvSpPr>
        <p:spPr>
          <a:xfrm>
            <a:off x="628650" y="971551"/>
            <a:ext cx="7886700" cy="517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A fuser defines a conflict resolution function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/>
              <a:t>That decides which of many values to choose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And three additional functions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u="sng"/>
              <a:t>If a record has a value that can be fused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u="sng"/>
              <a:t>How to get the value for a record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/>
              <a:t>How to assign the fused value to the fused record</a:t>
            </a:r>
            <a:endParaRPr/>
          </a:p>
        </p:txBody>
      </p:sp>
      <p:sp>
        <p:nvSpPr>
          <p:cNvPr id="257" name="Google Shape;257;p14"/>
          <p:cNvSpPr txBox="1">
            <a:spLocks noGrp="1"/>
          </p:cNvSpPr>
          <p:nvPr>
            <p:ph type="ftr" idx="11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Universität Mannheim - Bizer/Brinkmann/Peeters: Web Data Integration - HWS2024</a:t>
            </a:r>
            <a:endParaRPr/>
          </a:p>
        </p:txBody>
      </p:sp>
      <p:sp>
        <p:nvSpPr>
          <p:cNvPr id="258" name="Google Shape;258;p14"/>
          <p:cNvSpPr txBox="1">
            <a:spLocks noGrp="1"/>
          </p:cNvSpPr>
          <p:nvPr>
            <p:ph type="sldNum" idx="12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  <p:sp>
        <p:nvSpPr>
          <p:cNvPr id="259" name="Google Shape;259;p14"/>
          <p:cNvSpPr txBox="1"/>
          <p:nvPr/>
        </p:nvSpPr>
        <p:spPr>
          <a:xfrm>
            <a:off x="512195" y="3288718"/>
            <a:ext cx="7529625" cy="2858988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TitleFuser 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AttributeValueFuser&lt;String, Movie, Attribute&gt; {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 public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TitleFuser() {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  super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LongestString&lt;Movie&gt;());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64646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 @Override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 public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hasValue(Movie </a:t>
            </a:r>
            <a:r>
              <a:rPr lang="en-GB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  return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.hasValue(Movie.</a:t>
            </a:r>
            <a:r>
              <a:rPr lang="en-GB" sz="1200" b="1" i="1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 @Override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 public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 getValue(Movie </a:t>
            </a:r>
            <a:r>
              <a:rPr lang="en-GB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  return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.getTitle();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4"/>
          <p:cNvSpPr txBox="1"/>
          <p:nvPr/>
        </p:nvSpPr>
        <p:spPr>
          <a:xfrm>
            <a:off x="4746915" y="3655488"/>
            <a:ext cx="3231206" cy="32977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4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the conflict resolution function</a:t>
            </a:r>
            <a:endParaRPr/>
          </a:p>
        </p:txBody>
      </p:sp>
      <p:sp>
        <p:nvSpPr>
          <p:cNvPr id="261" name="Google Shape;261;p14"/>
          <p:cNvSpPr txBox="1"/>
          <p:nvPr/>
        </p:nvSpPr>
        <p:spPr>
          <a:xfrm>
            <a:off x="4728324" y="4553327"/>
            <a:ext cx="3445174" cy="32977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4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</a:t>
            </a:r>
            <a:r>
              <a:rPr lang="en-GB" sz="1543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</a:t>
            </a:r>
            <a:r>
              <a:rPr lang="en-GB" sz="154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have a value for this fuser?</a:t>
            </a:r>
            <a:endParaRPr sz="154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4"/>
          <p:cNvSpPr txBox="1"/>
          <p:nvPr/>
        </p:nvSpPr>
        <p:spPr>
          <a:xfrm>
            <a:off x="4713101" y="5567876"/>
            <a:ext cx="2772490" cy="32977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4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</a:t>
            </a:r>
            <a:r>
              <a:rPr lang="en-GB" sz="1543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</a:t>
            </a:r>
            <a:r>
              <a:rPr lang="en-GB" sz="154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’s value for this fuser?</a:t>
            </a:r>
            <a:endParaRPr sz="154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"/>
          <p:cNvSpPr txBox="1">
            <a:spLocks noGrp="1"/>
          </p:cNvSpPr>
          <p:nvPr>
            <p:ph type="title"/>
          </p:nvPr>
        </p:nvSpPr>
        <p:spPr>
          <a:xfrm>
            <a:off x="628650" y="97973"/>
            <a:ext cx="7886700" cy="416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/>
              <a:t>Define Fusion Strategy: Fuser</a:t>
            </a:r>
            <a:endParaRPr/>
          </a:p>
        </p:txBody>
      </p:sp>
      <p:sp>
        <p:nvSpPr>
          <p:cNvPr id="269" name="Google Shape;269;p15"/>
          <p:cNvSpPr txBox="1">
            <a:spLocks noGrp="1"/>
          </p:cNvSpPr>
          <p:nvPr>
            <p:ph type="body" idx="1"/>
          </p:nvPr>
        </p:nvSpPr>
        <p:spPr>
          <a:xfrm>
            <a:off x="628650" y="971551"/>
            <a:ext cx="7886700" cy="517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A fuser defines a conflict resolution function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/>
              <a:t>That decides which of many values to choose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And three additional functions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/>
              <a:t>If a record has a value that can be fused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/>
              <a:t>How to get the value for a record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u="sng"/>
              <a:t>How to assign the fused value to the fused record</a:t>
            </a:r>
            <a:endParaRPr u="sng"/>
          </a:p>
        </p:txBody>
      </p:sp>
      <p:sp>
        <p:nvSpPr>
          <p:cNvPr id="270" name="Google Shape;270;p15"/>
          <p:cNvSpPr txBox="1">
            <a:spLocks noGrp="1"/>
          </p:cNvSpPr>
          <p:nvPr>
            <p:ph type="ftr" idx="11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Universität Mannheim - Bizer/Brinkmann/Peeters: Web Data Integration - HWS2024</a:t>
            </a:r>
            <a:endParaRPr/>
          </a:p>
        </p:txBody>
      </p:sp>
      <p:sp>
        <p:nvSpPr>
          <p:cNvPr id="271" name="Google Shape;271;p15"/>
          <p:cNvSpPr txBox="1">
            <a:spLocks noGrp="1"/>
          </p:cNvSpPr>
          <p:nvPr>
            <p:ph type="sldNum" idx="12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  <p:sp>
        <p:nvSpPr>
          <p:cNvPr id="272" name="Google Shape;272;p15"/>
          <p:cNvSpPr txBox="1"/>
          <p:nvPr/>
        </p:nvSpPr>
        <p:spPr>
          <a:xfrm>
            <a:off x="326246" y="3416618"/>
            <a:ext cx="7343677" cy="2240229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 @Override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 public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fuse(RecordCluster&lt;Movie&gt; </a:t>
            </a:r>
            <a:r>
              <a:rPr lang="en-GB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Movie </a:t>
            </a:r>
            <a:r>
              <a:rPr lang="en-GB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fusedRecord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FusedValue&lt;String, Movie&gt; </a:t>
            </a:r>
            <a:r>
              <a:rPr lang="en-GB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fused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getFusedValue(</a:t>
            </a:r>
            <a:r>
              <a:rPr lang="en-GB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  fusedRecord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.setTitle(</a:t>
            </a:r>
            <a:r>
              <a:rPr lang="en-GB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fused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.getValue());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  fusedRecord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.setAttributeProvenance(Movie.</a:t>
            </a:r>
            <a:r>
              <a:rPr lang="en-GB" sz="1200" b="1" i="1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-GB" sz="1200"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 b="1" i="1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fused</a:t>
            </a:r>
            <a:r>
              <a:rPr lang="en-GB" sz="1200"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.getOriginalIds());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5"/>
          <p:cNvSpPr txBox="1"/>
          <p:nvPr/>
        </p:nvSpPr>
        <p:spPr>
          <a:xfrm>
            <a:off x="4628669" y="5571054"/>
            <a:ext cx="3428118" cy="32977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4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provenance info to the fused record</a:t>
            </a:r>
            <a:endParaRPr/>
          </a:p>
        </p:txBody>
      </p:sp>
      <p:sp>
        <p:nvSpPr>
          <p:cNvPr id="274" name="Google Shape;274;p15"/>
          <p:cNvSpPr txBox="1"/>
          <p:nvPr/>
        </p:nvSpPr>
        <p:spPr>
          <a:xfrm>
            <a:off x="6294995" y="4363889"/>
            <a:ext cx="1746825" cy="32977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4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the fused value</a:t>
            </a:r>
            <a:endParaRPr sz="154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5"/>
          <p:cNvSpPr txBox="1"/>
          <p:nvPr/>
        </p:nvSpPr>
        <p:spPr>
          <a:xfrm>
            <a:off x="4493028" y="4769764"/>
            <a:ext cx="3548792" cy="32977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4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the fused value to the fused record</a:t>
            </a:r>
            <a:endParaRPr sz="154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"/>
          <p:cNvSpPr txBox="1">
            <a:spLocks noGrp="1"/>
          </p:cNvSpPr>
          <p:nvPr>
            <p:ph type="title"/>
          </p:nvPr>
        </p:nvSpPr>
        <p:spPr>
          <a:xfrm>
            <a:off x="628650" y="97973"/>
            <a:ext cx="7886700" cy="416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/>
              <a:t>Implemented Conflict Resolution Functions</a:t>
            </a:r>
            <a:endParaRPr/>
          </a:p>
        </p:txBody>
      </p:sp>
      <p:graphicFrame>
        <p:nvGraphicFramePr>
          <p:cNvPr id="282" name="Google Shape;282;p16"/>
          <p:cNvGraphicFramePr/>
          <p:nvPr/>
        </p:nvGraphicFramePr>
        <p:xfrm>
          <a:off x="409576" y="1038225"/>
          <a:ext cx="8342550" cy="4998900"/>
        </p:xfrm>
        <a:graphic>
          <a:graphicData uri="http://schemas.openxmlformats.org/drawingml/2006/table">
            <a:tbl>
              <a:tblPr firstRow="1" bandRow="1">
                <a:noFill/>
                <a:tableStyleId>{94518220-647A-4A5D-8ED3-9DE57055F90B}</a:tableStyleId>
              </a:tblPr>
              <a:tblGrid>
                <a:gridCol w="45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4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875"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u="none" strike="noStrike" cap="none">
                          <a:solidFill>
                            <a:srgbClr val="FF0000"/>
                          </a:solidFill>
                        </a:rPr>
                        <a:t>Numeric Functions</a:t>
                      </a:r>
                      <a:endParaRPr sz="1500">
                        <a:solidFill>
                          <a:srgbClr val="FF0000"/>
                        </a:solidFill>
                      </a:endParaRPr>
                    </a:p>
                  </a:txBody>
                  <a:tcPr marL="78375" marR="78375" marT="39200" marB="39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78375" marR="78375" marT="39200" marB="39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Average</a:t>
                      </a:r>
                      <a:endParaRPr sz="1500"/>
                    </a:p>
                  </a:txBody>
                  <a:tcPr marL="78375" marR="78375" marT="39200" marB="39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Calculates the average of all values</a:t>
                      </a:r>
                      <a:endParaRPr sz="1500"/>
                    </a:p>
                  </a:txBody>
                  <a:tcPr marL="78375" marR="78375" marT="39200" marB="39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78375" marR="78375" marT="39200" marB="39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Median</a:t>
                      </a:r>
                      <a:endParaRPr sz="1500"/>
                    </a:p>
                  </a:txBody>
                  <a:tcPr marL="78375" marR="78375" marT="39200" marB="39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Calculates the median of all values</a:t>
                      </a:r>
                      <a:endParaRPr sz="1500"/>
                    </a:p>
                  </a:txBody>
                  <a:tcPr marL="78375" marR="78375" marT="39200" marB="39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75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500"/>
                        <a:buFont typeface="Calibri"/>
                        <a:buNone/>
                      </a:pPr>
                      <a:r>
                        <a:rPr lang="en-GB" sz="1500">
                          <a:solidFill>
                            <a:srgbClr val="FF0000"/>
                          </a:solidFill>
                        </a:rPr>
                        <a:t>String Functions</a:t>
                      </a:r>
                      <a:endParaRPr/>
                    </a:p>
                  </a:txBody>
                  <a:tcPr marL="78375" marR="78375" marT="39200" marB="39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78375" marR="78375" marT="39200" marB="39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Longest String</a:t>
                      </a:r>
                      <a:endParaRPr sz="1500"/>
                    </a:p>
                  </a:txBody>
                  <a:tcPr marL="78375" marR="78375" marT="39200" marB="39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Chooses the longest string</a:t>
                      </a:r>
                      <a:endParaRPr sz="1500"/>
                    </a:p>
                  </a:txBody>
                  <a:tcPr marL="78375" marR="78375" marT="39200" marB="39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78375" marR="78375" marT="39200" marB="39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Shortest String</a:t>
                      </a:r>
                      <a:endParaRPr sz="1500"/>
                    </a:p>
                  </a:txBody>
                  <a:tcPr marL="78375" marR="78375" marT="39200" marB="39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Chooses the shortest string</a:t>
                      </a:r>
                      <a:endParaRPr sz="1500"/>
                    </a:p>
                  </a:txBody>
                  <a:tcPr marL="78375" marR="78375" marT="39200" marB="39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875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500"/>
                        <a:buFont typeface="Calibri"/>
                        <a:buNone/>
                      </a:pPr>
                      <a:r>
                        <a:rPr lang="en-GB" sz="1500">
                          <a:solidFill>
                            <a:srgbClr val="FF0000"/>
                          </a:solidFill>
                        </a:rPr>
                        <a:t>List Functions</a:t>
                      </a:r>
                      <a:endParaRPr/>
                    </a:p>
                  </a:txBody>
                  <a:tcPr marL="78375" marR="78375" marT="39200" marB="39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78375" marR="78375" marT="39200" marB="39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Union</a:t>
                      </a:r>
                      <a:endParaRPr sz="1500"/>
                    </a:p>
                  </a:txBody>
                  <a:tcPr marL="78375" marR="78375" marT="39200" marB="39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Creates the union of all values of the lists</a:t>
                      </a:r>
                      <a:endParaRPr sz="1500"/>
                    </a:p>
                  </a:txBody>
                  <a:tcPr marL="78375" marR="78375" marT="39200" marB="39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78375" marR="78375" marT="39200" marB="39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Intersection</a:t>
                      </a:r>
                      <a:endParaRPr sz="1500"/>
                    </a:p>
                  </a:txBody>
                  <a:tcPr marL="78375" marR="78375" marT="39200" marB="39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Creates the intersection of all values of the lists</a:t>
                      </a:r>
                      <a:endParaRPr sz="1500"/>
                    </a:p>
                  </a:txBody>
                  <a:tcPr marL="78375" marR="78375" marT="39200" marB="39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875"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FF0000"/>
                          </a:solidFill>
                        </a:rPr>
                        <a:t>Functions that use Provenance Metadata</a:t>
                      </a:r>
                      <a:endParaRPr sz="1500">
                        <a:solidFill>
                          <a:srgbClr val="FF0000"/>
                        </a:solidFill>
                      </a:endParaRPr>
                    </a:p>
                  </a:txBody>
                  <a:tcPr marL="78375" marR="78375" marT="39200" marB="39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8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78375" marR="78375" marT="39200" marB="39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FavourSources</a:t>
                      </a:r>
                      <a:endParaRPr sz="1500"/>
                    </a:p>
                  </a:txBody>
                  <a:tcPr marL="78375" marR="78375" marT="39200" marB="39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Chooses the value from the data source with the highest score</a:t>
                      </a:r>
                      <a:endParaRPr sz="1500"/>
                    </a:p>
                  </a:txBody>
                  <a:tcPr marL="78375" marR="78375" marT="39200" marB="39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7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78375" marR="78375" marT="39200" marB="39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MostRecent</a:t>
                      </a:r>
                      <a:endParaRPr sz="1500"/>
                    </a:p>
                  </a:txBody>
                  <a:tcPr marL="78375" marR="78375" marT="39200" marB="39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Chooses the most up-to-date value</a:t>
                      </a:r>
                      <a:endParaRPr sz="1500"/>
                    </a:p>
                  </a:txBody>
                  <a:tcPr marL="78375" marR="78375" marT="39200" marB="39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875"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rgbClr val="FF0000"/>
                          </a:solidFill>
                        </a:rPr>
                        <a:t>Data Type Independent Functions</a:t>
                      </a:r>
                      <a:endParaRPr sz="1500">
                        <a:solidFill>
                          <a:srgbClr val="FF0000"/>
                        </a:solidFill>
                      </a:endParaRPr>
                    </a:p>
                  </a:txBody>
                  <a:tcPr marL="78375" marR="78375" marT="39200" marB="39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7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78375" marR="78375" marT="39200" marB="39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Voting</a:t>
                      </a:r>
                      <a:endParaRPr sz="1500"/>
                    </a:p>
                  </a:txBody>
                  <a:tcPr marL="78375" marR="78375" marT="39200" marB="39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Chooses the most frequent value</a:t>
                      </a:r>
                      <a:endParaRPr sz="1500"/>
                    </a:p>
                  </a:txBody>
                  <a:tcPr marL="78375" marR="78375" marT="39200" marB="39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7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78375" marR="78375" marT="39200" marB="39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ClusteredVote</a:t>
                      </a:r>
                      <a:endParaRPr sz="1500"/>
                    </a:p>
                  </a:txBody>
                  <a:tcPr marL="78375" marR="78375" marT="39200" marB="39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/>
                        <a:t>Chooses the centroid of the largest value cluster</a:t>
                      </a:r>
                      <a:endParaRPr sz="1500"/>
                    </a:p>
                  </a:txBody>
                  <a:tcPr marL="78375" marR="78375" marT="39200" marB="392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83" name="Google Shape;283;p16"/>
          <p:cNvSpPr txBox="1">
            <a:spLocks noGrp="1"/>
          </p:cNvSpPr>
          <p:nvPr>
            <p:ph type="ftr" idx="11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Universität Mannheim - Bizer/Brinkmann/Peeters: Web Data Integration - HWS2024</a:t>
            </a:r>
            <a:endParaRPr/>
          </a:p>
        </p:txBody>
      </p:sp>
      <p:sp>
        <p:nvSpPr>
          <p:cNvPr id="284" name="Google Shape;284;p16"/>
          <p:cNvSpPr txBox="1">
            <a:spLocks noGrp="1"/>
          </p:cNvSpPr>
          <p:nvPr>
            <p:ph type="sldNum" idx="12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"/>
          <p:cNvSpPr txBox="1">
            <a:spLocks noGrp="1"/>
          </p:cNvSpPr>
          <p:nvPr>
            <p:ph type="title"/>
          </p:nvPr>
        </p:nvSpPr>
        <p:spPr>
          <a:xfrm>
            <a:off x="628650" y="97973"/>
            <a:ext cx="7886700" cy="416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/>
              <a:t>3.4 Specify Tolerance Range</a:t>
            </a:r>
            <a:endParaRPr/>
          </a:p>
        </p:txBody>
      </p:sp>
      <p:sp>
        <p:nvSpPr>
          <p:cNvPr id="291" name="Google Shape;291;p17"/>
          <p:cNvSpPr txBox="1">
            <a:spLocks noGrp="1"/>
          </p:cNvSpPr>
          <p:nvPr>
            <p:ph type="body" idx="1"/>
          </p:nvPr>
        </p:nvSpPr>
        <p:spPr>
          <a:xfrm>
            <a:off x="645658" y="954153"/>
            <a:ext cx="8342539" cy="4796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Evaluation rules are used to calculate consistency and accuracy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Implement one class per attribute specific evaluation rule which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/>
              <a:t>extends the </a:t>
            </a:r>
            <a:r>
              <a:rPr lang="en-GB" i="1"/>
              <a:t>EvaluationRule</a:t>
            </a:r>
            <a:r>
              <a:rPr lang="en-GB"/>
              <a:t> class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/>
              <a:t>defines which values should be considered as equal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29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It might be OK to tolerate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/>
              <a:t>+/- 2% for numeric data like temperature, population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/>
              <a:t>edit distance 1 for people names but likely not for movie names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29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Ideal case: Complete equality, no tolerance needed</a:t>
            </a:r>
            <a:endParaRPr/>
          </a:p>
          <a:p>
            <a:pPr marL="1143000" lvl="2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292" name="Google Shape;292;p17"/>
          <p:cNvSpPr txBox="1"/>
          <p:nvPr/>
        </p:nvSpPr>
        <p:spPr>
          <a:xfrm>
            <a:off x="655984" y="4095765"/>
            <a:ext cx="7622600" cy="2068515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TitleEvaluationRule 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EvaluationRule&lt;Movie, Attribute&gt; {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SimilarityMeasure&lt;String&gt; </a:t>
            </a:r>
            <a:r>
              <a:rPr lang="en-GB" sz="120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sim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TokenizingJaccardSimilarity();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isEqual(Movie </a:t>
            </a:r>
            <a:r>
              <a:rPr lang="en-GB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record1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Movie </a:t>
            </a:r>
            <a:r>
              <a:rPr lang="en-GB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record2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  // the title is correct if all tokens are there, but the order does not matter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  return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sim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.calculate(</a:t>
            </a:r>
            <a:r>
              <a:rPr lang="en-GB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record1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.getTitle(), </a:t>
            </a:r>
            <a:r>
              <a:rPr lang="en-GB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record2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.getTitle()) == 1.0;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7"/>
          <p:cNvSpPr txBox="1">
            <a:spLocks noGrp="1"/>
          </p:cNvSpPr>
          <p:nvPr>
            <p:ph type="ftr" idx="11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Universität Mannheim - Bizer/Brinkmann/Peeters: Web Data Integration - HWS2024</a:t>
            </a:r>
            <a:endParaRPr/>
          </a:p>
        </p:txBody>
      </p:sp>
      <p:sp>
        <p:nvSpPr>
          <p:cNvPr id="294" name="Google Shape;294;p17"/>
          <p:cNvSpPr txBox="1">
            <a:spLocks noGrp="1"/>
          </p:cNvSpPr>
          <p:nvPr>
            <p:ph type="sldNum" idx="12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"/>
          <p:cNvSpPr txBox="1">
            <a:spLocks noGrp="1"/>
          </p:cNvSpPr>
          <p:nvPr>
            <p:ph type="title"/>
          </p:nvPr>
        </p:nvSpPr>
        <p:spPr>
          <a:xfrm>
            <a:off x="628650" y="97973"/>
            <a:ext cx="7886700" cy="416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/>
              <a:t>3.5 Run Fusion</a:t>
            </a:r>
            <a:endParaRPr/>
          </a:p>
        </p:txBody>
      </p:sp>
      <p:sp>
        <p:nvSpPr>
          <p:cNvPr id="301" name="Google Shape;301;p18"/>
          <p:cNvSpPr txBox="1">
            <a:spLocks noGrp="1"/>
          </p:cNvSpPr>
          <p:nvPr>
            <p:ph type="body" idx="1"/>
          </p:nvPr>
        </p:nvSpPr>
        <p:spPr>
          <a:xfrm>
            <a:off x="409575" y="1038226"/>
            <a:ext cx="8342539" cy="4971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Use the DataFusionEngine class to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/>
              <a:t>calculate value consistency</a:t>
            </a: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/>
              <a:t>and fuse the data sets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302" name="Google Shape;302;p18"/>
          <p:cNvSpPr txBox="1"/>
          <p:nvPr/>
        </p:nvSpPr>
        <p:spPr>
          <a:xfrm>
            <a:off x="409575" y="1875457"/>
            <a:ext cx="8221153" cy="1080424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// create the fusion engine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DataFusionEngine&lt;Movie,Attribute&gt; </a:t>
            </a:r>
            <a:r>
              <a:rPr lang="en-GB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engine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DataFusionEngine&lt;&gt;(</a:t>
            </a:r>
            <a:r>
              <a:rPr lang="en-GB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strategy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// calculate attribute consistency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engine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.printClusterConsistencyReport(</a:t>
            </a:r>
            <a:r>
              <a:rPr lang="en-GB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correspondences, null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8"/>
          <p:cNvSpPr txBox="1"/>
          <p:nvPr/>
        </p:nvSpPr>
        <p:spPr>
          <a:xfrm>
            <a:off x="6166616" y="3208718"/>
            <a:ext cx="2416046" cy="101566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Attribute Consistencies: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Actors: 0,43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Date: 0,00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Title: 0,94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Director: 1,00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8"/>
          <p:cNvSpPr txBox="1">
            <a:spLocks noGrp="1"/>
          </p:cNvSpPr>
          <p:nvPr>
            <p:ph type="ftr" idx="11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Universität Mannheim - Bizer/Brinkmann/Peeters: Web Data Integration - HWS2024</a:t>
            </a:r>
            <a:endParaRPr/>
          </a:p>
        </p:txBody>
      </p:sp>
      <p:sp>
        <p:nvSpPr>
          <p:cNvPr id="305" name="Google Shape;305;p18"/>
          <p:cNvSpPr txBox="1">
            <a:spLocks noGrp="1"/>
          </p:cNvSpPr>
          <p:nvPr>
            <p:ph type="sldNum" idx="12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  <p:sp>
        <p:nvSpPr>
          <p:cNvPr id="306" name="Google Shape;306;p18"/>
          <p:cNvSpPr txBox="1"/>
          <p:nvPr/>
        </p:nvSpPr>
        <p:spPr>
          <a:xfrm>
            <a:off x="409575" y="4673238"/>
            <a:ext cx="8221153" cy="487569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// run the fusion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FusableDataSet&lt;Movie,Attribute&gt; </a:t>
            </a:r>
            <a:r>
              <a:rPr lang="en-GB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fusedDataSet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engine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.run(</a:t>
            </a:r>
            <a:r>
              <a:rPr lang="en-GB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correspondences, null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>
            <a:spLocks noGrp="1"/>
          </p:cNvSpPr>
          <p:nvPr>
            <p:ph type="title"/>
          </p:nvPr>
        </p:nvSpPr>
        <p:spPr>
          <a:xfrm>
            <a:off x="628650" y="97973"/>
            <a:ext cx="7886700" cy="416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/>
              <a:t>Writing the Fused Dataset  to an XML File</a:t>
            </a:r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body" idx="1"/>
          </p:nvPr>
        </p:nvSpPr>
        <p:spPr>
          <a:xfrm>
            <a:off x="409575" y="1038226"/>
            <a:ext cx="8342539" cy="1101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Use XMLFormatter to write your dataset to an XML file</a:t>
            </a:r>
            <a:endParaRPr/>
          </a:p>
        </p:txBody>
      </p:sp>
      <p:sp>
        <p:nvSpPr>
          <p:cNvPr id="314" name="Google Shape;314;p19"/>
          <p:cNvSpPr txBox="1"/>
          <p:nvPr/>
        </p:nvSpPr>
        <p:spPr>
          <a:xfrm>
            <a:off x="244119" y="1687286"/>
            <a:ext cx="8609592" cy="3992888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MovieXMLFormatter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XMLFormatter&lt;Movie&gt; {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 @Override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 public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Element createRootElement(Document </a:t>
            </a:r>
            <a:r>
              <a:rPr lang="en-GB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doc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  return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doc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.createElement(</a:t>
            </a:r>
            <a:r>
              <a:rPr lang="en-GB" sz="12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"movies"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46464"/>
                </a:solidFill>
                <a:latin typeface="Courier New"/>
                <a:ea typeface="Courier New"/>
                <a:cs typeface="Courier New"/>
                <a:sym typeface="Courier New"/>
              </a:rPr>
              <a:t> @Override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 public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Element createElementFromRecord(FusableMovie </a:t>
            </a:r>
            <a:r>
              <a:rPr lang="en-GB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Document </a:t>
            </a:r>
            <a:r>
              <a:rPr lang="en-GB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doc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Element </a:t>
            </a:r>
            <a:r>
              <a:rPr lang="en-GB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movie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doc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.createElement(</a:t>
            </a:r>
            <a:r>
              <a:rPr lang="en-GB" sz="12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"movie"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  movie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.appendChild(createTextElement(</a:t>
            </a:r>
            <a:r>
              <a:rPr lang="en-GB" sz="12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GB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.getIdentifier(), </a:t>
            </a:r>
            <a:r>
              <a:rPr lang="en-GB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doc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		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  movie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.appendChild(createTextElementWithProvenance(</a:t>
            </a:r>
            <a:r>
              <a:rPr lang="en-GB" sz="12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   record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.getTitle(),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   record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.getMergedAttributeProvenance(Movie.</a:t>
            </a:r>
            <a:r>
              <a:rPr lang="en-GB" sz="1200" b="1" i="1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-GB" sz="1200"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-GB" sz="1200" b="1" i="1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doc</a:t>
            </a:r>
            <a:r>
              <a:rPr lang="en-GB" sz="1200" b="1" i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  return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movie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	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9"/>
          <p:cNvSpPr txBox="1">
            <a:spLocks noGrp="1"/>
          </p:cNvSpPr>
          <p:nvPr>
            <p:ph type="ftr" idx="11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Universität Mannheim - Bizer/Brinkmann/Peeters: Web Data Integration - HWS2024</a:t>
            </a:r>
            <a:endParaRPr/>
          </a:p>
        </p:txBody>
      </p:sp>
      <p:sp>
        <p:nvSpPr>
          <p:cNvPr id="316" name="Google Shape;316;p19"/>
          <p:cNvSpPr txBox="1">
            <a:spLocks noGrp="1"/>
          </p:cNvSpPr>
          <p:nvPr>
            <p:ph type="sldNum" idx="12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>
            <a:spLocks noGrp="1"/>
          </p:cNvSpPr>
          <p:nvPr>
            <p:ph type="title"/>
          </p:nvPr>
        </p:nvSpPr>
        <p:spPr>
          <a:xfrm>
            <a:off x="593370" y="40895"/>
            <a:ext cx="8229600" cy="574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lang="en-GB" sz="2900"/>
              <a:t>Agenda</a:t>
            </a:r>
            <a:endParaRPr/>
          </a:p>
        </p:txBody>
      </p:sp>
      <p:sp>
        <p:nvSpPr>
          <p:cNvPr id="110" name="Google Shape;110;p2"/>
          <p:cNvSpPr txBox="1">
            <a:spLocks noGrp="1"/>
          </p:cNvSpPr>
          <p:nvPr>
            <p:ph type="body" idx="1"/>
          </p:nvPr>
        </p:nvSpPr>
        <p:spPr>
          <a:xfrm>
            <a:off x="1985554" y="1612559"/>
            <a:ext cx="5793794" cy="3864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70957" lvl="0" indent="-39186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GB"/>
              <a:t>Exercise Overview</a:t>
            </a:r>
            <a:endParaRPr/>
          </a:p>
          <a:p>
            <a:pPr marL="470957" lvl="0" indent="-391866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GB"/>
              <a:t>Use Case for this Exercise</a:t>
            </a:r>
            <a:endParaRPr/>
          </a:p>
          <a:p>
            <a:pPr marL="470957" lvl="0" indent="-391866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GB"/>
              <a:t>The WInte.r Framework</a:t>
            </a:r>
            <a:endParaRPr/>
          </a:p>
          <a:p>
            <a:pPr marL="928157" lvl="1" indent="-39186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GB"/>
              <a:t>Load Data for Fusion</a:t>
            </a:r>
            <a:endParaRPr/>
          </a:p>
          <a:p>
            <a:pPr marL="928157" lvl="1" indent="-39186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GB"/>
              <a:t>Profile Correspondences</a:t>
            </a:r>
            <a:endParaRPr/>
          </a:p>
          <a:p>
            <a:pPr marL="928157" lvl="1" indent="-39186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GB"/>
              <a:t>Define a Fusion Strategy</a:t>
            </a:r>
            <a:endParaRPr/>
          </a:p>
          <a:p>
            <a:pPr marL="928157" lvl="1" indent="-39186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GB"/>
              <a:t>Specify Tolerance Ranges</a:t>
            </a:r>
            <a:endParaRPr/>
          </a:p>
          <a:p>
            <a:pPr marL="928157" lvl="1" indent="-39186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GB"/>
              <a:t>Run Fusion</a:t>
            </a:r>
            <a:endParaRPr/>
          </a:p>
          <a:p>
            <a:pPr marL="928157" lvl="1" indent="-39186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GB"/>
              <a:t>Evaluate Fusion Result</a:t>
            </a:r>
            <a:endParaRPr/>
          </a:p>
          <a:p>
            <a:pPr marL="928157" lvl="1" indent="-39186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GB"/>
              <a:t>Adjust Data Fusion Strategy</a:t>
            </a:r>
            <a:endParaRPr/>
          </a:p>
          <a:p>
            <a:pPr marL="470957" lvl="0" indent="-39186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GB"/>
              <a:t>Hands-on: Tasks of the Exercise</a:t>
            </a:r>
            <a:endParaRPr/>
          </a:p>
          <a:p>
            <a:pPr marL="1118007" lvl="2" indent="-24817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514"/>
          </a:p>
          <a:p>
            <a:pPr marL="447843" lvl="0" indent="-25089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/>
          </a:p>
          <a:p>
            <a:pPr marL="839691" lvl="1" indent="-2743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/>
          </a:p>
          <a:p>
            <a:pPr marL="839691" lvl="1" indent="-2743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/>
          </a:p>
          <a:p>
            <a:pPr marL="839691" lvl="1" indent="-2743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/>
          </a:p>
          <a:p>
            <a:pPr marL="839691" lvl="1" indent="-2743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/>
          </a:p>
          <a:p>
            <a:pPr marL="839691" lvl="1" indent="-2743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/>
          </a:p>
          <a:p>
            <a:pPr marL="839691" lvl="1" indent="-27439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/>
          </a:p>
        </p:txBody>
      </p:sp>
      <p:sp>
        <p:nvSpPr>
          <p:cNvPr id="111" name="Google Shape;111;p2"/>
          <p:cNvSpPr txBox="1">
            <a:spLocks noGrp="1"/>
          </p:cNvSpPr>
          <p:nvPr>
            <p:ph type="ftr" idx="11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Universität Mannheim - Bizer/Brinkmann/Peeters: Web Data Integration - HWS2024</a:t>
            </a:r>
            <a:endParaRPr/>
          </a:p>
        </p:txBody>
      </p:sp>
      <p:sp>
        <p:nvSpPr>
          <p:cNvPr id="112" name="Google Shape;112;p2"/>
          <p:cNvSpPr txBox="1">
            <a:spLocks noGrp="1"/>
          </p:cNvSpPr>
          <p:nvPr>
            <p:ph type="sldNum" idx="12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>
            <a:spLocks noGrp="1"/>
          </p:cNvSpPr>
          <p:nvPr>
            <p:ph type="title"/>
          </p:nvPr>
        </p:nvSpPr>
        <p:spPr>
          <a:xfrm>
            <a:off x="628650" y="97973"/>
            <a:ext cx="7886700" cy="416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/>
              <a:t>Example Record in the Fused Dataset</a:t>
            </a:r>
            <a:endParaRPr/>
          </a:p>
        </p:txBody>
      </p:sp>
      <p:sp>
        <p:nvSpPr>
          <p:cNvPr id="323" name="Google Shape;323;p20"/>
          <p:cNvSpPr txBox="1">
            <a:spLocks noGrp="1"/>
          </p:cNvSpPr>
          <p:nvPr>
            <p:ph type="body" idx="1"/>
          </p:nvPr>
        </p:nvSpPr>
        <p:spPr>
          <a:xfrm>
            <a:off x="619414" y="999259"/>
            <a:ext cx="7886700" cy="517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&lt;?xml version="1.0" encoding="UTF-8"?&gt;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&lt;movies&gt;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&lt;movie&gt;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&lt;id&gt;</a:t>
            </a:r>
            <a:r>
              <a:rPr lang="en-GB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academy_awards_2334+actors_39+golden_globes_2000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&lt;/id&gt;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&lt;title </a:t>
            </a:r>
            <a:r>
              <a:rPr lang="en-GB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provenance="golden_globes_2000"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&gt;Who's Afraid Of Virginia Woolf&lt;/title&gt;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&lt;director </a:t>
            </a:r>
            <a:r>
              <a:rPr lang="en-GB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provenance="academy_awards_2334"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&gt;Mike Nichols&lt;/director&gt;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&lt;date </a:t>
            </a:r>
            <a:r>
              <a:rPr lang="en-GB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provenance="golden_globes_2000+actors_39"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&gt;1967-01-01T00:00&lt;/date&gt;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&lt;actors </a:t>
            </a:r>
            <a:r>
              <a:rPr lang="en-GB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provenance="academy_awards_2334+golden_globes_2000+actors_39"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  &lt;actor&gt;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    &lt;name&gt;George Segal&lt;/name&gt;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  &lt;/actor&gt;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  &lt;actor&gt;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    &lt;name&gt;Richard Burton&lt;/name&gt;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  &lt;/actor&gt;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  &lt;actor&gt;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    &lt;name&gt;Elizabeth Taylor&lt;/name&gt;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  &lt;/actor&gt;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  &lt;actor&gt;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    &lt;name&gt;Sandy Dennis&lt;/name&gt;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  &lt;/actor&gt;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  &lt;/actors&gt;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 &lt;/movie&gt;</a:t>
            </a:r>
            <a:endParaRPr/>
          </a:p>
        </p:txBody>
      </p:sp>
      <p:sp>
        <p:nvSpPr>
          <p:cNvPr id="324" name="Google Shape;324;p20"/>
          <p:cNvSpPr txBox="1">
            <a:spLocks noGrp="1"/>
          </p:cNvSpPr>
          <p:nvPr>
            <p:ph type="ftr" idx="11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Universität Mannheim - Bizer/Brinkmann/Peeters: Web Data Integration - HWS2024</a:t>
            </a:r>
            <a:endParaRPr/>
          </a:p>
        </p:txBody>
      </p:sp>
      <p:sp>
        <p:nvSpPr>
          <p:cNvPr id="325" name="Google Shape;325;p20"/>
          <p:cNvSpPr txBox="1">
            <a:spLocks noGrp="1"/>
          </p:cNvSpPr>
          <p:nvPr>
            <p:ph type="sldNum" idx="12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>
            <a:spLocks noGrp="1"/>
          </p:cNvSpPr>
          <p:nvPr>
            <p:ph type="title"/>
          </p:nvPr>
        </p:nvSpPr>
        <p:spPr>
          <a:xfrm>
            <a:off x="628650" y="97973"/>
            <a:ext cx="7886700" cy="416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/>
              <a:t>3.6 Evaluate Fusion Result</a:t>
            </a:r>
            <a:endParaRPr/>
          </a:p>
        </p:txBody>
      </p:sp>
      <p:sp>
        <p:nvSpPr>
          <p:cNvPr id="332" name="Google Shape;332;p21"/>
          <p:cNvSpPr txBox="1">
            <a:spLocks noGrp="1"/>
          </p:cNvSpPr>
          <p:nvPr>
            <p:ph type="body" idx="1"/>
          </p:nvPr>
        </p:nvSpPr>
        <p:spPr>
          <a:xfrm>
            <a:off x="409575" y="1038226"/>
            <a:ext cx="8342539" cy="2033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Use the DataFusionEvaluator class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/>
              <a:t>needs your fusion strategy!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/>
              <a:t>accepts a DataSet as gold standard (ground truth)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/>
              <a:t>returns the accuracy of the dataset compared to the gold standard</a:t>
            </a:r>
            <a:endParaRPr/>
          </a:p>
        </p:txBody>
      </p:sp>
      <p:sp>
        <p:nvSpPr>
          <p:cNvPr id="333" name="Google Shape;333;p21"/>
          <p:cNvSpPr txBox="1"/>
          <p:nvPr/>
        </p:nvSpPr>
        <p:spPr>
          <a:xfrm>
            <a:off x="395742" y="2979586"/>
            <a:ext cx="8304334" cy="2149563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// load the gold standard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DataSet&lt;Movie, Attribute&gt; </a:t>
            </a:r>
            <a:r>
              <a:rPr lang="en-GB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gs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FusibleHashedDataSet&lt;&gt;();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MovieXMLReader().loadFromXML(	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File(</a:t>
            </a:r>
            <a:r>
              <a:rPr lang="en-GB" sz="1200" b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"data/goldstandard/fused.xml"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), 				</a:t>
            </a:r>
            <a:r>
              <a:rPr lang="en-GB" sz="1200" b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"/movies/movie"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 b="1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gs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// evaluate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DataFusionEvaluator&lt;Movie, Attribute&gt; </a:t>
            </a:r>
            <a:r>
              <a:rPr lang="en-GB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evaluator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DataFusionEvaluator&lt;&gt;(</a:t>
            </a:r>
            <a:r>
              <a:rPr lang="en-GB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strategy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b="1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accuracy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200" b="1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evaluator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.evaluate(</a:t>
            </a:r>
            <a:r>
              <a:rPr lang="en-GB" sz="1200" b="1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fusedDataSet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 b="1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gs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4" name="Google Shape;334;p21"/>
          <p:cNvSpPr txBox="1">
            <a:spLocks noGrp="1"/>
          </p:cNvSpPr>
          <p:nvPr>
            <p:ph type="ftr" idx="11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Universität Mannheim - Bizer/Brinkmann/Peeters: Web Data Integration - HWS2024</a:t>
            </a:r>
            <a:endParaRPr/>
          </a:p>
        </p:txBody>
      </p:sp>
      <p:sp>
        <p:nvSpPr>
          <p:cNvPr id="335" name="Google Shape;335;p21"/>
          <p:cNvSpPr txBox="1">
            <a:spLocks noGrp="1"/>
          </p:cNvSpPr>
          <p:nvPr>
            <p:ph type="sldNum" idx="12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>
            <a:spLocks noGrp="1"/>
          </p:cNvSpPr>
          <p:nvPr>
            <p:ph type="title"/>
          </p:nvPr>
        </p:nvSpPr>
        <p:spPr>
          <a:xfrm>
            <a:off x="628650" y="97973"/>
            <a:ext cx="7886700" cy="416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/>
              <a:t>Evaluate Fusion: an example</a:t>
            </a:r>
            <a:endParaRPr/>
          </a:p>
        </p:txBody>
      </p:sp>
      <p:sp>
        <p:nvSpPr>
          <p:cNvPr id="342" name="Google Shape;342;p22"/>
          <p:cNvSpPr txBox="1">
            <a:spLocks noGrp="1"/>
          </p:cNvSpPr>
          <p:nvPr>
            <p:ph type="ftr" idx="11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Universität Mannheim - Bizer/Brinkmann/Peeters: Web Data Integration - HWS2024</a:t>
            </a:r>
            <a:endParaRPr/>
          </a:p>
        </p:txBody>
      </p:sp>
      <p:sp>
        <p:nvSpPr>
          <p:cNvPr id="343" name="Google Shape;343;p22"/>
          <p:cNvSpPr txBox="1">
            <a:spLocks noGrp="1"/>
          </p:cNvSpPr>
          <p:nvPr>
            <p:ph type="sldNum" idx="12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22</a:t>
            </a:fld>
            <a:endParaRPr/>
          </a:p>
        </p:txBody>
      </p:sp>
      <p:sp>
        <p:nvSpPr>
          <p:cNvPr id="344" name="Google Shape;344;p22"/>
          <p:cNvSpPr txBox="1"/>
          <p:nvPr/>
        </p:nvSpPr>
        <p:spPr>
          <a:xfrm>
            <a:off x="505482" y="1034605"/>
            <a:ext cx="258699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 generated by data fusion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5" name="Google Shape;345;p22"/>
          <p:cNvGrpSpPr/>
          <p:nvPr/>
        </p:nvGrpSpPr>
        <p:grpSpPr>
          <a:xfrm>
            <a:off x="504655" y="1401608"/>
            <a:ext cx="5684622" cy="2408647"/>
            <a:chOff x="308572" y="984894"/>
            <a:chExt cx="5684622" cy="2408647"/>
          </a:xfrm>
        </p:grpSpPr>
        <p:pic>
          <p:nvPicPr>
            <p:cNvPr id="346" name="Google Shape;346;p22"/>
            <p:cNvPicPr preferRelativeResize="0"/>
            <p:nvPr/>
          </p:nvPicPr>
          <p:blipFill rotWithShape="1">
            <a:blip r:embed="rId3">
              <a:alphaModFix/>
            </a:blip>
            <a:srcRect b="26670"/>
            <a:stretch/>
          </p:blipFill>
          <p:spPr>
            <a:xfrm>
              <a:off x="308572" y="984894"/>
              <a:ext cx="5677078" cy="19665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" name="Google Shape;347;p22"/>
            <p:cNvPicPr preferRelativeResize="0"/>
            <p:nvPr/>
          </p:nvPicPr>
          <p:blipFill rotWithShape="1">
            <a:blip r:embed="rId3">
              <a:alphaModFix/>
            </a:blip>
            <a:srcRect t="84527"/>
            <a:stretch/>
          </p:blipFill>
          <p:spPr>
            <a:xfrm>
              <a:off x="316116" y="2978590"/>
              <a:ext cx="5677078" cy="4149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8" name="Google Shape;348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82209" y="3381703"/>
            <a:ext cx="3389250" cy="2795928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2"/>
          <p:cNvSpPr txBox="1"/>
          <p:nvPr/>
        </p:nvSpPr>
        <p:spPr>
          <a:xfrm>
            <a:off x="6361851" y="3087527"/>
            <a:ext cx="175426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Gold standard record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2"/>
          <p:cNvSpPr/>
          <p:nvPr/>
        </p:nvSpPr>
        <p:spPr>
          <a:xfrm rot="2680961">
            <a:off x="3006678" y="3327326"/>
            <a:ext cx="3275243" cy="433981"/>
          </a:xfrm>
          <a:prstGeom prst="leftRightArrow">
            <a:avLst>
              <a:gd name="adj1" fmla="val 38363"/>
              <a:gd name="adj2" fmla="val 63121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1" name="Google Shape;351;p22"/>
          <p:cNvGrpSpPr/>
          <p:nvPr/>
        </p:nvGrpSpPr>
        <p:grpSpPr>
          <a:xfrm>
            <a:off x="6114052" y="1349135"/>
            <a:ext cx="2860895" cy="1481750"/>
            <a:chOff x="6283105" y="941560"/>
            <a:chExt cx="2860895" cy="1481750"/>
          </a:xfrm>
        </p:grpSpPr>
        <p:sp>
          <p:nvSpPr>
            <p:cNvPr id="352" name="Google Shape;352;p22"/>
            <p:cNvSpPr txBox="1"/>
            <p:nvPr/>
          </p:nvSpPr>
          <p:spPr>
            <a:xfrm>
              <a:off x="6364586" y="959667"/>
              <a:ext cx="240822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title with the longest string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2"/>
            <p:cNvSpPr txBox="1"/>
            <p:nvPr/>
          </p:nvSpPr>
          <p:spPr>
            <a:xfrm>
              <a:off x="6444556" y="1419884"/>
              <a:ext cx="26994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director from most trusted source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2"/>
            <p:cNvSpPr txBox="1"/>
            <p:nvPr/>
          </p:nvSpPr>
          <p:spPr>
            <a:xfrm>
              <a:off x="6444557" y="2097385"/>
              <a:ext cx="26994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actors list from union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6283105" y="941560"/>
              <a:ext cx="2734146" cy="3259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w="120000" h="120000" fill="none" extrusionOk="0">
                  <a:moveTo>
                    <a:pt x="-10000" y="22500"/>
                  </a:moveTo>
                  <a:lnTo>
                    <a:pt x="-20000" y="22500"/>
                  </a:lnTo>
                  <a:lnTo>
                    <a:pt x="-56000" y="135000"/>
                  </a:lnTo>
                </a:path>
              </a:pathLst>
            </a:custGeom>
            <a:noFill/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6299704" y="1401777"/>
              <a:ext cx="2726602" cy="3259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w="120000" h="120000" fill="none" extrusionOk="0">
                  <a:moveTo>
                    <a:pt x="-10000" y="22500"/>
                  </a:moveTo>
                  <a:lnTo>
                    <a:pt x="-20000" y="22500"/>
                  </a:lnTo>
                  <a:lnTo>
                    <a:pt x="-61436" y="28333"/>
                  </a:lnTo>
                </a:path>
              </a:pathLst>
            </a:custGeom>
            <a:noFill/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6325356" y="2097385"/>
              <a:ext cx="2726602" cy="3259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w="120000" h="120000" fill="none" extrusionOk="0">
                  <a:moveTo>
                    <a:pt x="-10000" y="22500"/>
                  </a:moveTo>
                  <a:lnTo>
                    <a:pt x="-20000" y="22500"/>
                  </a:lnTo>
                  <a:lnTo>
                    <a:pt x="-57851" y="-85000"/>
                  </a:lnTo>
                </a:path>
              </a:pathLst>
            </a:custGeom>
            <a:noFill/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8" name="Google Shape;358;p22"/>
          <p:cNvSpPr txBox="1"/>
          <p:nvPr/>
        </p:nvSpPr>
        <p:spPr>
          <a:xfrm>
            <a:off x="496246" y="3989055"/>
            <a:ext cx="4463359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the fused values with the ones in the gold standard: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Did your conflict resolution functions work?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the value comparison be strict or more relaxed?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„Cuckoo</a:t>
            </a:r>
            <a:r>
              <a:rPr lang="en-GB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‘‘</a:t>
            </a: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Nest“ </a:t>
            </a:r>
            <a:r>
              <a:rPr lang="en-GB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</a:t>
            </a: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„Cuckoo‘s Nest“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3"/>
          <p:cNvSpPr txBox="1">
            <a:spLocks noGrp="1"/>
          </p:cNvSpPr>
          <p:nvPr>
            <p:ph type="title"/>
          </p:nvPr>
        </p:nvSpPr>
        <p:spPr>
          <a:xfrm>
            <a:off x="628650" y="97973"/>
            <a:ext cx="7886700" cy="416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/>
              <a:t>3.7 Adjust the Data Fusion Strategy</a:t>
            </a:r>
            <a:endParaRPr/>
          </a:p>
        </p:txBody>
      </p:sp>
      <p:sp>
        <p:nvSpPr>
          <p:cNvPr id="365" name="Google Shape;365;p23"/>
          <p:cNvSpPr txBox="1">
            <a:spLocks noGrp="1"/>
          </p:cNvSpPr>
          <p:nvPr>
            <p:ph type="body" idx="1"/>
          </p:nvPr>
        </p:nvSpPr>
        <p:spPr>
          <a:xfrm>
            <a:off x="628650" y="971551"/>
            <a:ext cx="7886700" cy="517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Winte.r supports detailed event logging which can help you adjust your fusion strategy and improve your results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b="1"/>
              <a:t>Default</a:t>
            </a:r>
            <a:r>
              <a:rPr lang="en-GB"/>
              <a:t> logging level: dataset densities, group size distributions, gold standard elements, attributes consistencies, fusion accuracy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b="1"/>
              <a:t>Trace</a:t>
            </a:r>
            <a:r>
              <a:rPr lang="en-GB"/>
              <a:t> (tracefile): default + fusion errors and corresponding correct values from the gold standard, attribute specific accuracy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158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Activate the fusion debug report after initializing the DataFusionStrategy object</a:t>
            </a:r>
            <a:endParaRPr/>
          </a:p>
        </p:txBody>
      </p:sp>
      <p:sp>
        <p:nvSpPr>
          <p:cNvPr id="366" name="Google Shape;366;p23"/>
          <p:cNvSpPr txBox="1">
            <a:spLocks noGrp="1"/>
          </p:cNvSpPr>
          <p:nvPr>
            <p:ph type="ftr" idx="11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Universität Mannheim - Bizer/Brinkmann/Peeters: Web Data Integration - HWS2024</a:t>
            </a:r>
            <a:endParaRPr/>
          </a:p>
        </p:txBody>
      </p:sp>
      <p:sp>
        <p:nvSpPr>
          <p:cNvPr id="367" name="Google Shape;367;p23"/>
          <p:cNvSpPr txBox="1">
            <a:spLocks noGrp="1"/>
          </p:cNvSpPr>
          <p:nvPr>
            <p:ph type="sldNum" idx="12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23</a:t>
            </a:fld>
            <a:endParaRPr/>
          </a:p>
        </p:txBody>
      </p:sp>
      <p:sp>
        <p:nvSpPr>
          <p:cNvPr id="368" name="Google Shape;368;p23"/>
          <p:cNvSpPr txBox="1"/>
          <p:nvPr/>
        </p:nvSpPr>
        <p:spPr>
          <a:xfrm>
            <a:off x="564100" y="4004457"/>
            <a:ext cx="8304334" cy="471411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Logger </a:t>
            </a:r>
            <a:r>
              <a:rPr lang="en-GB" sz="1200" b="1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logger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WinterLogManager.activateLogger(</a:t>
            </a:r>
            <a:r>
              <a:rPr lang="en-GB" sz="1200" b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“trace"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9" name="Google Shape;369;p23"/>
          <p:cNvSpPr txBox="1"/>
          <p:nvPr/>
        </p:nvSpPr>
        <p:spPr>
          <a:xfrm>
            <a:off x="27990" y="5464251"/>
            <a:ext cx="9116010" cy="830997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7F5F"/>
                </a:solidFill>
                <a:latin typeface="Consolas"/>
                <a:ea typeface="Consolas"/>
                <a:cs typeface="Consolas"/>
                <a:sym typeface="Consolas"/>
              </a:rPr>
              <a:t>// define the fusion strategy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DataFusionStrategy&lt;Movie, Attribute&gt; </a:t>
            </a:r>
            <a:r>
              <a:rPr lang="en-GB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strategy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DataFusionStrategy&lt;&gt;(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MovieXMLReader());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// write debug results to file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strategy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.activateDebugReport(</a:t>
            </a:r>
            <a:r>
              <a:rPr lang="en-GB" sz="120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"data/output/debugResultsDatafusion.csv"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-1, </a:t>
            </a:r>
            <a:r>
              <a:rPr lang="en-GB" sz="1200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gs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4"/>
          <p:cNvSpPr txBox="1">
            <a:spLocks noGrp="1"/>
          </p:cNvSpPr>
          <p:nvPr>
            <p:ph type="title"/>
          </p:nvPr>
        </p:nvSpPr>
        <p:spPr>
          <a:xfrm>
            <a:off x="628650" y="97973"/>
            <a:ext cx="7886700" cy="416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/>
              <a:t>Adjust the Data Fusion Strategy: an example</a:t>
            </a:r>
            <a:endParaRPr/>
          </a:p>
        </p:txBody>
      </p:sp>
      <p:sp>
        <p:nvSpPr>
          <p:cNvPr id="376" name="Google Shape;376;p24"/>
          <p:cNvSpPr txBox="1">
            <a:spLocks noGrp="1"/>
          </p:cNvSpPr>
          <p:nvPr>
            <p:ph type="body" idx="1"/>
          </p:nvPr>
        </p:nvSpPr>
        <p:spPr>
          <a:xfrm>
            <a:off x="628650" y="971552"/>
            <a:ext cx="7886700" cy="426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Inspect the debug report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Possible implication if this is the case for many values</a:t>
            </a:r>
            <a:endParaRPr/>
          </a:p>
        </p:txBody>
      </p:sp>
      <p:sp>
        <p:nvSpPr>
          <p:cNvPr id="377" name="Google Shape;377;p24"/>
          <p:cNvSpPr txBox="1">
            <a:spLocks noGrp="1"/>
          </p:cNvSpPr>
          <p:nvPr>
            <p:ph type="ftr" idx="11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Universität Mannheim - Bizer/Brinkmann/Peeters: Web Data Integration - HWS2024</a:t>
            </a:r>
            <a:endParaRPr/>
          </a:p>
        </p:txBody>
      </p:sp>
      <p:sp>
        <p:nvSpPr>
          <p:cNvPr id="378" name="Google Shape;378;p24"/>
          <p:cNvSpPr txBox="1">
            <a:spLocks noGrp="1"/>
          </p:cNvSpPr>
          <p:nvPr>
            <p:ph type="sldNum" idx="12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24</a:t>
            </a:fld>
            <a:endParaRPr/>
          </a:p>
        </p:txBody>
      </p:sp>
      <p:graphicFrame>
        <p:nvGraphicFramePr>
          <p:cNvPr id="379" name="Google Shape;379;p24"/>
          <p:cNvGraphicFramePr/>
          <p:nvPr/>
        </p:nvGraphicFramePr>
        <p:xfrm>
          <a:off x="456634" y="1495924"/>
          <a:ext cx="8117025" cy="1313600"/>
        </p:xfrm>
        <a:graphic>
          <a:graphicData uri="http://schemas.openxmlformats.org/drawingml/2006/table">
            <a:tbl>
              <a:tblPr>
                <a:noFill/>
                <a:tableStyleId>{D4103C36-9008-4142-B54B-5CB76E2E8B4D}</a:tableStyleId>
              </a:tblPr>
              <a:tblGrid>
                <a:gridCol w="56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8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8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6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5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AttributeName</a:t>
                      </a:r>
                      <a:endParaRPr sz="11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0" marR="4550" marT="455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296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Consistency</a:t>
                      </a:r>
                      <a:endParaRPr/>
                    </a:p>
                  </a:txBody>
                  <a:tcPr marL="4550" marR="4550" marT="455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296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ValueIDS</a:t>
                      </a:r>
                      <a:endParaRPr sz="11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0" marR="4550" marT="455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296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Values</a:t>
                      </a:r>
                      <a:endParaRPr/>
                    </a:p>
                  </a:txBody>
                  <a:tcPr marL="4550" marR="4550" marT="455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296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FusedValue</a:t>
                      </a:r>
                      <a:endParaRPr sz="11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0" marR="4550" marT="455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296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IsCorrect</a:t>
                      </a:r>
                      <a:endParaRPr sz="11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0" marR="4550" marT="455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296B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CorrectValue</a:t>
                      </a:r>
                      <a:endParaRPr sz="11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4550" marR="4550" marT="455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296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/>
                    </a:p>
                  </a:txBody>
                  <a:tcPr marL="4550" marR="4550" marT="45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4550" marR="4550" marT="45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Date-{</a:t>
                      </a:r>
                      <a:r>
                        <a:rPr lang="en-GB" sz="1050" b="0" i="0" u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actors_97</a:t>
                      </a: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 </a:t>
                      </a:r>
                      <a:r>
                        <a:rPr lang="en-GB" sz="1050" b="0" i="0" u="none" strike="noStrike">
                          <a:solidFill>
                            <a:srgbClr val="54813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academy_awards_3480</a:t>
                      </a: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</a:t>
                      </a:r>
                      <a:endParaRPr/>
                    </a:p>
                  </a:txBody>
                  <a:tcPr marL="4550" marR="4550" marT="45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</a:t>
                      </a:r>
                      <a:r>
                        <a:rPr lang="en-GB" sz="1050" b="0" i="0" u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1947-01-01</a:t>
                      </a: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T00:00|</a:t>
                      </a:r>
                      <a:r>
                        <a:rPr lang="en-GB" sz="1050" b="0" i="0" u="none" strike="noStrike">
                          <a:solidFill>
                            <a:srgbClr val="54813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1946-01-01</a:t>
                      </a: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T00:00}</a:t>
                      </a:r>
                      <a:endParaRPr/>
                    </a:p>
                  </a:txBody>
                  <a:tcPr marL="4550" marR="4550" marT="45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0" i="0" u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1947-01-01</a:t>
                      </a: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T00:00</a:t>
                      </a:r>
                      <a:endParaRPr/>
                    </a:p>
                  </a:txBody>
                  <a:tcPr marL="4550" marR="4550" marT="45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FALSE</a:t>
                      </a:r>
                      <a:endParaRPr/>
                    </a:p>
                  </a:txBody>
                  <a:tcPr marL="4550" marR="4550" marT="45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0" i="0" u="none" strike="noStrike">
                          <a:solidFill>
                            <a:srgbClr val="54813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1946-01-01</a:t>
                      </a: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T00:00</a:t>
                      </a:r>
                      <a:endParaRPr/>
                    </a:p>
                  </a:txBody>
                  <a:tcPr marL="4550" marR="4550" marT="45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/>
                    </a:p>
                  </a:txBody>
                  <a:tcPr marL="4550" marR="4550" marT="45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4550" marR="4550" marT="45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Date-{actors_104| academy_awards_3059}</a:t>
                      </a:r>
                      <a:endParaRPr/>
                    </a:p>
                  </a:txBody>
                  <a:tcPr marL="4550" marR="4550" marT="45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</a:t>
                      </a:r>
                      <a:r>
                        <a:rPr lang="en-GB" sz="1050" b="0" i="0" u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1954-01-01</a:t>
                      </a: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T00:00|</a:t>
                      </a:r>
                      <a:r>
                        <a:rPr lang="en-GB" sz="1050" b="0" i="0" u="none" strike="noStrike">
                          <a:solidFill>
                            <a:srgbClr val="54813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1953-01-01</a:t>
                      </a: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T00:00}</a:t>
                      </a:r>
                      <a:endParaRPr/>
                    </a:p>
                  </a:txBody>
                  <a:tcPr marL="4550" marR="4550" marT="45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0" i="0" u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1954-01-01</a:t>
                      </a: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T00:00</a:t>
                      </a:r>
                      <a:endParaRPr/>
                    </a:p>
                  </a:txBody>
                  <a:tcPr marL="4550" marR="4550" marT="45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FALSE</a:t>
                      </a:r>
                      <a:endParaRPr/>
                    </a:p>
                  </a:txBody>
                  <a:tcPr marL="4550" marR="4550" marT="45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0" i="0" u="none" strike="noStrike">
                          <a:solidFill>
                            <a:srgbClr val="54813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1953-01-01</a:t>
                      </a: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T00:00</a:t>
                      </a:r>
                      <a:endParaRPr/>
                    </a:p>
                  </a:txBody>
                  <a:tcPr marL="4550" marR="4550" marT="45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/>
                    </a:p>
                  </a:txBody>
                  <a:tcPr marL="4550" marR="4550" marT="45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4550" marR="4550" marT="45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Date-{actors_91| academy_awards_4015}</a:t>
                      </a:r>
                      <a:endParaRPr/>
                    </a:p>
                  </a:txBody>
                  <a:tcPr marL="4550" marR="4550" marT="45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</a:t>
                      </a:r>
                      <a:r>
                        <a:rPr lang="en-GB" sz="1050" b="0" i="0" u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1941-01-01</a:t>
                      </a: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T00:00|</a:t>
                      </a:r>
                      <a:r>
                        <a:rPr lang="en-GB" sz="1050" b="0" i="0" u="none" strike="noStrike">
                          <a:solidFill>
                            <a:srgbClr val="54813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1940-01-01</a:t>
                      </a: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T00:00}</a:t>
                      </a:r>
                      <a:endParaRPr/>
                    </a:p>
                  </a:txBody>
                  <a:tcPr marL="4550" marR="4550" marT="45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0" i="0" u="none" strike="noStrike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1941-01-01</a:t>
                      </a: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T00:00</a:t>
                      </a:r>
                      <a:endParaRPr/>
                    </a:p>
                  </a:txBody>
                  <a:tcPr marL="4550" marR="4550" marT="45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FALSE</a:t>
                      </a:r>
                      <a:endParaRPr/>
                    </a:p>
                  </a:txBody>
                  <a:tcPr marL="4550" marR="4550" marT="45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0" i="0" u="none" strike="noStrike">
                          <a:solidFill>
                            <a:srgbClr val="548135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1940-01-01</a:t>
                      </a: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T00:00</a:t>
                      </a:r>
                      <a:endParaRPr/>
                    </a:p>
                  </a:txBody>
                  <a:tcPr marL="4550" marR="4550" marT="4550" marB="0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80" name="Google Shape;380;p24"/>
          <p:cNvCxnSpPr/>
          <p:nvPr/>
        </p:nvCxnSpPr>
        <p:spPr>
          <a:xfrm rot="10800000" flipH="1">
            <a:off x="4119327" y="2129668"/>
            <a:ext cx="1557196" cy="1041147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381" name="Google Shape;381;p24"/>
          <p:cNvCxnSpPr/>
          <p:nvPr/>
        </p:nvCxnSpPr>
        <p:spPr>
          <a:xfrm rot="10800000" flipH="1">
            <a:off x="6735778" y="2182480"/>
            <a:ext cx="1338404" cy="1160351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382" name="Google Shape;382;p24"/>
          <p:cNvSpPr txBox="1"/>
          <p:nvPr/>
        </p:nvSpPr>
        <p:spPr>
          <a:xfrm>
            <a:off x="1620570" y="3025960"/>
            <a:ext cx="2553078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fused value comes from the </a:t>
            </a:r>
            <a:r>
              <a:rPr lang="en-GB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actors </a:t>
            </a: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result of the </a:t>
            </a: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FavourSource</a:t>
            </a: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fusion strategy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4"/>
          <p:cNvSpPr txBox="1"/>
          <p:nvPr/>
        </p:nvSpPr>
        <p:spPr>
          <a:xfrm>
            <a:off x="4208354" y="3377536"/>
            <a:ext cx="202043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fused value is </a:t>
            </a:r>
            <a:r>
              <a:rPr lang="en-GB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wrong</a:t>
            </a:r>
            <a:endParaRPr sz="1400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4" name="Google Shape;384;p24"/>
          <p:cNvCxnSpPr/>
          <p:nvPr/>
        </p:nvCxnSpPr>
        <p:spPr>
          <a:xfrm rot="10800000" flipH="1">
            <a:off x="5232903" y="2183987"/>
            <a:ext cx="1792586" cy="1186004"/>
          </a:xfrm>
          <a:prstGeom prst="straightConnector1">
            <a:avLst/>
          </a:prstGeom>
          <a:noFill/>
          <a:ln w="28575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385" name="Google Shape;385;p24"/>
          <p:cNvSpPr txBox="1"/>
          <p:nvPr/>
        </p:nvSpPr>
        <p:spPr>
          <a:xfrm>
            <a:off x="6571308" y="3323216"/>
            <a:ext cx="22015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correct date agrees with the </a:t>
            </a:r>
            <a:r>
              <a:rPr lang="en-GB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academy_awards</a:t>
            </a: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date value</a:t>
            </a:r>
            <a:endParaRPr sz="1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6" name="Google Shape;386;p24"/>
          <p:cNvGrpSpPr/>
          <p:nvPr/>
        </p:nvGrpSpPr>
        <p:grpSpPr>
          <a:xfrm>
            <a:off x="2824683" y="4771026"/>
            <a:ext cx="2477632" cy="1587149"/>
            <a:chOff x="126749" y="4464721"/>
            <a:chExt cx="2477632" cy="1587149"/>
          </a:xfrm>
        </p:grpSpPr>
        <p:sp>
          <p:nvSpPr>
            <p:cNvPr id="387" name="Google Shape;387;p24"/>
            <p:cNvSpPr txBox="1"/>
            <p:nvPr/>
          </p:nvSpPr>
          <p:spPr>
            <a:xfrm>
              <a:off x="132751" y="4464721"/>
              <a:ext cx="20201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academy awards dataset</a:t>
              </a: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4"/>
            <p:cNvSpPr txBox="1"/>
            <p:nvPr/>
          </p:nvSpPr>
          <p:spPr>
            <a:xfrm>
              <a:off x="126749" y="4734961"/>
              <a:ext cx="244443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metadata:</a:t>
              </a:r>
              <a:endParaRPr/>
            </a:p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dataset_score: 0.4</a:t>
              </a:r>
              <a:endParaRPr/>
            </a:p>
          </p:txBody>
        </p:sp>
        <p:grpSp>
          <p:nvGrpSpPr>
            <p:cNvPr id="389" name="Google Shape;389;p24"/>
            <p:cNvGrpSpPr/>
            <p:nvPr/>
          </p:nvGrpSpPr>
          <p:grpSpPr>
            <a:xfrm>
              <a:off x="159945" y="5288588"/>
              <a:ext cx="2444436" cy="763282"/>
              <a:chOff x="6117125" y="5170892"/>
              <a:chExt cx="2444436" cy="763282"/>
            </a:xfrm>
          </p:grpSpPr>
          <p:sp>
            <p:nvSpPr>
              <p:cNvPr id="390" name="Google Shape;390;p24"/>
              <p:cNvSpPr txBox="1"/>
              <p:nvPr/>
            </p:nvSpPr>
            <p:spPr>
              <a:xfrm>
                <a:off x="6132179" y="5170892"/>
                <a:ext cx="123412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actors dataset</a:t>
                </a: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24"/>
              <p:cNvSpPr txBox="1"/>
              <p:nvPr/>
            </p:nvSpPr>
            <p:spPr>
              <a:xfrm>
                <a:off x="6117125" y="5410954"/>
                <a:ext cx="244443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metadata:</a:t>
                </a:r>
                <a:endParaRPr/>
              </a:p>
              <a:p>
                <a:pPr marL="457200" marR="0" lvl="1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dataset_score: 0.6</a:t>
                </a:r>
                <a:endParaRPr/>
              </a:p>
            </p:txBody>
          </p:sp>
        </p:grpSp>
      </p:grpSp>
      <p:sp>
        <p:nvSpPr>
          <p:cNvPr id="392" name="Google Shape;392;p24"/>
          <p:cNvSpPr/>
          <p:nvPr/>
        </p:nvSpPr>
        <p:spPr>
          <a:xfrm>
            <a:off x="117694" y="5097100"/>
            <a:ext cx="2706987" cy="64279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CB8CA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Change dataset scores from</a:t>
            </a:r>
            <a:endParaRPr sz="1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4"/>
          <p:cNvSpPr/>
          <p:nvPr/>
        </p:nvSpPr>
        <p:spPr>
          <a:xfrm>
            <a:off x="4923576" y="5097100"/>
            <a:ext cx="1422904" cy="64279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CB8CA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endParaRPr sz="1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4" name="Google Shape;394;p24"/>
          <p:cNvGrpSpPr/>
          <p:nvPr/>
        </p:nvGrpSpPr>
        <p:grpSpPr>
          <a:xfrm>
            <a:off x="6580362" y="4771026"/>
            <a:ext cx="2477632" cy="1587149"/>
            <a:chOff x="126749" y="4464721"/>
            <a:chExt cx="2477632" cy="1587149"/>
          </a:xfrm>
        </p:grpSpPr>
        <p:sp>
          <p:nvSpPr>
            <p:cNvPr id="395" name="Google Shape;395;p24"/>
            <p:cNvSpPr txBox="1"/>
            <p:nvPr/>
          </p:nvSpPr>
          <p:spPr>
            <a:xfrm>
              <a:off x="132751" y="4464721"/>
              <a:ext cx="202010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academy awards dataset</a:t>
              </a:r>
              <a:endParaRPr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4"/>
            <p:cNvSpPr txBox="1"/>
            <p:nvPr/>
          </p:nvSpPr>
          <p:spPr>
            <a:xfrm>
              <a:off x="126749" y="4734961"/>
              <a:ext cx="2444436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metadata:</a:t>
              </a:r>
              <a:endParaRPr/>
            </a:p>
            <a:p>
              <a:pPr marL="457200" marR="0" lvl="1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dataset_score: 0.6</a:t>
              </a:r>
              <a:endParaRPr/>
            </a:p>
          </p:txBody>
        </p:sp>
        <p:grpSp>
          <p:nvGrpSpPr>
            <p:cNvPr id="397" name="Google Shape;397;p24"/>
            <p:cNvGrpSpPr/>
            <p:nvPr/>
          </p:nvGrpSpPr>
          <p:grpSpPr>
            <a:xfrm>
              <a:off x="159945" y="5288588"/>
              <a:ext cx="2444436" cy="763282"/>
              <a:chOff x="6117125" y="5170892"/>
              <a:chExt cx="2444436" cy="763282"/>
            </a:xfrm>
          </p:grpSpPr>
          <p:sp>
            <p:nvSpPr>
              <p:cNvPr id="398" name="Google Shape;398;p24"/>
              <p:cNvSpPr txBox="1"/>
              <p:nvPr/>
            </p:nvSpPr>
            <p:spPr>
              <a:xfrm>
                <a:off x="6132179" y="5170892"/>
                <a:ext cx="123412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actors dataset</a:t>
                </a:r>
                <a:endParaRPr sz="1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24"/>
              <p:cNvSpPr txBox="1"/>
              <p:nvPr/>
            </p:nvSpPr>
            <p:spPr>
              <a:xfrm>
                <a:off x="6117125" y="5410954"/>
                <a:ext cx="244443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metadata:</a:t>
                </a:r>
                <a:endParaRPr/>
              </a:p>
              <a:p>
                <a:pPr marL="457200" marR="0" lvl="1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4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dataset_score: 0.4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5"/>
          <p:cNvSpPr txBox="1">
            <a:spLocks noGrp="1"/>
          </p:cNvSpPr>
          <p:nvPr>
            <p:ph type="title"/>
          </p:nvPr>
        </p:nvSpPr>
        <p:spPr>
          <a:xfrm>
            <a:off x="628650" y="107209"/>
            <a:ext cx="7886700" cy="416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/>
              <a:t>WInte.r Tutorial also covers Data Fusion</a:t>
            </a:r>
            <a:endParaRPr/>
          </a:p>
        </p:txBody>
      </p:sp>
      <p:sp>
        <p:nvSpPr>
          <p:cNvPr id="406" name="Google Shape;406;p25"/>
          <p:cNvSpPr txBox="1">
            <a:spLocks noGrp="1"/>
          </p:cNvSpPr>
          <p:nvPr>
            <p:ph type="body" idx="1"/>
          </p:nvPr>
        </p:nvSpPr>
        <p:spPr>
          <a:xfrm>
            <a:off x="628650" y="971551"/>
            <a:ext cx="7886700" cy="517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https://github.com/wbsg-uni-mannheim/winter/wiki</a:t>
            </a:r>
            <a:endParaRPr/>
          </a:p>
        </p:txBody>
      </p:sp>
      <p:sp>
        <p:nvSpPr>
          <p:cNvPr id="407" name="Google Shape;407;p25"/>
          <p:cNvSpPr txBox="1">
            <a:spLocks noGrp="1"/>
          </p:cNvSpPr>
          <p:nvPr>
            <p:ph type="ftr" idx="11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Universität Mannheim - Bizer/Brinkmann/Peeters: Web Data Integration - HWS2024</a:t>
            </a:r>
            <a:endParaRPr/>
          </a:p>
        </p:txBody>
      </p:sp>
      <p:sp>
        <p:nvSpPr>
          <p:cNvPr id="408" name="Google Shape;408;p25"/>
          <p:cNvSpPr txBox="1">
            <a:spLocks noGrp="1"/>
          </p:cNvSpPr>
          <p:nvPr>
            <p:ph type="sldNum" idx="12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25</a:t>
            </a:fld>
            <a:endParaRPr/>
          </a:p>
        </p:txBody>
      </p:sp>
      <p:pic>
        <p:nvPicPr>
          <p:cNvPr id="410" name="Google Shape;41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950" y="1476375"/>
            <a:ext cx="6896100" cy="4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6"/>
          <p:cNvSpPr txBox="1">
            <a:spLocks noGrp="1"/>
          </p:cNvSpPr>
          <p:nvPr>
            <p:ph type="ftr" idx="11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Universität Mannheim - Bizer/Brinkmann/Peeters: Web Data Integration - HWS2024</a:t>
            </a:r>
            <a:endParaRPr/>
          </a:p>
        </p:txBody>
      </p:sp>
      <p:sp>
        <p:nvSpPr>
          <p:cNvPr id="416" name="Google Shape;416;p26"/>
          <p:cNvSpPr txBox="1">
            <a:spLocks noGrp="1"/>
          </p:cNvSpPr>
          <p:nvPr>
            <p:ph type="sldNum" idx="12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26</a:t>
            </a:fld>
            <a:endParaRPr/>
          </a:p>
        </p:txBody>
      </p:sp>
      <p:sp>
        <p:nvSpPr>
          <p:cNvPr id="417" name="Google Shape;417;p26"/>
          <p:cNvSpPr txBox="1">
            <a:spLocks noGrp="1"/>
          </p:cNvSpPr>
          <p:nvPr>
            <p:ph type="title" idx="4294967295"/>
          </p:nvPr>
        </p:nvSpPr>
        <p:spPr>
          <a:xfrm>
            <a:off x="651849" y="1601096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Project Related Information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7"/>
          <p:cNvSpPr txBox="1">
            <a:spLocks noGrp="1"/>
          </p:cNvSpPr>
          <p:nvPr>
            <p:ph type="title"/>
          </p:nvPr>
        </p:nvSpPr>
        <p:spPr>
          <a:xfrm>
            <a:off x="466254" y="86103"/>
            <a:ext cx="8229600" cy="574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lang="en-GB" sz="2900"/>
              <a:t>Select Data for Fusion Experiments</a:t>
            </a:r>
            <a:endParaRPr/>
          </a:p>
        </p:txBody>
      </p:sp>
      <p:sp>
        <p:nvSpPr>
          <p:cNvPr id="424" name="Google Shape;424;p27"/>
          <p:cNvSpPr txBox="1">
            <a:spLocks noGrp="1"/>
          </p:cNvSpPr>
          <p:nvPr>
            <p:ph type="body" idx="1"/>
          </p:nvPr>
        </p:nvSpPr>
        <p:spPr>
          <a:xfrm>
            <a:off x="516955" y="1313928"/>
            <a:ext cx="8569124" cy="4659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34314" lvl="0" indent="-33431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dirty="0"/>
              <a:t>Your input is the output of Exercises 1 and 2</a:t>
            </a:r>
            <a:endParaRPr dirty="0"/>
          </a:p>
          <a:p>
            <a:pPr marL="726161" lvl="1" indent="-2783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GB" dirty="0"/>
              <a:t>schema is aligned, unique IDs are in place, identity resolution is done</a:t>
            </a:r>
            <a:endParaRPr sz="943" dirty="0"/>
          </a:p>
          <a:p>
            <a:pPr marL="334314" lvl="0" indent="-33431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dirty="0"/>
              <a:t>What to look out for during fusion experiments?</a:t>
            </a:r>
            <a:endParaRPr dirty="0"/>
          </a:p>
          <a:p>
            <a:pPr marL="1133571" lvl="2" indent="-293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GB" dirty="0"/>
              <a:t>Make sure again that attribute intersection is big enough</a:t>
            </a:r>
            <a:endParaRPr dirty="0"/>
          </a:p>
          <a:p>
            <a:pPr marL="1565832" lvl="3" indent="-27833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lang="en-GB" dirty="0"/>
              <a:t>you should be able to fuse data for </a:t>
            </a:r>
            <a:r>
              <a:rPr lang="en-GB" dirty="0">
                <a:solidFill>
                  <a:srgbClr val="FF0000"/>
                </a:solidFill>
              </a:rPr>
              <a:t>&gt;= 5 attributes</a:t>
            </a:r>
            <a:endParaRPr dirty="0"/>
          </a:p>
          <a:p>
            <a:pPr marL="1133571" lvl="2" indent="-293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GB" dirty="0"/>
              <a:t>Make sure that the quality of identity resolution is good enough</a:t>
            </a:r>
            <a:endParaRPr dirty="0"/>
          </a:p>
          <a:p>
            <a:pPr marL="1133571" lvl="2" indent="-293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GB" dirty="0"/>
              <a:t>it makes sense to apply different fusion functions to the attributes</a:t>
            </a:r>
            <a:endParaRPr dirty="0"/>
          </a:p>
          <a:p>
            <a:pPr marL="1522716" lvl="3" indent="-293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dirty="0"/>
              <a:t>compare different functions</a:t>
            </a:r>
            <a:endParaRPr dirty="0"/>
          </a:p>
          <a:p>
            <a:pPr marL="1522716" lvl="3" indent="-293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GB" dirty="0"/>
              <a:t>experiment with using provenance data vs. no provenance data</a:t>
            </a:r>
            <a:endParaRPr dirty="0"/>
          </a:p>
          <a:p>
            <a:pPr marL="726161" lvl="1" indent="-21845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43"/>
              <a:buFont typeface="Arial"/>
              <a:buNone/>
            </a:pPr>
            <a:endParaRPr sz="943" dirty="0"/>
          </a:p>
        </p:txBody>
      </p:sp>
      <p:sp>
        <p:nvSpPr>
          <p:cNvPr id="425" name="Google Shape;425;p27"/>
          <p:cNvSpPr txBox="1">
            <a:spLocks noGrp="1"/>
          </p:cNvSpPr>
          <p:nvPr>
            <p:ph type="ftr" idx="11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Universität Mannheim - Bizer/Brinkmann/Peeters: Web Data Integration - HWS2024</a:t>
            </a:r>
            <a:endParaRPr/>
          </a:p>
        </p:txBody>
      </p:sp>
      <p:sp>
        <p:nvSpPr>
          <p:cNvPr id="426" name="Google Shape;426;p27"/>
          <p:cNvSpPr txBox="1">
            <a:spLocks noGrp="1"/>
          </p:cNvSpPr>
          <p:nvPr>
            <p:ph type="sldNum" idx="12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8"/>
          <p:cNvSpPr txBox="1">
            <a:spLocks noGrp="1"/>
          </p:cNvSpPr>
          <p:nvPr>
            <p:ph type="title"/>
          </p:nvPr>
        </p:nvSpPr>
        <p:spPr>
          <a:xfrm>
            <a:off x="628650" y="97973"/>
            <a:ext cx="7886700" cy="416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/>
              <a:t>Prepare Your Gold Standard</a:t>
            </a:r>
            <a:endParaRPr/>
          </a:p>
        </p:txBody>
      </p:sp>
      <p:sp>
        <p:nvSpPr>
          <p:cNvPr id="433" name="Google Shape;433;p28"/>
          <p:cNvSpPr txBox="1">
            <a:spLocks noGrp="1"/>
          </p:cNvSpPr>
          <p:nvPr>
            <p:ph type="body" idx="1"/>
          </p:nvPr>
        </p:nvSpPr>
        <p:spPr>
          <a:xfrm>
            <a:off x="467943" y="1255021"/>
            <a:ext cx="8342539" cy="5250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Your gold standard should contain</a:t>
            </a:r>
            <a:endParaRPr/>
          </a:p>
          <a:p>
            <a:pPr marL="42179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GB">
                <a:solidFill>
                  <a:srgbClr val="FF0000"/>
                </a:solidFill>
              </a:rPr>
              <a:t>&gt;= 15 entities</a:t>
            </a:r>
            <a:endParaRPr>
              <a:solidFill>
                <a:srgbClr val="FF0000"/>
              </a:solidFill>
            </a:endParaRPr>
          </a:p>
          <a:p>
            <a:pPr marL="42179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GB">
                <a:solidFill>
                  <a:srgbClr val="FF0000"/>
                </a:solidFill>
              </a:rPr>
              <a:t>&gt;= 4 attributes per entity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Manually look up the correct values (in an external data source)!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The Gold Standard uses your target schema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/>
              <a:t>Use IDs from one of your data sets, so the evaluator can find the correct records!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Don’t create ambiguities!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/>
              <a:t>If records a, b, c are the same according to the identity resolution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/>
              <a:t>Only one corresponding record can appear in the gold standard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/>
              <a:t>Choose a, b or c as ID in the gold standard</a:t>
            </a:r>
            <a:endParaRPr/>
          </a:p>
        </p:txBody>
      </p:sp>
      <p:sp>
        <p:nvSpPr>
          <p:cNvPr id="434" name="Google Shape;434;p28"/>
          <p:cNvSpPr txBox="1">
            <a:spLocks noGrp="1"/>
          </p:cNvSpPr>
          <p:nvPr>
            <p:ph type="ftr" idx="11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Universität Mannheim - Bizer/Brinkmann/Peeters: Web Data Integration - HWS2024</a:t>
            </a:r>
            <a:endParaRPr/>
          </a:p>
        </p:txBody>
      </p:sp>
      <p:sp>
        <p:nvSpPr>
          <p:cNvPr id="435" name="Google Shape;435;p28"/>
          <p:cNvSpPr txBox="1">
            <a:spLocks noGrp="1"/>
          </p:cNvSpPr>
          <p:nvPr>
            <p:ph type="sldNum" idx="12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9"/>
          <p:cNvSpPr txBox="1">
            <a:spLocks noGrp="1"/>
          </p:cNvSpPr>
          <p:nvPr>
            <p:ph type="title"/>
          </p:nvPr>
        </p:nvSpPr>
        <p:spPr>
          <a:xfrm>
            <a:off x="628650" y="97973"/>
            <a:ext cx="7886700" cy="416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/>
              <a:t>Requirements for the Final Project Report</a:t>
            </a:r>
            <a:endParaRPr/>
          </a:p>
        </p:txBody>
      </p:sp>
      <p:sp>
        <p:nvSpPr>
          <p:cNvPr id="442" name="Google Shape;442;p29"/>
          <p:cNvSpPr txBox="1">
            <a:spLocks noGrp="1"/>
          </p:cNvSpPr>
          <p:nvPr>
            <p:ph type="body" idx="1"/>
          </p:nvPr>
        </p:nvSpPr>
        <p:spPr>
          <a:xfrm>
            <a:off x="628650" y="971551"/>
            <a:ext cx="7886700" cy="517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34314" lvl="0" indent="-33431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43"/>
              <a:buFont typeface="Arial"/>
              <a:buChar char="•"/>
            </a:pPr>
            <a:r>
              <a:rPr lang="en-GB" sz="2143" dirty="0">
                <a:solidFill>
                  <a:srgbClr val="FF0000"/>
                </a:solidFill>
              </a:rPr>
              <a:t>12 pages </a:t>
            </a:r>
            <a:r>
              <a:rPr lang="en-GB" sz="2143" dirty="0"/>
              <a:t>(sharp!) – counted without title page, table of content, literature list</a:t>
            </a:r>
            <a:endParaRPr dirty="0"/>
          </a:p>
          <a:p>
            <a:pPr marL="726161" lvl="1" indent="-33431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70"/>
              <a:buFont typeface="Arial"/>
              <a:buChar char="•"/>
            </a:pPr>
            <a:r>
              <a:rPr lang="en-GB" sz="1970" dirty="0"/>
              <a:t>Every extra page (including appendix pages) will reduce your mark by 0.33 </a:t>
            </a:r>
            <a:endParaRPr dirty="0"/>
          </a:p>
          <a:p>
            <a:pPr marL="334314" lvl="0" indent="-33431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43"/>
              <a:buFont typeface="Arial"/>
              <a:buChar char="•"/>
            </a:pPr>
            <a:r>
              <a:rPr lang="en-GB" sz="2143" dirty="0"/>
              <a:t>Due to </a:t>
            </a:r>
            <a:r>
              <a:rPr lang="en-GB" sz="2150" dirty="0">
                <a:solidFill>
                  <a:srgbClr val="FF0000"/>
                </a:solidFill>
              </a:rPr>
              <a:t>Sunday, 1st December 2024, 23:59</a:t>
            </a:r>
            <a:endParaRPr dirty="0"/>
          </a:p>
          <a:p>
            <a:pPr marL="726161" lvl="1" indent="-33431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70"/>
              <a:buFont typeface="Arial"/>
              <a:buChar char="•"/>
            </a:pPr>
            <a:r>
              <a:rPr lang="en-GB" sz="1970" dirty="0"/>
              <a:t>Send by </a:t>
            </a:r>
            <a:r>
              <a:rPr lang="en-GB" sz="1970" b="1" dirty="0"/>
              <a:t>email to Chris</a:t>
            </a:r>
            <a:r>
              <a:rPr lang="de-DE" sz="1970" b="1" dirty="0"/>
              <a:t>, Ralph and Alex</a:t>
            </a:r>
            <a:endParaRPr dirty="0"/>
          </a:p>
          <a:p>
            <a:pPr marL="334314" lvl="0" indent="-33431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43"/>
              <a:buFont typeface="Arial"/>
              <a:buChar char="•"/>
            </a:pPr>
            <a:r>
              <a:rPr lang="en-GB" sz="2143" dirty="0"/>
              <a:t>You must use the </a:t>
            </a:r>
            <a:r>
              <a:rPr lang="en-GB" sz="2143" b="1" dirty="0"/>
              <a:t>DWS master thesis layout </a:t>
            </a:r>
            <a:r>
              <a:rPr lang="en-GB" sz="2143" dirty="0"/>
              <a:t>(without Chapters)</a:t>
            </a:r>
            <a:endParaRPr dirty="0"/>
          </a:p>
          <a:p>
            <a:pPr marL="726161" lvl="1" indent="-33431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https://www.uni-mannheim.de/dws/teaching/thesis-guidelines/</a:t>
            </a:r>
            <a:endParaRPr dirty="0"/>
          </a:p>
          <a:p>
            <a:pPr marL="326111" lvl="0" indent="-32611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43"/>
              <a:buFont typeface="Arial"/>
              <a:buChar char="•"/>
            </a:pPr>
            <a:r>
              <a:rPr lang="en-GB" sz="2343" dirty="0"/>
              <a:t>Also </a:t>
            </a:r>
            <a:r>
              <a:rPr lang="en-GB" sz="2343" b="1" dirty="0"/>
              <a:t>submit</a:t>
            </a:r>
            <a:r>
              <a:rPr lang="en-GB" sz="2343" dirty="0"/>
              <a:t> </a:t>
            </a:r>
            <a:endParaRPr dirty="0"/>
          </a:p>
          <a:p>
            <a:pPr marL="734749" lvl="1" indent="-39186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70"/>
              <a:buFont typeface="Calibri"/>
              <a:buAutoNum type="arabicPeriod"/>
            </a:pPr>
            <a:r>
              <a:rPr lang="en-GB" sz="1970" dirty="0">
                <a:solidFill>
                  <a:srgbClr val="FF0000"/>
                </a:solidFill>
              </a:rPr>
              <a:t>your code </a:t>
            </a:r>
            <a:r>
              <a:rPr lang="en-GB" sz="1970" dirty="0"/>
              <a:t>and </a:t>
            </a:r>
            <a:endParaRPr dirty="0"/>
          </a:p>
          <a:p>
            <a:pPr marL="734749" lvl="1" indent="-39186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70"/>
              <a:buFont typeface="Calibri"/>
              <a:buAutoNum type="arabicPeriod"/>
            </a:pPr>
            <a:r>
              <a:rPr lang="en-GB" sz="1970" dirty="0"/>
              <a:t>(a subset) of </a:t>
            </a:r>
            <a:r>
              <a:rPr lang="en-GB" sz="1970" dirty="0">
                <a:solidFill>
                  <a:srgbClr val="FF0000"/>
                </a:solidFill>
              </a:rPr>
              <a:t>your data</a:t>
            </a:r>
            <a:endParaRPr sz="1970" dirty="0">
              <a:solidFill>
                <a:srgbClr val="FF0000"/>
              </a:solidFill>
            </a:endParaRPr>
          </a:p>
          <a:p>
            <a:pPr marL="334314" lvl="0" indent="-33431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43"/>
              <a:buFont typeface="Arial"/>
              <a:buChar char="•"/>
            </a:pPr>
            <a:r>
              <a:rPr lang="en-GB" sz="2143" dirty="0"/>
              <a:t>Please cite sources properly if you use any</a:t>
            </a:r>
            <a:endParaRPr dirty="0"/>
          </a:p>
          <a:p>
            <a:pPr marL="726161" lvl="1" indent="-33431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70"/>
              <a:buFont typeface="Arial"/>
              <a:buChar char="•"/>
            </a:pPr>
            <a:r>
              <a:rPr lang="en-GB" sz="1970" dirty="0"/>
              <a:t>Preferred citation style [Author, year]</a:t>
            </a:r>
            <a:endParaRPr sz="1970" dirty="0"/>
          </a:p>
        </p:txBody>
      </p:sp>
      <p:sp>
        <p:nvSpPr>
          <p:cNvPr id="444" name="Google Shape;444;p29"/>
          <p:cNvSpPr txBox="1">
            <a:spLocks noGrp="1"/>
          </p:cNvSpPr>
          <p:nvPr>
            <p:ph type="ftr" idx="11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Universität Mannheim - Bizer/Brinkmann/Peeters: Web Data Integration - HWS2024</a:t>
            </a:r>
            <a:endParaRPr/>
          </a:p>
        </p:txBody>
      </p:sp>
      <p:sp>
        <p:nvSpPr>
          <p:cNvPr id="445" name="Google Shape;445;p29"/>
          <p:cNvSpPr txBox="1">
            <a:spLocks noGrp="1"/>
          </p:cNvSpPr>
          <p:nvPr>
            <p:ph type="sldNum" idx="12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 txBox="1">
            <a:spLocks noGrp="1"/>
          </p:cNvSpPr>
          <p:nvPr>
            <p:ph type="title"/>
          </p:nvPr>
        </p:nvSpPr>
        <p:spPr>
          <a:xfrm>
            <a:off x="614216" y="47605"/>
            <a:ext cx="8229600" cy="574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None/>
            </a:pPr>
            <a:r>
              <a:rPr lang="en-GB" sz="2900"/>
              <a:t>1. Exercise Overview</a:t>
            </a:r>
            <a:endParaRPr sz="2900">
              <a:solidFill>
                <a:srgbClr val="FF0000"/>
              </a:solidFill>
            </a:endParaRPr>
          </a:p>
        </p:txBody>
      </p:sp>
      <p:sp>
        <p:nvSpPr>
          <p:cNvPr id="119" name="Google Shape;119;p3"/>
          <p:cNvSpPr txBox="1">
            <a:spLocks noGrp="1"/>
          </p:cNvSpPr>
          <p:nvPr>
            <p:ph type="body" idx="1"/>
          </p:nvPr>
        </p:nvSpPr>
        <p:spPr>
          <a:xfrm>
            <a:off x="287797" y="1113141"/>
            <a:ext cx="5984608" cy="4615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68735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GB" b="1">
                <a:solidFill>
                  <a:srgbClr val="FF0000"/>
                </a:solidFill>
              </a:rPr>
              <a:t>Learning goal</a:t>
            </a:r>
            <a:endParaRPr b="1">
              <a:solidFill>
                <a:srgbClr val="FF0000"/>
              </a:solidFill>
            </a:endParaRPr>
          </a:p>
          <a:p>
            <a:pPr marL="368735" lvl="1" indent="0" algn="l" rtl="0">
              <a:lnSpc>
                <a:spcPct val="90000"/>
              </a:lnSpc>
              <a:spcBef>
                <a:spcPts val="1029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b="1"/>
              <a:t>Learn how to use the WInte.r Framework to:</a:t>
            </a:r>
            <a:endParaRPr>
              <a:solidFill>
                <a:srgbClr val="FF0000"/>
              </a:solidFill>
            </a:endParaRPr>
          </a:p>
          <a:p>
            <a:pPr marL="839669" lvl="1" indent="-391866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/>
              <a:t>Fuse data and resolve data conflicts</a:t>
            </a:r>
            <a:endParaRPr/>
          </a:p>
          <a:p>
            <a:pPr marL="839669" lvl="1" indent="-39186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/>
              <a:t>Experiment with different conflict</a:t>
            </a:r>
            <a:br>
              <a:rPr lang="en-GB"/>
            </a:br>
            <a:r>
              <a:rPr lang="en-GB"/>
              <a:t>resolution functions</a:t>
            </a:r>
            <a:endParaRPr/>
          </a:p>
          <a:p>
            <a:pPr marL="839669" lvl="1" indent="-39186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/>
              <a:t>Measure the density and accuracy</a:t>
            </a:r>
            <a:br>
              <a:rPr lang="en-GB"/>
            </a:br>
            <a:r>
              <a:rPr lang="en-GB"/>
              <a:t>of the resulting fused dataset</a:t>
            </a:r>
            <a:endParaRPr/>
          </a:p>
          <a:p>
            <a:pPr marL="368735" lvl="1" indent="0" algn="l" rtl="0">
              <a:lnSpc>
                <a:spcPct val="90000"/>
              </a:lnSpc>
              <a:spcBef>
                <a:spcPts val="1029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solidFill>
                <a:srgbClr val="FF0000"/>
              </a:solidFill>
            </a:endParaRPr>
          </a:p>
          <a:p>
            <a:pPr marL="368735" lvl="1" indent="0" algn="l" rtl="0">
              <a:lnSpc>
                <a:spcPct val="90000"/>
              </a:lnSpc>
              <a:spcBef>
                <a:spcPts val="1029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GB" b="1">
                <a:solidFill>
                  <a:srgbClr val="FF0000"/>
                </a:solidFill>
              </a:rPr>
              <a:t>Result </a:t>
            </a:r>
            <a:endParaRPr b="1">
              <a:solidFill>
                <a:srgbClr val="FF0000"/>
              </a:solidFill>
            </a:endParaRPr>
          </a:p>
          <a:p>
            <a:pPr marL="839669" lvl="1" indent="-39186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/>
              <a:t>Fused data set in which each real-world entity </a:t>
            </a:r>
            <a:br>
              <a:rPr lang="en-GB"/>
            </a:br>
            <a:r>
              <a:rPr lang="en-GB"/>
              <a:t>is described by only a single record and these records contain no data conflicts</a:t>
            </a:r>
            <a:endParaRPr/>
          </a:p>
          <a:p>
            <a:pPr marL="825934" lvl="1" indent="-457199" algn="l" rtl="0">
              <a:lnSpc>
                <a:spcPct val="90000"/>
              </a:lnSpc>
              <a:spcBef>
                <a:spcPts val="1029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/>
              <a:t>A well-founded idea about the quality and profile of the fused data</a:t>
            </a:r>
            <a:endParaRPr/>
          </a:p>
          <a:p>
            <a:pPr marL="368735" lvl="1" indent="0" algn="l" rtl="0">
              <a:lnSpc>
                <a:spcPct val="90000"/>
              </a:lnSpc>
              <a:spcBef>
                <a:spcPts val="1029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120" name="Google Shape;120;p3"/>
          <p:cNvSpPr txBox="1">
            <a:spLocks noGrp="1"/>
          </p:cNvSpPr>
          <p:nvPr>
            <p:ph type="ftr" idx="11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Universität Mannheim - Bizer/Brinkmann/Peeters: Web Data Integration - HWS2024</a:t>
            </a:r>
            <a:endParaRPr/>
          </a:p>
        </p:txBody>
      </p:sp>
      <p:sp>
        <p:nvSpPr>
          <p:cNvPr id="121" name="Google Shape;121;p3"/>
          <p:cNvSpPr txBox="1">
            <a:spLocks noGrp="1"/>
          </p:cNvSpPr>
          <p:nvPr>
            <p:ph type="sldNum" idx="12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  <p:sp>
        <p:nvSpPr>
          <p:cNvPr id="122" name="Google Shape;122;p3"/>
          <p:cNvSpPr txBox="1"/>
          <p:nvPr/>
        </p:nvSpPr>
        <p:spPr>
          <a:xfrm>
            <a:off x="6461558" y="1140849"/>
            <a:ext cx="2506594" cy="354283"/>
          </a:xfrm>
          <a:prstGeom prst="rect">
            <a:avLst/>
          </a:prstGeom>
          <a:solidFill>
            <a:srgbClr val="E7E7E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8000" tIns="70950" rIns="108000" bIns="709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71" b="1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  <a:endParaRPr/>
          </a:p>
        </p:txBody>
      </p:sp>
      <p:sp>
        <p:nvSpPr>
          <p:cNvPr id="123" name="Google Shape;123;p3"/>
          <p:cNvSpPr txBox="1"/>
          <p:nvPr/>
        </p:nvSpPr>
        <p:spPr>
          <a:xfrm>
            <a:off x="6461558" y="2020005"/>
            <a:ext cx="2506594" cy="565239"/>
          </a:xfrm>
          <a:prstGeom prst="rect">
            <a:avLst/>
          </a:prstGeom>
          <a:solidFill>
            <a:srgbClr val="E7E7E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8000" tIns="70950" rIns="108000" bIns="709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71" b="1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Schema Mapping</a:t>
            </a:r>
            <a:br>
              <a:rPr lang="en-GB" sz="1371" b="1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371" b="1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Data Translation</a:t>
            </a:r>
            <a:endParaRPr/>
          </a:p>
        </p:txBody>
      </p:sp>
      <p:sp>
        <p:nvSpPr>
          <p:cNvPr id="124" name="Google Shape;124;p3"/>
          <p:cNvSpPr/>
          <p:nvPr/>
        </p:nvSpPr>
        <p:spPr>
          <a:xfrm>
            <a:off x="7525027" y="2664894"/>
            <a:ext cx="379655" cy="365573"/>
          </a:xfrm>
          <a:prstGeom prst="downArrow">
            <a:avLst>
              <a:gd name="adj1" fmla="val 50000"/>
              <a:gd name="adj2" fmla="val 49925"/>
            </a:avLst>
          </a:prstGeom>
          <a:solidFill>
            <a:srgbClr val="6666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9550" tIns="44775" rIns="89550" bIns="447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7518946" y="3544050"/>
            <a:ext cx="379655" cy="365573"/>
          </a:xfrm>
          <a:prstGeom prst="downArrow">
            <a:avLst>
              <a:gd name="adj1" fmla="val 50000"/>
              <a:gd name="adj2" fmla="val 49925"/>
            </a:avLst>
          </a:prstGeom>
          <a:solidFill>
            <a:srgbClr val="6666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9550" tIns="44775" rIns="89550" bIns="447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7534141" y="1574782"/>
            <a:ext cx="379655" cy="365573"/>
          </a:xfrm>
          <a:prstGeom prst="downArrow">
            <a:avLst>
              <a:gd name="adj1" fmla="val 50000"/>
              <a:gd name="adj2" fmla="val 49925"/>
            </a:avLst>
          </a:prstGeom>
          <a:solidFill>
            <a:srgbClr val="6666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9550" tIns="44775" rIns="89550" bIns="447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None/>
            </a:pPr>
            <a:endParaRPr sz="12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7" name="Google Shape;127;p3"/>
          <p:cNvSpPr txBox="1"/>
          <p:nvPr/>
        </p:nvSpPr>
        <p:spPr>
          <a:xfrm>
            <a:off x="6461558" y="3110117"/>
            <a:ext cx="2506594" cy="354283"/>
          </a:xfrm>
          <a:prstGeom prst="rect">
            <a:avLst/>
          </a:prstGeom>
          <a:solidFill>
            <a:srgbClr val="E7E7E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8000" tIns="70950" rIns="108000" bIns="709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71" b="1" i="0" u="none" strike="noStrike" cap="none">
                <a:solidFill>
                  <a:srgbClr val="000066"/>
                </a:solidFill>
                <a:latin typeface="Arial"/>
                <a:ea typeface="Arial"/>
                <a:cs typeface="Arial"/>
                <a:sym typeface="Arial"/>
              </a:rPr>
              <a:t>Identity Resolution</a:t>
            </a:r>
            <a:endParaRPr/>
          </a:p>
        </p:txBody>
      </p:sp>
      <p:sp>
        <p:nvSpPr>
          <p:cNvPr id="128" name="Google Shape;128;p3"/>
          <p:cNvSpPr txBox="1"/>
          <p:nvPr/>
        </p:nvSpPr>
        <p:spPr>
          <a:xfrm>
            <a:off x="6461558" y="3989275"/>
            <a:ext cx="2506594" cy="565239"/>
          </a:xfrm>
          <a:prstGeom prst="rect">
            <a:avLst/>
          </a:prstGeom>
          <a:solidFill>
            <a:srgbClr val="F35B1B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8000" tIns="70950" rIns="108000" bIns="7095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71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Quality Assessment</a:t>
            </a:r>
            <a:br>
              <a:rPr lang="en-GB" sz="1371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371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Fusion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0"/>
          <p:cNvSpPr txBox="1">
            <a:spLocks noGrp="1"/>
          </p:cNvSpPr>
          <p:nvPr>
            <p:ph type="title"/>
          </p:nvPr>
        </p:nvSpPr>
        <p:spPr>
          <a:xfrm>
            <a:off x="628650" y="97973"/>
            <a:ext cx="7886700" cy="416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dirty="0"/>
              <a:t>Final Report: Content</a:t>
            </a:r>
            <a:endParaRPr dirty="0"/>
          </a:p>
        </p:txBody>
      </p:sp>
      <p:sp>
        <p:nvSpPr>
          <p:cNvPr id="451" name="Google Shape;451;p30"/>
          <p:cNvSpPr txBox="1">
            <a:spLocks noGrp="1"/>
          </p:cNvSpPr>
          <p:nvPr>
            <p:ph type="body" idx="1"/>
          </p:nvPr>
        </p:nvSpPr>
        <p:spPr>
          <a:xfrm>
            <a:off x="628650" y="971551"/>
            <a:ext cx="7886700" cy="517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14"/>
              <a:buNone/>
            </a:pPr>
            <a:endParaRPr sz="2314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14"/>
              <a:buNone/>
            </a:pPr>
            <a:r>
              <a:rPr lang="en-GB" sz="2314"/>
              <a:t>Your final report should contain</a:t>
            </a:r>
            <a:endParaRPr/>
          </a:p>
          <a:p>
            <a:pPr marL="783713" lvl="1" indent="-39186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43"/>
              <a:buFont typeface="Calibri"/>
              <a:buAutoNum type="arabicPeriod"/>
            </a:pPr>
            <a:r>
              <a:rPr lang="en-GB" sz="2143"/>
              <a:t>Results of Phase 1: Data Translation </a:t>
            </a:r>
            <a:endParaRPr/>
          </a:p>
          <a:p>
            <a:pPr marL="783713" lvl="1" indent="-39186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43"/>
              <a:buFont typeface="Calibri"/>
              <a:buAutoNum type="arabicPeriod"/>
            </a:pPr>
            <a:r>
              <a:rPr lang="en-GB" sz="2143"/>
              <a:t>Results of Phase 2: Identity Resolution</a:t>
            </a:r>
            <a:endParaRPr/>
          </a:p>
          <a:p>
            <a:pPr marL="783713" lvl="1" indent="-39186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43"/>
              <a:buFont typeface="Calibri"/>
              <a:buAutoNum type="arabicPeriod"/>
            </a:pPr>
            <a:r>
              <a:rPr lang="en-GB" sz="2143"/>
              <a:t>Results of Phase 3: Data Fusion</a:t>
            </a:r>
            <a:endParaRPr/>
          </a:p>
          <a:p>
            <a:pPr marL="783713" lvl="1" indent="-39186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43"/>
              <a:buFont typeface="Calibri"/>
              <a:buAutoNum type="arabicPeriod"/>
            </a:pPr>
            <a:r>
              <a:rPr lang="en-GB" sz="2143"/>
              <a:t>Summary of the overall result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453" name="Google Shape;453;p30"/>
          <p:cNvSpPr txBox="1">
            <a:spLocks noGrp="1"/>
          </p:cNvSpPr>
          <p:nvPr>
            <p:ph type="ftr" idx="11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Universität Mannheim - Bizer/Brinkmann/Peeters: Web Data Integration - HWS2024</a:t>
            </a:r>
            <a:endParaRPr/>
          </a:p>
        </p:txBody>
      </p:sp>
      <p:sp>
        <p:nvSpPr>
          <p:cNvPr id="454" name="Google Shape;454;p30"/>
          <p:cNvSpPr txBox="1">
            <a:spLocks noGrp="1"/>
          </p:cNvSpPr>
          <p:nvPr>
            <p:ph type="sldNum" idx="12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1"/>
          <p:cNvSpPr txBox="1">
            <a:spLocks noGrp="1"/>
          </p:cNvSpPr>
          <p:nvPr>
            <p:ph type="title"/>
          </p:nvPr>
        </p:nvSpPr>
        <p:spPr>
          <a:xfrm>
            <a:off x="440523" y="76597"/>
            <a:ext cx="8229600" cy="574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GB"/>
              <a:t>Data Translation in the Final Report</a:t>
            </a:r>
            <a:endParaRPr/>
          </a:p>
        </p:txBody>
      </p:sp>
      <p:sp>
        <p:nvSpPr>
          <p:cNvPr id="460" name="Google Shape;460;p31"/>
          <p:cNvSpPr txBox="1">
            <a:spLocks noGrp="1"/>
          </p:cNvSpPr>
          <p:nvPr>
            <p:ph type="body" idx="1"/>
          </p:nvPr>
        </p:nvSpPr>
        <p:spPr>
          <a:xfrm>
            <a:off x="457200" y="1295704"/>
            <a:ext cx="8218488" cy="432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34314" lvl="0" indent="-33431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43"/>
              <a:buFont typeface="Arial"/>
              <a:buChar char="•"/>
            </a:pPr>
            <a:r>
              <a:rPr lang="en-GB" sz="2143"/>
              <a:t>Your report should contain</a:t>
            </a:r>
            <a:endParaRPr/>
          </a:p>
          <a:p>
            <a:pPr marL="783713" lvl="1" indent="-39186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43"/>
              <a:buFont typeface="Calibri"/>
              <a:buAutoNum type="arabicPeriod"/>
            </a:pPr>
            <a:r>
              <a:rPr lang="en-GB" sz="2143"/>
              <a:t>Profiling results describing your </a:t>
            </a:r>
            <a:r>
              <a:rPr lang="en-GB" sz="2143">
                <a:solidFill>
                  <a:srgbClr val="FF0000"/>
                </a:solidFill>
              </a:rPr>
              <a:t>input data sets</a:t>
            </a:r>
            <a:endParaRPr/>
          </a:p>
          <a:p>
            <a:pPr marL="1186465" lvl="2" indent="-39186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70"/>
              <a:buChar char="•"/>
            </a:pPr>
            <a:r>
              <a:rPr lang="en-GB" sz="1970"/>
              <a:t>e.g. updated versions of the tables that you created for </a:t>
            </a:r>
            <a:br>
              <a:rPr lang="en-GB" sz="1970"/>
            </a:br>
            <a:r>
              <a:rPr lang="en-GB" sz="1970"/>
              <a:t>your project proposal</a:t>
            </a:r>
            <a:endParaRPr/>
          </a:p>
          <a:p>
            <a:pPr marL="1186465" lvl="2" indent="-26670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71"/>
              <a:buNone/>
            </a:pPr>
            <a:endParaRPr sz="1970"/>
          </a:p>
          <a:p>
            <a:pPr marL="1186465" lvl="2" indent="-26670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71"/>
              <a:buNone/>
            </a:pPr>
            <a:endParaRPr sz="1970"/>
          </a:p>
          <a:p>
            <a:pPr marL="1186465" lvl="2" indent="-26670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71"/>
              <a:buNone/>
            </a:pPr>
            <a:endParaRPr sz="1970"/>
          </a:p>
          <a:p>
            <a:pPr marL="1186465" lvl="2" indent="-26670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71"/>
              <a:buNone/>
            </a:pPr>
            <a:endParaRPr sz="1970"/>
          </a:p>
          <a:p>
            <a:pPr marL="1186465" lvl="2" indent="-26670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71"/>
              <a:buNone/>
            </a:pPr>
            <a:endParaRPr sz="1970"/>
          </a:p>
          <a:p>
            <a:pPr marL="783713" lvl="1" indent="-39186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43"/>
              <a:buFont typeface="Calibri"/>
              <a:buAutoNum type="arabicPeriod"/>
            </a:pPr>
            <a:r>
              <a:rPr lang="en-GB" sz="2143"/>
              <a:t>Your </a:t>
            </a:r>
            <a:r>
              <a:rPr lang="en-GB" sz="2143">
                <a:solidFill>
                  <a:srgbClr val="FF0000"/>
                </a:solidFill>
              </a:rPr>
              <a:t>consolidated schema</a:t>
            </a:r>
            <a:r>
              <a:rPr lang="en-GB" sz="2143"/>
              <a:t> and how you created it</a:t>
            </a:r>
            <a:endParaRPr/>
          </a:p>
          <a:p>
            <a:pPr marL="783713" lvl="1" indent="-39186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43"/>
              <a:buFont typeface="Calibri"/>
              <a:buAutoNum type="arabicPeriod"/>
            </a:pPr>
            <a:r>
              <a:rPr lang="en-GB" sz="2143"/>
              <a:t>Which </a:t>
            </a:r>
            <a:r>
              <a:rPr lang="en-GB" sz="2143">
                <a:solidFill>
                  <a:srgbClr val="FF0000"/>
                </a:solidFill>
              </a:rPr>
              <a:t>transformations</a:t>
            </a:r>
            <a:r>
              <a:rPr lang="en-GB" sz="2143"/>
              <a:t> you used and why</a:t>
            </a:r>
            <a:endParaRPr/>
          </a:p>
          <a:p>
            <a:pPr marL="1118007" lvl="2" indent="-33431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43"/>
              <a:buFont typeface="Arial"/>
              <a:buChar char="•"/>
            </a:pPr>
            <a:r>
              <a:rPr lang="en-GB" sz="2143"/>
              <a:t>if there was any information you could not transform</a:t>
            </a:r>
            <a:endParaRPr/>
          </a:p>
          <a:p>
            <a:pPr marL="726161" lvl="1" indent="-19823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43"/>
              <a:buFont typeface="Arial"/>
              <a:buNone/>
            </a:pPr>
            <a:endParaRPr sz="2143"/>
          </a:p>
        </p:txBody>
      </p:sp>
      <p:sp>
        <p:nvSpPr>
          <p:cNvPr id="461" name="Google Shape;461;p31"/>
          <p:cNvSpPr txBox="1">
            <a:spLocks noGrp="1"/>
          </p:cNvSpPr>
          <p:nvPr>
            <p:ph type="ftr" idx="11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Universität Mannheim - Bizer/Brinkmann/Peeters: Web Data Integration - HWS2024</a:t>
            </a:r>
            <a:endParaRPr/>
          </a:p>
        </p:txBody>
      </p:sp>
      <p:sp>
        <p:nvSpPr>
          <p:cNvPr id="462" name="Google Shape;462;p31"/>
          <p:cNvSpPr txBox="1">
            <a:spLocks noGrp="1"/>
          </p:cNvSpPr>
          <p:nvPr>
            <p:ph type="sldNum" idx="12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31</a:t>
            </a:fld>
            <a:endParaRPr/>
          </a:p>
        </p:txBody>
      </p:sp>
      <p:pic>
        <p:nvPicPr>
          <p:cNvPr id="463" name="Google Shape;46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307" y="2596884"/>
            <a:ext cx="7563277" cy="862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5307" y="3459239"/>
            <a:ext cx="4526888" cy="83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2"/>
          <p:cNvSpPr txBox="1">
            <a:spLocks noGrp="1"/>
          </p:cNvSpPr>
          <p:nvPr>
            <p:ph type="title"/>
          </p:nvPr>
        </p:nvSpPr>
        <p:spPr>
          <a:xfrm>
            <a:off x="457200" y="59542"/>
            <a:ext cx="8229600" cy="574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GB"/>
              <a:t>Identity Resolution in the Final Report</a:t>
            </a:r>
            <a:endParaRPr/>
          </a:p>
        </p:txBody>
      </p:sp>
      <p:sp>
        <p:nvSpPr>
          <p:cNvPr id="471" name="Google Shape;471;p32"/>
          <p:cNvSpPr txBox="1">
            <a:spLocks noGrp="1"/>
          </p:cNvSpPr>
          <p:nvPr>
            <p:ph type="body" idx="1"/>
          </p:nvPr>
        </p:nvSpPr>
        <p:spPr>
          <a:xfrm>
            <a:off x="326571" y="1001790"/>
            <a:ext cx="8218488" cy="345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34314" lvl="0" indent="-33434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143"/>
              <a:t>Your report should contain</a:t>
            </a:r>
            <a:endParaRPr/>
          </a:p>
          <a:p>
            <a:pPr marL="783713" lvl="1" indent="-3918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GB" sz="2057"/>
              <a:t>Content and size of your </a:t>
            </a:r>
            <a:r>
              <a:rPr lang="en-GB" sz="2057">
                <a:solidFill>
                  <a:srgbClr val="FF0000"/>
                </a:solidFill>
              </a:rPr>
              <a:t>gold standard </a:t>
            </a:r>
            <a:r>
              <a:rPr lang="en-GB" sz="2057"/>
              <a:t>and procedure used </a:t>
            </a:r>
            <a:br>
              <a:rPr lang="en-GB" sz="2057"/>
            </a:br>
            <a:r>
              <a:rPr lang="en-GB" sz="2057"/>
              <a:t>to create it</a:t>
            </a:r>
            <a:endParaRPr/>
          </a:p>
          <a:p>
            <a:pPr marL="783713" lvl="1" indent="-3918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GB" sz="2057"/>
              <a:t>Which </a:t>
            </a:r>
            <a:r>
              <a:rPr lang="en-GB" sz="2057">
                <a:solidFill>
                  <a:srgbClr val="FF0000"/>
                </a:solidFill>
              </a:rPr>
              <a:t>matching rules </a:t>
            </a:r>
            <a:r>
              <a:rPr lang="en-GB" sz="2057"/>
              <a:t>did you try? </a:t>
            </a:r>
            <a:endParaRPr/>
          </a:p>
          <a:p>
            <a:pPr marL="1118007" lvl="2" indent="-3343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057"/>
              <a:t>Discuss what happened with P/R and F1?</a:t>
            </a:r>
            <a:endParaRPr/>
          </a:p>
          <a:p>
            <a:pPr marL="1118007" lvl="2" indent="-3343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057"/>
              <a:t>Please include a table comparing the results of the different matching rules</a:t>
            </a:r>
            <a:endParaRPr/>
          </a:p>
          <a:p>
            <a:pPr marL="783713" lvl="1" indent="-39189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GB" sz="2057"/>
              <a:t>Which </a:t>
            </a:r>
            <a:r>
              <a:rPr lang="en-GB" sz="2057">
                <a:solidFill>
                  <a:srgbClr val="FF0000"/>
                </a:solidFill>
              </a:rPr>
              <a:t>blocking methods </a:t>
            </a:r>
            <a:r>
              <a:rPr lang="en-GB" sz="2057"/>
              <a:t>did you try?</a:t>
            </a:r>
            <a:endParaRPr/>
          </a:p>
          <a:p>
            <a:pPr marL="1118007" lvl="2" indent="-3343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057"/>
              <a:t>Report and discuss the change in runtime, number of matches, and reduction ratio. How do P/R/F1 change?</a:t>
            </a:r>
            <a:endParaRPr/>
          </a:p>
          <a:p>
            <a:pPr marL="1118007" lvl="2" indent="-3343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057"/>
              <a:t>Please include a table comparing the results of the different blocking methods that you tested</a:t>
            </a:r>
            <a:endParaRPr/>
          </a:p>
          <a:p>
            <a:pPr marL="783693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GB" sz="2100"/>
              <a:t>What’s the group size distribution of your result?</a:t>
            </a:r>
            <a:endParaRPr/>
          </a:p>
          <a:p>
            <a:pPr marL="794599" lvl="1" indent="-45719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GB" sz="2100"/>
              <a:t>An </a:t>
            </a:r>
            <a:r>
              <a:rPr lang="en-GB" sz="2100">
                <a:solidFill>
                  <a:srgbClr val="FF0000"/>
                </a:solidFill>
              </a:rPr>
              <a:t>analysis of the errors </a:t>
            </a:r>
            <a:r>
              <a:rPr lang="en-GB" sz="2100"/>
              <a:t>that remain when applying your best matching rule.</a:t>
            </a:r>
            <a:endParaRPr sz="2100"/>
          </a:p>
        </p:txBody>
      </p:sp>
      <p:sp>
        <p:nvSpPr>
          <p:cNvPr id="472" name="Google Shape;472;p32"/>
          <p:cNvSpPr txBox="1">
            <a:spLocks noGrp="1"/>
          </p:cNvSpPr>
          <p:nvPr>
            <p:ph type="ftr" idx="11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Universität Mannheim - Bizer/Brinkmann/Peeters: Web Data Integration - HWS2024</a:t>
            </a:r>
            <a:endParaRPr/>
          </a:p>
        </p:txBody>
      </p:sp>
      <p:sp>
        <p:nvSpPr>
          <p:cNvPr id="473" name="Google Shape;473;p32"/>
          <p:cNvSpPr txBox="1">
            <a:spLocks noGrp="1"/>
          </p:cNvSpPr>
          <p:nvPr>
            <p:ph type="sldNum" idx="12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32</a:t>
            </a:fld>
            <a:endParaRPr/>
          </a:p>
        </p:txBody>
      </p:sp>
      <p:pic>
        <p:nvPicPr>
          <p:cNvPr id="474" name="Google Shape;474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958" y="4605533"/>
            <a:ext cx="5705120" cy="141702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75" name="Google Shape;475;p32"/>
          <p:cNvGraphicFramePr/>
          <p:nvPr/>
        </p:nvGraphicFramePr>
        <p:xfrm>
          <a:off x="6329078" y="4511634"/>
          <a:ext cx="2616340" cy="1569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3"/>
          <p:cNvSpPr txBox="1">
            <a:spLocks noGrp="1"/>
          </p:cNvSpPr>
          <p:nvPr>
            <p:ph type="title"/>
          </p:nvPr>
        </p:nvSpPr>
        <p:spPr>
          <a:xfrm>
            <a:off x="531090" y="76421"/>
            <a:ext cx="8229600" cy="574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GB" dirty="0"/>
              <a:t>Data Fusion in the Final Report</a:t>
            </a:r>
            <a:endParaRPr dirty="0"/>
          </a:p>
        </p:txBody>
      </p:sp>
      <p:sp>
        <p:nvSpPr>
          <p:cNvPr id="482" name="Google Shape;482;p33"/>
          <p:cNvSpPr txBox="1">
            <a:spLocks noGrp="1"/>
          </p:cNvSpPr>
          <p:nvPr>
            <p:ph type="body" idx="1"/>
          </p:nvPr>
        </p:nvSpPr>
        <p:spPr>
          <a:xfrm>
            <a:off x="179388" y="1235227"/>
            <a:ext cx="8964612" cy="4662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34314" lvl="0" indent="-33431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/>
              <a:t>Your report should contain</a:t>
            </a:r>
            <a:endParaRPr/>
          </a:p>
          <a:p>
            <a:pPr marL="783713" lvl="1" indent="-39186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70"/>
              <a:buFont typeface="Calibri"/>
              <a:buAutoNum type="arabicPeriod"/>
            </a:pPr>
            <a:r>
              <a:rPr lang="en-GB" sz="1970"/>
              <a:t>Which </a:t>
            </a:r>
            <a:r>
              <a:rPr lang="en-GB" sz="1970">
                <a:solidFill>
                  <a:srgbClr val="FF0000"/>
                </a:solidFill>
              </a:rPr>
              <a:t>datasets</a:t>
            </a:r>
            <a:r>
              <a:rPr lang="en-GB" sz="1970"/>
              <a:t> your selected for fusion?</a:t>
            </a:r>
            <a:endParaRPr/>
          </a:p>
          <a:p>
            <a:pPr marL="783713" lvl="1" indent="-39186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70"/>
              <a:buFont typeface="Calibri"/>
              <a:buAutoNum type="arabicPeriod"/>
            </a:pPr>
            <a:r>
              <a:rPr lang="en-GB" sz="1970"/>
              <a:t>What kind of </a:t>
            </a:r>
            <a:r>
              <a:rPr lang="en-GB" sz="1970">
                <a:solidFill>
                  <a:srgbClr val="FF0000"/>
                </a:solidFill>
              </a:rPr>
              <a:t>provenance data </a:t>
            </a:r>
            <a:r>
              <a:rPr lang="en-GB" sz="1970"/>
              <a:t>you added?</a:t>
            </a:r>
            <a:endParaRPr/>
          </a:p>
          <a:p>
            <a:pPr marL="783713" lvl="1" indent="-39186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70"/>
              <a:buFont typeface="Calibri"/>
              <a:buAutoNum type="arabicPeriod"/>
            </a:pPr>
            <a:r>
              <a:rPr lang="en-GB" sz="1970"/>
              <a:t>What was the </a:t>
            </a:r>
            <a:r>
              <a:rPr lang="en-GB" sz="1970">
                <a:solidFill>
                  <a:srgbClr val="FF0000"/>
                </a:solidFill>
              </a:rPr>
              <a:t>density</a:t>
            </a:r>
            <a:r>
              <a:rPr lang="en-GB" sz="1970"/>
              <a:t> of your input and the merged datasets? </a:t>
            </a:r>
            <a:endParaRPr/>
          </a:p>
          <a:p>
            <a:pPr marL="783713" lvl="1" indent="-39186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70"/>
              <a:buFont typeface="Calibri"/>
              <a:buAutoNum type="arabicPeriod"/>
            </a:pPr>
            <a:r>
              <a:rPr lang="en-GB" sz="1970"/>
              <a:t>How </a:t>
            </a:r>
            <a:r>
              <a:rPr lang="en-GB" sz="1970">
                <a:solidFill>
                  <a:srgbClr val="FF0000"/>
                </a:solidFill>
              </a:rPr>
              <a:t>consistent</a:t>
            </a:r>
            <a:r>
              <a:rPr lang="en-GB" sz="1970"/>
              <a:t> were your datasets?</a:t>
            </a:r>
            <a:endParaRPr/>
          </a:p>
          <a:p>
            <a:pPr marL="783713" lvl="1" indent="-39186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70"/>
              <a:buFont typeface="Calibri"/>
              <a:buAutoNum type="arabicPeriod"/>
            </a:pPr>
            <a:r>
              <a:rPr lang="en-GB" sz="1970"/>
              <a:t>Size and content of your </a:t>
            </a:r>
            <a:r>
              <a:rPr lang="en-GB" sz="1970">
                <a:solidFill>
                  <a:srgbClr val="FF0000"/>
                </a:solidFill>
              </a:rPr>
              <a:t>gold standard</a:t>
            </a:r>
            <a:r>
              <a:rPr lang="en-GB" sz="1970"/>
              <a:t> and how you created it</a:t>
            </a:r>
            <a:endParaRPr/>
          </a:p>
          <a:p>
            <a:pPr marL="783713" lvl="1" indent="-39186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70"/>
              <a:buFont typeface="Calibri"/>
              <a:buAutoNum type="arabicPeriod"/>
            </a:pPr>
            <a:r>
              <a:rPr lang="en-GB" sz="1970"/>
              <a:t>Which </a:t>
            </a:r>
            <a:r>
              <a:rPr lang="en-GB" sz="1970">
                <a:solidFill>
                  <a:srgbClr val="FF0000"/>
                </a:solidFill>
              </a:rPr>
              <a:t>conflict resolution functions </a:t>
            </a:r>
            <a:r>
              <a:rPr lang="en-GB" sz="1970"/>
              <a:t>you tried for each attribute</a:t>
            </a:r>
            <a:endParaRPr/>
          </a:p>
          <a:p>
            <a:pPr marL="1186465" lvl="2" indent="-39186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Whether your define your own conflict resolution functions</a:t>
            </a:r>
            <a:endParaRPr/>
          </a:p>
          <a:p>
            <a:pPr marL="783713" lvl="1" indent="-39186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70"/>
              <a:buFont typeface="Calibri"/>
              <a:buAutoNum type="arabicPeriod"/>
            </a:pPr>
            <a:r>
              <a:rPr lang="en-GB" sz="1970"/>
              <a:t>Which </a:t>
            </a:r>
            <a:r>
              <a:rPr lang="en-GB" sz="1970">
                <a:solidFill>
                  <a:srgbClr val="FF0000"/>
                </a:solidFill>
              </a:rPr>
              <a:t>accuracy</a:t>
            </a:r>
            <a:r>
              <a:rPr lang="en-GB" sz="1970"/>
              <a:t> did the different conflict resolution functions deliver? What was the best function for each attribute? </a:t>
            </a:r>
            <a:endParaRPr/>
          </a:p>
          <a:p>
            <a:pPr marL="1186465" lvl="2" indent="-39186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/>
              <a:t>Please include a table comparing the accuracies reached by the different resolution functions.</a:t>
            </a:r>
            <a:endParaRPr/>
          </a:p>
          <a:p>
            <a:pPr marL="794599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/>
              <a:t>An </a:t>
            </a:r>
            <a:r>
              <a:rPr lang="en-GB">
                <a:solidFill>
                  <a:srgbClr val="FF0000"/>
                </a:solidFill>
              </a:rPr>
              <a:t>analysis of the errors </a:t>
            </a:r>
            <a:r>
              <a:rPr lang="en-GB"/>
              <a:t>that remain after applying your best resolution function.</a:t>
            </a:r>
            <a:endParaRPr/>
          </a:p>
        </p:txBody>
      </p:sp>
      <p:sp>
        <p:nvSpPr>
          <p:cNvPr id="483" name="Google Shape;483;p33"/>
          <p:cNvSpPr txBox="1">
            <a:spLocks noGrp="1"/>
          </p:cNvSpPr>
          <p:nvPr>
            <p:ph type="ftr" idx="11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Universität Mannheim - Bizer/Brinkmann/Peeters: Web Data Integration - HWS2024</a:t>
            </a:r>
            <a:endParaRPr/>
          </a:p>
        </p:txBody>
      </p:sp>
      <p:sp>
        <p:nvSpPr>
          <p:cNvPr id="484" name="Google Shape;484;p33"/>
          <p:cNvSpPr txBox="1">
            <a:spLocks noGrp="1"/>
          </p:cNvSpPr>
          <p:nvPr>
            <p:ph type="sldNum" idx="12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4"/>
          <p:cNvSpPr txBox="1">
            <a:spLocks noGrp="1"/>
          </p:cNvSpPr>
          <p:nvPr>
            <p:ph type="title"/>
          </p:nvPr>
        </p:nvSpPr>
        <p:spPr>
          <a:xfrm>
            <a:off x="628650" y="116445"/>
            <a:ext cx="7886700" cy="416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GB" dirty="0"/>
              <a:t>Summary of Overall Results in Final Report</a:t>
            </a:r>
            <a:endParaRPr dirty="0"/>
          </a:p>
        </p:txBody>
      </p:sp>
      <p:sp>
        <p:nvSpPr>
          <p:cNvPr id="491" name="Google Shape;491;p34"/>
          <p:cNvSpPr txBox="1">
            <a:spLocks noGrp="1"/>
          </p:cNvSpPr>
          <p:nvPr>
            <p:ph type="body" idx="1"/>
          </p:nvPr>
        </p:nvSpPr>
        <p:spPr>
          <a:xfrm>
            <a:off x="628650" y="1209964"/>
            <a:ext cx="7886700" cy="4937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Please conclude your report with a summary answering the following three questions: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/>
              <a:t>How many </a:t>
            </a:r>
            <a:r>
              <a:rPr lang="en-GB">
                <a:solidFill>
                  <a:srgbClr val="FF0000"/>
                </a:solidFill>
              </a:rPr>
              <a:t>additional entities </a:t>
            </a:r>
            <a:r>
              <a:rPr lang="en-GB"/>
              <a:t>did you add compared to the largest of your input datasets?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/>
              <a:t>How much did you </a:t>
            </a:r>
            <a:r>
              <a:rPr lang="en-GB">
                <a:solidFill>
                  <a:srgbClr val="FF0000"/>
                </a:solidFill>
              </a:rPr>
              <a:t>increase the density </a:t>
            </a:r>
            <a:r>
              <a:rPr lang="en-GB"/>
              <a:t>of your data compared to the largest of your input datasets?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/>
              <a:t>What is the </a:t>
            </a:r>
            <a:r>
              <a:rPr lang="en-GB">
                <a:solidFill>
                  <a:srgbClr val="FF0000"/>
                </a:solidFill>
              </a:rPr>
              <a:t>overall accuracy </a:t>
            </a:r>
            <a:r>
              <a:rPr lang="en-GB"/>
              <a:t>of your final dataset </a:t>
            </a:r>
            <a:br>
              <a:rPr lang="en-GB"/>
            </a:br>
            <a:r>
              <a:rPr lang="en-GB"/>
              <a:t>according to your gold standard?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492" name="Google Shape;492;p34"/>
          <p:cNvSpPr txBox="1">
            <a:spLocks noGrp="1"/>
          </p:cNvSpPr>
          <p:nvPr>
            <p:ph type="ftr" idx="11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Universität Mannheim - Bizer/Brinkmann/Peeters: Web Data Integration - HWS2024</a:t>
            </a:r>
            <a:endParaRPr/>
          </a:p>
        </p:txBody>
      </p:sp>
      <p:sp>
        <p:nvSpPr>
          <p:cNvPr id="493" name="Google Shape;493;p34"/>
          <p:cNvSpPr txBox="1">
            <a:spLocks noGrp="1"/>
          </p:cNvSpPr>
          <p:nvPr>
            <p:ph type="sldNum" idx="12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5"/>
          <p:cNvSpPr txBox="1">
            <a:spLocks noGrp="1"/>
          </p:cNvSpPr>
          <p:nvPr>
            <p:ph type="title"/>
          </p:nvPr>
        </p:nvSpPr>
        <p:spPr>
          <a:xfrm>
            <a:off x="641926" y="58471"/>
            <a:ext cx="8229600" cy="574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GB"/>
              <a:t>Final Report: Important</a:t>
            </a:r>
            <a:endParaRPr/>
          </a:p>
        </p:txBody>
      </p:sp>
      <p:sp>
        <p:nvSpPr>
          <p:cNvPr id="500" name="Google Shape;500;p35"/>
          <p:cNvSpPr txBox="1">
            <a:spLocks noGrp="1"/>
          </p:cNvSpPr>
          <p:nvPr>
            <p:ph type="body" idx="1"/>
          </p:nvPr>
        </p:nvSpPr>
        <p:spPr>
          <a:xfrm>
            <a:off x="718457" y="1289794"/>
            <a:ext cx="8425543" cy="439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34314" lvl="0" indent="-33431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GB">
                <a:solidFill>
                  <a:srgbClr val="FF0000"/>
                </a:solidFill>
              </a:rPr>
              <a:t>Balance your content </a:t>
            </a:r>
            <a:r>
              <a:rPr lang="en-GB">
                <a:solidFill>
                  <a:schemeClr val="dk1"/>
                </a:solidFill>
              </a:rPr>
              <a:t>between the 3 exercises</a:t>
            </a:r>
            <a:endParaRPr/>
          </a:p>
          <a:p>
            <a:pPr marL="726161" lvl="1" indent="-33431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>
                <a:solidFill>
                  <a:schemeClr val="dk1"/>
                </a:solidFill>
              </a:rPr>
              <a:t>not 10 pages on identity resolution and 2 pages on the rest</a:t>
            </a:r>
            <a:endParaRPr/>
          </a:p>
          <a:p>
            <a:pPr marL="726161" lvl="1" indent="-20731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334314" lvl="0" indent="-33431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>
                <a:solidFill>
                  <a:schemeClr val="dk1"/>
                </a:solidFill>
              </a:rPr>
              <a:t>If you have done something cool – </a:t>
            </a:r>
            <a:r>
              <a:rPr lang="en-GB">
                <a:solidFill>
                  <a:srgbClr val="FF0000"/>
                </a:solidFill>
              </a:rPr>
              <a:t>write about it</a:t>
            </a:r>
            <a:r>
              <a:rPr lang="en-GB">
                <a:solidFill>
                  <a:schemeClr val="dk1"/>
                </a:solidFill>
              </a:rPr>
              <a:t>!</a:t>
            </a:r>
            <a:endParaRPr/>
          </a:p>
          <a:p>
            <a:pPr marL="726161" lvl="1" indent="-33431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>
                <a:solidFill>
                  <a:schemeClr val="dk1"/>
                </a:solidFill>
              </a:rPr>
              <a:t>it is highly unlikely we dig it out of your code ourselves</a:t>
            </a:r>
            <a:endParaRPr/>
          </a:p>
          <a:p>
            <a:pPr marL="726161" lvl="1" indent="-20731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357426" lvl="0" indent="-33431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>
                <a:solidFill>
                  <a:schemeClr val="dk1"/>
                </a:solidFill>
              </a:rPr>
              <a:t>We are strict about the </a:t>
            </a:r>
            <a:r>
              <a:rPr lang="en-GB">
                <a:solidFill>
                  <a:srgbClr val="FF0000"/>
                </a:solidFill>
              </a:rPr>
              <a:t>12 pages limit</a:t>
            </a:r>
            <a:r>
              <a:rPr lang="en-GB">
                <a:solidFill>
                  <a:schemeClr val="dk1"/>
                </a:solidFill>
              </a:rPr>
              <a:t>. Thus,</a:t>
            </a:r>
            <a:endParaRPr/>
          </a:p>
          <a:p>
            <a:pPr marL="726161" lvl="1" indent="-33431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>
                <a:solidFill>
                  <a:schemeClr val="dk1"/>
                </a:solidFill>
              </a:rPr>
              <a:t>include lots of tables to show us what you have tried</a:t>
            </a:r>
            <a:endParaRPr/>
          </a:p>
          <a:p>
            <a:pPr marL="726161" lvl="1" indent="-33431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>
                <a:solidFill>
                  <a:schemeClr val="dk1"/>
                </a:solidFill>
              </a:rPr>
              <a:t>briefly discuss the results of each of your experiments</a:t>
            </a:r>
            <a:endParaRPr/>
          </a:p>
          <a:p>
            <a:pPr marL="726161" lvl="1" indent="-33431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>
                <a:solidFill>
                  <a:schemeClr val="dk1"/>
                </a:solidFill>
              </a:rPr>
              <a:t>do not repeat theoretical stuff from the slides (e.g. definition of X)</a:t>
            </a:r>
            <a:endParaRPr/>
          </a:p>
          <a:p>
            <a:pPr marL="726161" lvl="1" indent="-33431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>
                <a:solidFill>
                  <a:schemeClr val="dk1"/>
                </a:solidFill>
              </a:rPr>
              <a:t>we will reduce your mark by 0.33 for each extra page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no matter how interesting it is!</a:t>
            </a:r>
            <a:endParaRPr/>
          </a:p>
        </p:txBody>
      </p:sp>
      <p:sp>
        <p:nvSpPr>
          <p:cNvPr id="501" name="Google Shape;501;p35"/>
          <p:cNvSpPr txBox="1">
            <a:spLocks noGrp="1"/>
          </p:cNvSpPr>
          <p:nvPr>
            <p:ph type="ftr" idx="11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Universität Mannheim - Bizer/Brinkmann/Peeters: Web Data Integration - HWS2024</a:t>
            </a:r>
            <a:endParaRPr/>
          </a:p>
        </p:txBody>
      </p:sp>
      <p:sp>
        <p:nvSpPr>
          <p:cNvPr id="502" name="Google Shape;502;p35"/>
          <p:cNvSpPr txBox="1">
            <a:spLocks noGrp="1"/>
          </p:cNvSpPr>
          <p:nvPr>
            <p:ph type="sldNum" idx="12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6"/>
          <p:cNvSpPr txBox="1">
            <a:spLocks noGrp="1"/>
          </p:cNvSpPr>
          <p:nvPr>
            <p:ph type="title"/>
          </p:nvPr>
        </p:nvSpPr>
        <p:spPr>
          <a:xfrm>
            <a:off x="628650" y="97973"/>
            <a:ext cx="7886700" cy="416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dirty="0"/>
              <a:t>Task</a:t>
            </a:r>
            <a:endParaRPr dirty="0"/>
          </a:p>
        </p:txBody>
      </p:sp>
      <p:sp>
        <p:nvSpPr>
          <p:cNvPr id="509" name="Google Shape;509;p36"/>
          <p:cNvSpPr txBox="1">
            <a:spLocks noGrp="1"/>
          </p:cNvSpPr>
          <p:nvPr>
            <p:ph type="body" idx="1"/>
          </p:nvPr>
        </p:nvSpPr>
        <p:spPr>
          <a:xfrm>
            <a:off x="628650" y="971551"/>
            <a:ext cx="7886700" cy="517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/>
              <a:t>Open and run the provided Java project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/>
              <a:t>Inspect the profiling results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/>
              <a:t>What is the potential of every dataset to fill missing values within the other datasets?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/>
              <a:t>How many real-world entities are presented by more than one dataset?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/>
              <a:t>How is it possible to have 4 conflicting values given that we have only 3 datasets?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GB"/>
              <a:t>Which attributes do you expect to be more conflicting? 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/>
              <a:t>Create your own value-based fusion strategy that selects the longest title value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/>
              <a:t>Inspect the debug report to find which source is the most trustworthy for the date attribute. Change the dataset metadata so that this source is preferred.</a:t>
            </a:r>
            <a:endParaRPr/>
          </a:p>
        </p:txBody>
      </p:sp>
      <p:sp>
        <p:nvSpPr>
          <p:cNvPr id="510" name="Google Shape;510;p36"/>
          <p:cNvSpPr txBox="1">
            <a:spLocks noGrp="1"/>
          </p:cNvSpPr>
          <p:nvPr>
            <p:ph type="ftr" idx="11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Universität Mannheim - Bizer/Brinkmann/Peeters: Web Data Integration - HWS2024</a:t>
            </a:r>
            <a:endParaRPr/>
          </a:p>
        </p:txBody>
      </p:sp>
      <p:sp>
        <p:nvSpPr>
          <p:cNvPr id="511" name="Google Shape;511;p36"/>
          <p:cNvSpPr txBox="1">
            <a:spLocks noGrp="1"/>
          </p:cNvSpPr>
          <p:nvPr>
            <p:ph type="sldNum" idx="12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7"/>
          <p:cNvSpPr txBox="1">
            <a:spLocks noGrp="1"/>
          </p:cNvSpPr>
          <p:nvPr>
            <p:ph type="title"/>
          </p:nvPr>
        </p:nvSpPr>
        <p:spPr>
          <a:xfrm>
            <a:off x="628650" y="97973"/>
            <a:ext cx="7886700" cy="416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dirty="0"/>
              <a:t>Solutions</a:t>
            </a:r>
            <a:endParaRPr dirty="0"/>
          </a:p>
        </p:txBody>
      </p:sp>
      <p:sp>
        <p:nvSpPr>
          <p:cNvPr id="518" name="Google Shape;518;p37"/>
          <p:cNvSpPr txBox="1">
            <a:spLocks noGrp="1"/>
          </p:cNvSpPr>
          <p:nvPr>
            <p:ph type="body" idx="1"/>
          </p:nvPr>
        </p:nvSpPr>
        <p:spPr>
          <a:xfrm>
            <a:off x="628650" y="971551"/>
            <a:ext cx="7886700" cy="517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Interpreting profiling results</a:t>
            </a:r>
            <a:endParaRPr/>
          </a:p>
        </p:txBody>
      </p:sp>
      <p:sp>
        <p:nvSpPr>
          <p:cNvPr id="519" name="Google Shape;519;p37"/>
          <p:cNvSpPr txBox="1">
            <a:spLocks noGrp="1"/>
          </p:cNvSpPr>
          <p:nvPr>
            <p:ph type="ftr" idx="11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Universität Mannheim - Bizer/Brinkmann/Peeters: Web Data Integration - HWS2024</a:t>
            </a:r>
            <a:endParaRPr/>
          </a:p>
        </p:txBody>
      </p:sp>
      <p:sp>
        <p:nvSpPr>
          <p:cNvPr id="520" name="Google Shape;520;p37"/>
          <p:cNvSpPr txBox="1">
            <a:spLocks noGrp="1"/>
          </p:cNvSpPr>
          <p:nvPr>
            <p:ph type="sldNum" idx="12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37</a:t>
            </a:fld>
            <a:endParaRPr/>
          </a:p>
        </p:txBody>
      </p:sp>
      <p:graphicFrame>
        <p:nvGraphicFramePr>
          <p:cNvPr id="521" name="Google Shape;521;p37"/>
          <p:cNvGraphicFramePr/>
          <p:nvPr/>
        </p:nvGraphicFramePr>
        <p:xfrm>
          <a:off x="217285" y="1384801"/>
          <a:ext cx="8745675" cy="1940425"/>
        </p:xfrm>
        <a:graphic>
          <a:graphicData uri="http://schemas.openxmlformats.org/drawingml/2006/table">
            <a:tbl>
              <a:tblPr firstRow="1" bandRow="1">
                <a:noFill/>
                <a:tableStyleId>{E03D8717-4BEC-4198-9F2A-CC191D112110}</a:tableStyleId>
              </a:tblPr>
              <a:tblGrid>
                <a:gridCol w="246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3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8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9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9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1725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GB" sz="1600"/>
                        <a:t>Dataset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Number of Elements</a:t>
                      </a:r>
                      <a:endParaRPr sz="1600"/>
                    </a:p>
                  </a:txBody>
                  <a:tcPr marL="91450" marR="91450" marT="45725" marB="45725"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Overall Density</a:t>
                      </a:r>
                      <a:endParaRPr sz="1600"/>
                    </a:p>
                  </a:txBody>
                  <a:tcPr marL="91450" marR="91450" marT="45725" marB="45725"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GB" sz="1600"/>
                        <a:t>Attribute Density</a:t>
                      </a:r>
                      <a:endParaRPr sz="16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025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Actors</a:t>
                      </a:r>
                      <a:endParaRPr sz="1600"/>
                    </a:p>
                  </a:txBody>
                  <a:tcPr marL="91450" marR="91450" marT="45725" marB="45725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Date</a:t>
                      </a:r>
                      <a:endParaRPr sz="1600"/>
                    </a:p>
                  </a:txBody>
                  <a:tcPr marL="91450" marR="91450" marT="45725" marB="45725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Title</a:t>
                      </a:r>
                      <a:endParaRPr sz="1600"/>
                    </a:p>
                  </a:txBody>
                  <a:tcPr marL="91450" marR="91450" marT="45725" marB="45725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Director</a:t>
                      </a:r>
                      <a:endParaRPr sz="1600"/>
                    </a:p>
                  </a:txBody>
                  <a:tcPr marL="91450" marR="91450" marT="45725" marB="45725"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academy_awards.xml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4580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0.58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0.23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1.00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1.00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0.09</a:t>
                      </a: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actors.xml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151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0.75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1.00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1.00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1.00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0.00</a:t>
                      </a: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golden_globes.xml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2279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0.78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0.98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1.00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1.00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0.14</a:t>
                      </a: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22" name="Google Shape;522;p37"/>
          <p:cNvSpPr/>
          <p:nvPr/>
        </p:nvSpPr>
        <p:spPr>
          <a:xfrm>
            <a:off x="5042782" y="2000818"/>
            <a:ext cx="941560" cy="1370003"/>
          </a:xfrm>
          <a:prstGeom prst="rect">
            <a:avLst/>
          </a:prstGeom>
          <a:noFill/>
          <a:ln w="5715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3" name="Google Shape;523;p37"/>
          <p:cNvSpPr txBox="1"/>
          <p:nvPr/>
        </p:nvSpPr>
        <p:spPr>
          <a:xfrm>
            <a:off x="4921669" y="3614731"/>
            <a:ext cx="152674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for missing values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37"/>
          <p:cNvSpPr txBox="1"/>
          <p:nvPr/>
        </p:nvSpPr>
        <p:spPr>
          <a:xfrm>
            <a:off x="6439356" y="3614731"/>
            <a:ext cx="248735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overlap: More potential for conflicts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37"/>
          <p:cNvSpPr/>
          <p:nvPr/>
        </p:nvSpPr>
        <p:spPr>
          <a:xfrm>
            <a:off x="6901891" y="3398400"/>
            <a:ext cx="312912" cy="204887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37"/>
          <p:cNvSpPr/>
          <p:nvPr/>
        </p:nvSpPr>
        <p:spPr>
          <a:xfrm>
            <a:off x="5528583" y="3398400"/>
            <a:ext cx="312912" cy="204887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37"/>
          <p:cNvSpPr/>
          <p:nvPr/>
        </p:nvSpPr>
        <p:spPr>
          <a:xfrm>
            <a:off x="6118636" y="2000818"/>
            <a:ext cx="1812201" cy="1370004"/>
          </a:xfrm>
          <a:prstGeom prst="rect">
            <a:avLst/>
          </a:prstGeom>
          <a:noFill/>
          <a:ln w="5715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8" name="Google Shape;528;p37"/>
          <p:cNvGrpSpPr/>
          <p:nvPr/>
        </p:nvGrpSpPr>
        <p:grpSpPr>
          <a:xfrm>
            <a:off x="217285" y="3877627"/>
            <a:ext cx="8787210" cy="2557426"/>
            <a:chOff x="217285" y="3696567"/>
            <a:chExt cx="8787210" cy="2557426"/>
          </a:xfrm>
        </p:grpSpPr>
        <p:graphicFrame>
          <p:nvGraphicFramePr>
            <p:cNvPr id="529" name="Google Shape;529;p37"/>
            <p:cNvGraphicFramePr/>
            <p:nvPr/>
          </p:nvGraphicFramePr>
          <p:xfrm>
            <a:off x="217285" y="3696567"/>
            <a:ext cx="2928046" cy="255742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530" name="Google Shape;530;p37"/>
            <p:cNvGrpSpPr/>
            <p:nvPr/>
          </p:nvGrpSpPr>
          <p:grpSpPr>
            <a:xfrm>
              <a:off x="3107611" y="4545414"/>
              <a:ext cx="3611312" cy="1196741"/>
              <a:chOff x="3142573" y="4508163"/>
              <a:chExt cx="4061361" cy="1277795"/>
            </a:xfrm>
          </p:grpSpPr>
          <p:grpSp>
            <p:nvGrpSpPr>
              <p:cNvPr id="531" name="Google Shape;531;p37"/>
              <p:cNvGrpSpPr/>
              <p:nvPr/>
            </p:nvGrpSpPr>
            <p:grpSpPr>
              <a:xfrm>
                <a:off x="3145331" y="4508163"/>
                <a:ext cx="4058603" cy="1277795"/>
                <a:chOff x="3156199" y="4482930"/>
                <a:chExt cx="4521139" cy="1277795"/>
              </a:xfrm>
            </p:grpSpPr>
            <p:sp>
              <p:nvSpPr>
                <p:cNvPr id="532" name="Google Shape;532;p37"/>
                <p:cNvSpPr/>
                <p:nvPr/>
              </p:nvSpPr>
              <p:spPr>
                <a:xfrm>
                  <a:off x="3156199" y="4482930"/>
                  <a:ext cx="2073244" cy="1277795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D1</a:t>
                  </a:r>
                  <a:endParaRPr/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3" name="Google Shape;533;p37"/>
                <p:cNvSpPr/>
                <p:nvPr/>
              </p:nvSpPr>
              <p:spPr>
                <a:xfrm>
                  <a:off x="5610885" y="4696256"/>
                  <a:ext cx="2066453" cy="814237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42719B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GB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D2</a:t>
                  </a:r>
                  <a:endParaRPr/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534" name="Google Shape;534;p37"/>
                <p:cNvCxnSpPr/>
                <p:nvPr/>
              </p:nvCxnSpPr>
              <p:spPr>
                <a:xfrm rot="10800000">
                  <a:off x="5229442" y="5004986"/>
                  <a:ext cx="381443" cy="219075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535" name="Google Shape;535;p37"/>
                <p:cNvCxnSpPr/>
                <p:nvPr/>
              </p:nvCxnSpPr>
              <p:spPr>
                <a:xfrm flipH="1">
                  <a:off x="5240310" y="5224061"/>
                  <a:ext cx="381443" cy="281217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pic>
            <p:nvPicPr>
              <p:cNvPr id="536" name="Google Shape;536;p37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3142573" y="4818060"/>
                <a:ext cx="1874628" cy="81319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37" name="Google Shape;537;p37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5358645" y="5022406"/>
                <a:ext cx="1845289" cy="40039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38" name="Google Shape;538;p37"/>
            <p:cNvGrpSpPr/>
            <p:nvPr/>
          </p:nvGrpSpPr>
          <p:grpSpPr>
            <a:xfrm>
              <a:off x="6903293" y="4538619"/>
              <a:ext cx="2101202" cy="1150603"/>
              <a:chOff x="6981387" y="4526124"/>
              <a:chExt cx="2101202" cy="1150603"/>
            </a:xfrm>
          </p:grpSpPr>
          <p:sp>
            <p:nvSpPr>
              <p:cNvPr id="539" name="Google Shape;539;p37"/>
              <p:cNvSpPr/>
              <p:nvPr/>
            </p:nvSpPr>
            <p:spPr>
              <a:xfrm>
                <a:off x="6981387" y="4526124"/>
                <a:ext cx="2101202" cy="1150603"/>
              </a:xfrm>
              <a:prstGeom prst="rect">
                <a:avLst/>
              </a:prstGeom>
              <a:solidFill>
                <a:srgbClr val="F4B081"/>
              </a:solidFill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Merged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40" name="Google Shape;540;p37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6998091" y="4833758"/>
                <a:ext cx="2078035" cy="65665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8"/>
          <p:cNvSpPr txBox="1">
            <a:spLocks noGrp="1"/>
          </p:cNvSpPr>
          <p:nvPr>
            <p:ph type="title"/>
          </p:nvPr>
        </p:nvSpPr>
        <p:spPr>
          <a:xfrm>
            <a:off x="628650" y="97973"/>
            <a:ext cx="7886700" cy="416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/>
              <a:t>Solutions</a:t>
            </a:r>
            <a:endParaRPr/>
          </a:p>
        </p:txBody>
      </p:sp>
      <p:sp>
        <p:nvSpPr>
          <p:cNvPr id="547" name="Google Shape;547;p38"/>
          <p:cNvSpPr txBox="1">
            <a:spLocks noGrp="1"/>
          </p:cNvSpPr>
          <p:nvPr>
            <p:ph type="body" idx="1"/>
          </p:nvPr>
        </p:nvSpPr>
        <p:spPr>
          <a:xfrm>
            <a:off x="628650" y="933509"/>
            <a:ext cx="7886700" cy="517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Create your own value-based fusion strategy that selects the longest title value</a:t>
            </a:r>
            <a:endParaRPr/>
          </a:p>
        </p:txBody>
      </p:sp>
      <p:sp>
        <p:nvSpPr>
          <p:cNvPr id="548" name="Google Shape;548;p38"/>
          <p:cNvSpPr txBox="1">
            <a:spLocks noGrp="1"/>
          </p:cNvSpPr>
          <p:nvPr>
            <p:ph type="ftr" idx="11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Universität Mannheim - Bizer/Brinkmann/Peeters: Web Data Integration - HWS2024</a:t>
            </a:r>
            <a:endParaRPr/>
          </a:p>
        </p:txBody>
      </p:sp>
      <p:sp>
        <p:nvSpPr>
          <p:cNvPr id="549" name="Google Shape;549;p38"/>
          <p:cNvSpPr txBox="1">
            <a:spLocks noGrp="1"/>
          </p:cNvSpPr>
          <p:nvPr>
            <p:ph type="sldNum" idx="12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38</a:t>
            </a:fld>
            <a:endParaRPr/>
          </a:p>
        </p:txBody>
      </p:sp>
      <p:sp>
        <p:nvSpPr>
          <p:cNvPr id="550" name="Google Shape;550;p38"/>
          <p:cNvSpPr txBox="1"/>
          <p:nvPr/>
        </p:nvSpPr>
        <p:spPr>
          <a:xfrm>
            <a:off x="628649" y="3259248"/>
            <a:ext cx="7886699" cy="1593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38"/>
          <p:cNvSpPr txBox="1"/>
          <p:nvPr/>
        </p:nvSpPr>
        <p:spPr>
          <a:xfrm>
            <a:off x="504448" y="1722306"/>
            <a:ext cx="8135105" cy="4401205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TitleFuserLongestString </a:t>
            </a:r>
            <a:r>
              <a:rPr lang="en-GB" sz="14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GB"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AttributeValueFuser&lt;String, Movie, Attribute&gt;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TitleFuserLongestString() {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super</a:t>
            </a:r>
            <a:r>
              <a:rPr lang="en-GB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4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LongestString&lt;Movie, Attribute&gt;());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fuse(RecordGroup&lt;Movie, Attribute&gt; </a:t>
            </a:r>
            <a:r>
              <a:rPr lang="en-GB" sz="14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en-GB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Movie </a:t>
            </a:r>
            <a:r>
              <a:rPr lang="en-GB" sz="14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fusedRecord</a:t>
            </a:r>
            <a:r>
              <a:rPr lang="en-GB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Processable&lt;Correspondence&lt;Attribute, Matchable&gt;&gt; </a:t>
            </a:r>
            <a:r>
              <a:rPr lang="en-GB" sz="14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schemaCorrespondences</a:t>
            </a:r>
            <a:r>
              <a:rPr lang="en-GB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Attribute </a:t>
            </a:r>
            <a:r>
              <a:rPr lang="en-GB" sz="14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schemaElement</a:t>
            </a:r>
            <a:r>
              <a:rPr lang="en-GB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	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sz="14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4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-GB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hasValue(Movie </a:t>
            </a:r>
            <a:r>
              <a:rPr lang="en-GB" sz="14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lang="en-GB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Correspondence&lt;Attribute, Matchable&gt; </a:t>
            </a:r>
            <a:r>
              <a:rPr lang="en-GB" sz="14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correspondence</a:t>
            </a:r>
            <a:r>
              <a:rPr lang="en-GB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sz="14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en-GB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String getValue(Movie </a:t>
            </a:r>
            <a:r>
              <a:rPr lang="en-GB" sz="14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record</a:t>
            </a:r>
            <a:r>
              <a:rPr lang="en-GB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Correspondence&lt;Attribute, Matchable&gt; </a:t>
            </a:r>
            <a:r>
              <a:rPr lang="en-GB" sz="1400" b="1" i="0" u="none" strike="noStrike" cap="non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correspondence</a:t>
            </a:r>
            <a:r>
              <a:rPr lang="en-GB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sz="14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9"/>
          <p:cNvSpPr txBox="1">
            <a:spLocks noGrp="1"/>
          </p:cNvSpPr>
          <p:nvPr>
            <p:ph type="title"/>
          </p:nvPr>
        </p:nvSpPr>
        <p:spPr>
          <a:xfrm>
            <a:off x="628650" y="97973"/>
            <a:ext cx="7886700" cy="416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/>
              <a:t>Solutions</a:t>
            </a:r>
            <a:endParaRPr/>
          </a:p>
        </p:txBody>
      </p:sp>
      <p:sp>
        <p:nvSpPr>
          <p:cNvPr id="558" name="Google Shape;558;p39"/>
          <p:cNvSpPr txBox="1">
            <a:spLocks noGrp="1"/>
          </p:cNvSpPr>
          <p:nvPr>
            <p:ph type="body" idx="1"/>
          </p:nvPr>
        </p:nvSpPr>
        <p:spPr>
          <a:xfrm>
            <a:off x="628650" y="1025872"/>
            <a:ext cx="7886700" cy="517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Which source is the most trustworthy as far as the date attribute is concerned?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Inspect the log messages → change log level to </a:t>
            </a:r>
            <a:r>
              <a:rPr lang="en-GB" b="1"/>
              <a:t>trace</a:t>
            </a:r>
            <a:endParaRPr b="1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The current strategy selects the date value from the </a:t>
            </a:r>
            <a:r>
              <a:rPr lang="en-GB" i="1"/>
              <a:t>actors</a:t>
            </a:r>
            <a:r>
              <a:rPr lang="en-GB"/>
              <a:t> dataset (ds2)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559" name="Google Shape;559;p39"/>
          <p:cNvSpPr txBox="1">
            <a:spLocks noGrp="1"/>
          </p:cNvSpPr>
          <p:nvPr>
            <p:ph type="ftr" idx="11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Universität Mannheim - Bizer/Brinkmann/Peeters: Web Data Integration - HWS2024</a:t>
            </a:r>
            <a:endParaRPr/>
          </a:p>
        </p:txBody>
      </p:sp>
      <p:sp>
        <p:nvSpPr>
          <p:cNvPr id="560" name="Google Shape;560;p39"/>
          <p:cNvSpPr txBox="1">
            <a:spLocks noGrp="1"/>
          </p:cNvSpPr>
          <p:nvPr>
            <p:ph type="sldNum" idx="12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39</a:t>
            </a:fld>
            <a:endParaRPr/>
          </a:p>
        </p:txBody>
      </p:sp>
      <p:pic>
        <p:nvPicPr>
          <p:cNvPr id="561" name="Google Shape;561;p39"/>
          <p:cNvPicPr preferRelativeResize="0"/>
          <p:nvPr/>
        </p:nvPicPr>
        <p:blipFill rotWithShape="1">
          <a:blip r:embed="rId3">
            <a:alphaModFix/>
          </a:blip>
          <a:srcRect t="8133" r="37710"/>
          <a:stretch/>
        </p:blipFill>
        <p:spPr>
          <a:xfrm>
            <a:off x="366147" y="2598345"/>
            <a:ext cx="8442876" cy="55127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39"/>
          <p:cNvSpPr txBox="1"/>
          <p:nvPr/>
        </p:nvSpPr>
        <p:spPr>
          <a:xfrm>
            <a:off x="666314" y="3487991"/>
            <a:ext cx="8135105" cy="738664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ds1</a:t>
            </a:r>
            <a:r>
              <a:rPr lang="en-GB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.setScore(1.0);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ds2</a:t>
            </a:r>
            <a:r>
              <a:rPr lang="en-GB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.setScore(2.0);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ds3</a:t>
            </a:r>
            <a:r>
              <a:rPr lang="en-GB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.setScore(3.0);</a:t>
            </a:r>
            <a:endParaRPr sz="1400" b="1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>
            <a:spLocks noGrp="1"/>
          </p:cNvSpPr>
          <p:nvPr>
            <p:ph type="title"/>
          </p:nvPr>
        </p:nvSpPr>
        <p:spPr>
          <a:xfrm>
            <a:off x="628650" y="125681"/>
            <a:ext cx="7886700" cy="416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/>
              <a:t>2. Use Case for this Exercise</a:t>
            </a:r>
            <a:endParaRPr/>
          </a:p>
        </p:txBody>
      </p:sp>
      <p:sp>
        <p:nvSpPr>
          <p:cNvPr id="135" name="Google Shape;135;p4"/>
          <p:cNvSpPr txBox="1">
            <a:spLocks noGrp="1"/>
          </p:cNvSpPr>
          <p:nvPr>
            <p:ph type="body" idx="1"/>
          </p:nvPr>
        </p:nvSpPr>
        <p:spPr>
          <a:xfrm>
            <a:off x="628650" y="1137805"/>
            <a:ext cx="7886700" cy="517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91866" lvl="0" indent="-39186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/>
              <a:t>Download the .zip of the project from the course page</a:t>
            </a:r>
            <a:endParaRPr/>
          </a:p>
          <a:p>
            <a:pPr marL="391866" lvl="0" indent="-39186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/>
              <a:t>Unzip it and look at the files in \data\ folder</a:t>
            </a:r>
            <a:endParaRPr/>
          </a:p>
          <a:p>
            <a:pPr marL="726161" lvl="1" indent="-33431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>
                <a:solidFill>
                  <a:schemeClr val="dk1"/>
                </a:solidFill>
              </a:rPr>
              <a:t>.xml input datasets in </a:t>
            </a:r>
            <a:r>
              <a:rPr lang="en-GB" b="1">
                <a:solidFill>
                  <a:schemeClr val="dk1"/>
                </a:solidFill>
              </a:rPr>
              <a:t>input</a:t>
            </a:r>
            <a:r>
              <a:rPr lang="en-GB">
                <a:solidFill>
                  <a:schemeClr val="dk1"/>
                </a:solidFill>
              </a:rPr>
              <a:t> folder</a:t>
            </a:r>
            <a:endParaRPr/>
          </a:p>
          <a:p>
            <a:pPr marL="726161" lvl="1" indent="-33431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>
                <a:solidFill>
                  <a:schemeClr val="dk1"/>
                </a:solidFill>
              </a:rPr>
              <a:t>.csv output of Exercise 2 in </a:t>
            </a:r>
            <a:r>
              <a:rPr lang="en-GB" b="1">
                <a:solidFill>
                  <a:schemeClr val="dk1"/>
                </a:solidFill>
              </a:rPr>
              <a:t>correspondences</a:t>
            </a:r>
            <a:r>
              <a:rPr lang="en-GB">
                <a:solidFill>
                  <a:schemeClr val="dk1"/>
                </a:solidFill>
              </a:rPr>
              <a:t> folder</a:t>
            </a:r>
            <a:endParaRPr/>
          </a:p>
          <a:p>
            <a:pPr marL="726161" lvl="1" indent="-33431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>
                <a:solidFill>
                  <a:schemeClr val="dk1"/>
                </a:solidFill>
              </a:rPr>
              <a:t>gold.xml in </a:t>
            </a:r>
            <a:r>
              <a:rPr lang="en-GB" b="1">
                <a:solidFill>
                  <a:schemeClr val="dk1"/>
                </a:solidFill>
              </a:rPr>
              <a:t>goldstandard</a:t>
            </a:r>
            <a:r>
              <a:rPr lang="en-GB">
                <a:solidFill>
                  <a:schemeClr val="dk1"/>
                </a:solidFill>
              </a:rPr>
              <a:t> folder</a:t>
            </a:r>
            <a:endParaRPr/>
          </a:p>
          <a:p>
            <a:pPr marL="391866" lvl="0" indent="-39186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GB"/>
              <a:t>Open the project in a Java IDE (import as maven project)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The project serves as a quick-start for todays tasks and contains implementations for:</a:t>
            </a:r>
            <a:endParaRPr/>
          </a:p>
          <a:p>
            <a:pPr marL="726161" lvl="1" indent="-33431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>
                <a:solidFill>
                  <a:schemeClr val="dk1"/>
                </a:solidFill>
              </a:rPr>
              <a:t>loading and profiling datasets and correspondences</a:t>
            </a:r>
            <a:endParaRPr>
              <a:solidFill>
                <a:schemeClr val="dk1"/>
              </a:solidFill>
            </a:endParaRPr>
          </a:p>
          <a:p>
            <a:pPr marL="726161" lvl="1" indent="-33431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>
                <a:solidFill>
                  <a:schemeClr val="dk1"/>
                </a:solidFill>
              </a:rPr>
              <a:t>various conflict resolution functions</a:t>
            </a:r>
            <a:endParaRPr/>
          </a:p>
          <a:p>
            <a:pPr marL="726161" lvl="1" indent="-33431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>
                <a:solidFill>
                  <a:schemeClr val="dk1"/>
                </a:solidFill>
              </a:rPr>
              <a:t>comparing fusion results to a gold standard (ground truth)</a:t>
            </a:r>
            <a:endParaRPr/>
          </a:p>
          <a:p>
            <a:pPr marL="726161" lvl="1" indent="-33431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>
                <a:solidFill>
                  <a:schemeClr val="dk1"/>
                </a:solidFill>
              </a:rPr>
              <a:t>computing the evaluation metrics density, consistency, and accuracy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6" name="Google Shape;136;p4"/>
          <p:cNvSpPr txBox="1">
            <a:spLocks noGrp="1"/>
          </p:cNvSpPr>
          <p:nvPr>
            <p:ph type="ftr" idx="11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Universität Mannheim - Bizer/Brinkmann/Peeters: Web Data Integration - HWS2024</a:t>
            </a:r>
            <a:endParaRPr/>
          </a:p>
        </p:txBody>
      </p:sp>
      <p:sp>
        <p:nvSpPr>
          <p:cNvPr id="137" name="Google Shape;137;p4"/>
          <p:cNvSpPr txBox="1">
            <a:spLocks noGrp="1"/>
          </p:cNvSpPr>
          <p:nvPr>
            <p:ph type="sldNum" idx="12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0"/>
          <p:cNvSpPr txBox="1">
            <a:spLocks noGrp="1"/>
          </p:cNvSpPr>
          <p:nvPr>
            <p:ph type="title"/>
          </p:nvPr>
        </p:nvSpPr>
        <p:spPr>
          <a:xfrm>
            <a:off x="628650" y="97973"/>
            <a:ext cx="7886700" cy="416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/>
              <a:t>Solutions</a:t>
            </a:r>
            <a:endParaRPr/>
          </a:p>
        </p:txBody>
      </p:sp>
      <p:sp>
        <p:nvSpPr>
          <p:cNvPr id="569" name="Google Shape;569;p40"/>
          <p:cNvSpPr txBox="1">
            <a:spLocks noGrp="1"/>
          </p:cNvSpPr>
          <p:nvPr>
            <p:ph type="body" idx="1"/>
          </p:nvPr>
        </p:nvSpPr>
        <p:spPr>
          <a:xfrm>
            <a:off x="628650" y="1025872"/>
            <a:ext cx="7886700" cy="517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Which source is the most trustworthy as far as the date attribute is concerned?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Adjust the dataset scores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Use a conflict resolution function that uses these scores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Check how the accuracy changes</a:t>
            </a:r>
            <a:endParaRPr/>
          </a:p>
        </p:txBody>
      </p:sp>
      <p:sp>
        <p:nvSpPr>
          <p:cNvPr id="570" name="Google Shape;570;p40"/>
          <p:cNvSpPr txBox="1">
            <a:spLocks noGrp="1"/>
          </p:cNvSpPr>
          <p:nvPr>
            <p:ph type="ftr" idx="11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Universität Mannheim - Bizer/Brinkmann/Peeters: Web Data Integration - HWS2024</a:t>
            </a:r>
            <a:endParaRPr/>
          </a:p>
        </p:txBody>
      </p:sp>
      <p:sp>
        <p:nvSpPr>
          <p:cNvPr id="571" name="Google Shape;571;p40"/>
          <p:cNvSpPr txBox="1">
            <a:spLocks noGrp="1"/>
          </p:cNvSpPr>
          <p:nvPr>
            <p:ph type="sldNum" idx="12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40</a:t>
            </a:fld>
            <a:endParaRPr/>
          </a:p>
        </p:txBody>
      </p:sp>
      <p:grpSp>
        <p:nvGrpSpPr>
          <p:cNvPr id="572" name="Google Shape;572;p40"/>
          <p:cNvGrpSpPr/>
          <p:nvPr/>
        </p:nvGrpSpPr>
        <p:grpSpPr>
          <a:xfrm>
            <a:off x="504447" y="4500701"/>
            <a:ext cx="8135105" cy="1636674"/>
            <a:chOff x="504448" y="1991906"/>
            <a:chExt cx="8135105" cy="1636674"/>
          </a:xfrm>
        </p:grpSpPr>
        <p:sp>
          <p:nvSpPr>
            <p:cNvPr id="573" name="Google Shape;573;p40"/>
            <p:cNvSpPr txBox="1"/>
            <p:nvPr/>
          </p:nvSpPr>
          <p:spPr>
            <a:xfrm>
              <a:off x="504448" y="1991906"/>
              <a:ext cx="8135105" cy="738664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ds1</a:t>
              </a:r>
              <a:r>
                <a:rPr lang="en-GB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.setScore(1.0);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ds2</a:t>
              </a:r>
              <a:r>
                <a:rPr lang="en-GB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.setScore(2.0);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ds3</a:t>
              </a:r>
              <a:r>
                <a:rPr lang="en-GB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.setScore(3.0);</a:t>
              </a:r>
              <a:endParaRPr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74" name="Google Shape;574;p40"/>
            <p:cNvSpPr txBox="1"/>
            <p:nvPr/>
          </p:nvSpPr>
          <p:spPr>
            <a:xfrm>
              <a:off x="3558012" y="2176572"/>
              <a:ext cx="34855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Attribute-specific accuracy: 0.00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40"/>
            <p:cNvSpPr txBox="1"/>
            <p:nvPr/>
          </p:nvSpPr>
          <p:spPr>
            <a:xfrm>
              <a:off x="504448" y="2889916"/>
              <a:ext cx="8135105" cy="738664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ds1</a:t>
              </a:r>
              <a:r>
                <a:rPr lang="en-GB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.setScore(3.0);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ds2</a:t>
              </a:r>
              <a:r>
                <a:rPr lang="en-GB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.setScore(1.0);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>
                  <a:solidFill>
                    <a:srgbClr val="6A3E3E"/>
                  </a:solidFill>
                  <a:latin typeface="Consolas"/>
                  <a:ea typeface="Consolas"/>
                  <a:cs typeface="Consolas"/>
                  <a:sym typeface="Consolas"/>
                </a:rPr>
                <a:t>ds3</a:t>
              </a:r>
              <a:r>
                <a:rPr lang="en-GB" sz="1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.setScore(2.0);</a:t>
              </a:r>
              <a:endParaRPr sz="14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76" name="Google Shape;576;p40"/>
            <p:cNvSpPr txBox="1"/>
            <p:nvPr/>
          </p:nvSpPr>
          <p:spPr>
            <a:xfrm>
              <a:off x="3558012" y="3059784"/>
              <a:ext cx="348558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Attribute-specific accuracy: 0.95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7" name="Google Shape;577;p40"/>
          <p:cNvSpPr txBox="1"/>
          <p:nvPr/>
        </p:nvSpPr>
        <p:spPr>
          <a:xfrm>
            <a:off x="504447" y="2842147"/>
            <a:ext cx="8135105" cy="954107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strategy.addAttributeFuser(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Movie.DATE,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new DateFuserFavourSource(),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new DateEvaluationRule());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1"/>
          <p:cNvSpPr txBox="1">
            <a:spLocks noGrp="1"/>
          </p:cNvSpPr>
          <p:nvPr>
            <p:ph type="title"/>
          </p:nvPr>
        </p:nvSpPr>
        <p:spPr>
          <a:xfrm>
            <a:off x="457200" y="59542"/>
            <a:ext cx="8229600" cy="574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GB"/>
              <a:t>Final Presentation and Exam</a:t>
            </a:r>
            <a:endParaRPr/>
          </a:p>
        </p:txBody>
      </p:sp>
      <p:sp>
        <p:nvSpPr>
          <p:cNvPr id="584" name="Google Shape;584;p41"/>
          <p:cNvSpPr txBox="1">
            <a:spLocks noGrp="1"/>
          </p:cNvSpPr>
          <p:nvPr>
            <p:ph type="body" idx="1"/>
          </p:nvPr>
        </p:nvSpPr>
        <p:spPr>
          <a:xfrm>
            <a:off x="700041" y="1379242"/>
            <a:ext cx="8343900" cy="4425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dirty="0"/>
              <a:t>Presentation Dates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dirty="0"/>
              <a:t>04.12.2024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dirty="0"/>
              <a:t>Date and Time of WDI </a:t>
            </a:r>
            <a:r>
              <a:rPr lang="en-GB" b="1" dirty="0"/>
              <a:t>offline </a:t>
            </a:r>
            <a:r>
              <a:rPr lang="en-GB" dirty="0"/>
              <a:t>Exam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dirty="0"/>
              <a:t>12.12.2024 at </a:t>
            </a:r>
            <a:r>
              <a:rPr lang="de-DE" dirty="0"/>
              <a:t>8:30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dirty="0"/>
              <a:t>Format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dirty="0"/>
              <a:t>5-6 open questions that show that you have </a:t>
            </a:r>
            <a:br>
              <a:rPr lang="en-GB" dirty="0"/>
            </a:br>
            <a:r>
              <a:rPr lang="en-GB" dirty="0"/>
              <a:t>understood the theory part of the lecture</a:t>
            </a:r>
            <a:endParaRPr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sz="2000" dirty="0"/>
              <a:t>all lecture slide sets including structured data on the </a:t>
            </a:r>
            <a:br>
              <a:rPr lang="en-GB" sz="2000" dirty="0"/>
            </a:br>
            <a:r>
              <a:rPr lang="en-GB" sz="2000" dirty="0"/>
              <a:t>Web and data exchange formats + query languages </a:t>
            </a:r>
            <a:endParaRPr sz="2000" dirty="0"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000" dirty="0"/>
              <a:t>    XPath and SPARQL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dirty="0"/>
              <a:t>Duration: 60 minutes</a:t>
            </a:r>
            <a:endParaRPr dirty="0"/>
          </a:p>
        </p:txBody>
      </p:sp>
      <p:sp>
        <p:nvSpPr>
          <p:cNvPr id="585" name="Google Shape;585;p41"/>
          <p:cNvSpPr txBox="1">
            <a:spLocks noGrp="1"/>
          </p:cNvSpPr>
          <p:nvPr>
            <p:ph type="ftr" idx="11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Universität Mannheim - Bizer/Brinkmann/Peeters: Web Data Integration - HWS2024</a:t>
            </a:r>
            <a:endParaRPr/>
          </a:p>
        </p:txBody>
      </p:sp>
      <p:sp>
        <p:nvSpPr>
          <p:cNvPr id="586" name="Google Shape;586;p41"/>
          <p:cNvSpPr txBox="1">
            <a:spLocks noGrp="1"/>
          </p:cNvSpPr>
          <p:nvPr>
            <p:ph type="sldNum" idx="12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2"/>
          <p:cNvSpPr txBox="1">
            <a:spLocks noGrp="1"/>
          </p:cNvSpPr>
          <p:nvPr>
            <p:ph type="title"/>
          </p:nvPr>
        </p:nvSpPr>
        <p:spPr>
          <a:xfrm>
            <a:off x="457200" y="60615"/>
            <a:ext cx="8229600" cy="574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GB"/>
              <a:t>...and now 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93" name="Google Shape;593;p42"/>
          <p:cNvSpPr txBox="1">
            <a:spLocks noGrp="1"/>
          </p:cNvSpPr>
          <p:nvPr>
            <p:ph type="body" idx="1"/>
          </p:nvPr>
        </p:nvSpPr>
        <p:spPr>
          <a:xfrm>
            <a:off x="457200" y="1083267"/>
            <a:ext cx="4846638" cy="4615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34314" lvl="0" indent="-33431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/>
              <a:t>Get the template project and </a:t>
            </a:r>
            <a:endParaRPr/>
          </a:p>
          <a:p>
            <a:pPr marL="839671" lvl="1" indent="-4478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/>
              <a:t>Define your inputs</a:t>
            </a:r>
            <a:endParaRPr/>
          </a:p>
          <a:p>
            <a:pPr marL="839671" lvl="1" indent="-4478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/>
              <a:t>Experiment with creating the merged dataset, and density and consistency evaluation metrics </a:t>
            </a:r>
            <a:endParaRPr/>
          </a:p>
          <a:p>
            <a:pPr marL="839671" lvl="1" indent="-4478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/>
              <a:t>Define your conflict resolution functions</a:t>
            </a:r>
            <a:endParaRPr/>
          </a:p>
          <a:p>
            <a:pPr marL="839671" lvl="1" indent="-4478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/>
              <a:t>Define your gold standard</a:t>
            </a:r>
            <a:endParaRPr/>
          </a:p>
          <a:p>
            <a:pPr marL="839671" lvl="1" indent="-4478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/>
              <a:t>Experiment with data fusion and accuracy evaluation metrics</a:t>
            </a:r>
            <a:endParaRPr/>
          </a:p>
          <a:p>
            <a:pPr marL="334314" lvl="0" indent="-33431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b="1"/>
              <a:t>Write your final report</a:t>
            </a:r>
            <a:endParaRPr/>
          </a:p>
          <a:p>
            <a:pPr marL="334314" lvl="0" indent="-33431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GB" b="1"/>
              <a:t>Repeat the theory parts in order</a:t>
            </a:r>
            <a:br>
              <a:rPr lang="en-GB" b="1"/>
            </a:br>
            <a:r>
              <a:rPr lang="en-GB" b="1"/>
              <a:t>to be ready for the final exam</a:t>
            </a:r>
            <a:endParaRPr b="1"/>
          </a:p>
          <a:p>
            <a:pPr marL="791514" lvl="1" indent="-33431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/>
              <a:t>The video recordings of all lectures</a:t>
            </a:r>
            <a:br>
              <a:rPr lang="en-GB"/>
            </a:br>
            <a:r>
              <a:rPr lang="en-GB"/>
              <a:t>are online</a:t>
            </a:r>
            <a:endParaRPr/>
          </a:p>
        </p:txBody>
      </p:sp>
      <p:pic>
        <p:nvPicPr>
          <p:cNvPr id="594" name="Google Shape;594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03839" y="1295703"/>
            <a:ext cx="3635375" cy="4615845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42"/>
          <p:cNvSpPr txBox="1">
            <a:spLocks noGrp="1"/>
          </p:cNvSpPr>
          <p:nvPr>
            <p:ph type="ftr" idx="11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Universität Mannheim - Bizer/Brinkmann/Peeters: Web Data Integration - HWS2024</a:t>
            </a:r>
            <a:endParaRPr/>
          </a:p>
        </p:txBody>
      </p:sp>
      <p:sp>
        <p:nvSpPr>
          <p:cNvPr id="596" name="Google Shape;596;p42"/>
          <p:cNvSpPr txBox="1">
            <a:spLocks noGrp="1"/>
          </p:cNvSpPr>
          <p:nvPr>
            <p:ph type="sldNum" idx="12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42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>
            <a:spLocks noGrp="1"/>
          </p:cNvSpPr>
          <p:nvPr>
            <p:ph type="title"/>
          </p:nvPr>
        </p:nvSpPr>
        <p:spPr>
          <a:xfrm>
            <a:off x="628650" y="97973"/>
            <a:ext cx="7886700" cy="416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/>
              <a:t>Provided Datasets and Correspondences</a:t>
            </a:r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ftr" idx="11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Universität Mannheim - Bizer/Brinkmann/Peeters: Web Data Integration - HWS2024</a:t>
            </a:r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sldNum" idx="12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  <p:pic>
        <p:nvPicPr>
          <p:cNvPr id="146" name="Google Shape;14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588" y="2688878"/>
            <a:ext cx="2834919" cy="2337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83977" y="2826694"/>
            <a:ext cx="3162915" cy="2199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56756" y="3389418"/>
            <a:ext cx="3187244" cy="163690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5"/>
          <p:cNvSpPr txBox="1"/>
          <p:nvPr/>
        </p:nvSpPr>
        <p:spPr>
          <a:xfrm>
            <a:off x="313820" y="5170892"/>
            <a:ext cx="221727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(i) academy awards dataset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/>
          <p:cNvSpPr txBox="1"/>
          <p:nvPr/>
        </p:nvSpPr>
        <p:spPr>
          <a:xfrm>
            <a:off x="2946869" y="5170892"/>
            <a:ext cx="205222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(ii) golden globes dataset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 txBox="1"/>
          <p:nvPr/>
        </p:nvSpPr>
        <p:spPr>
          <a:xfrm>
            <a:off x="6132179" y="5170892"/>
            <a:ext cx="152105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(iii) actors dataset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2" name="Google Shape;152;p5"/>
          <p:cNvGrpSpPr/>
          <p:nvPr/>
        </p:nvGrpSpPr>
        <p:grpSpPr>
          <a:xfrm>
            <a:off x="765106" y="1249382"/>
            <a:ext cx="3112696" cy="986828"/>
            <a:chOff x="4540405" y="4354718"/>
            <a:chExt cx="3112696" cy="986828"/>
          </a:xfrm>
        </p:grpSpPr>
        <p:pic>
          <p:nvPicPr>
            <p:cNvPr id="153" name="Google Shape;153;p5"/>
            <p:cNvPicPr preferRelativeResize="0"/>
            <p:nvPr/>
          </p:nvPicPr>
          <p:blipFill rotWithShape="1">
            <a:blip r:embed="rId6">
              <a:alphaModFix/>
            </a:blip>
            <a:srcRect t="3933" b="13184"/>
            <a:stretch/>
          </p:blipFill>
          <p:spPr>
            <a:xfrm>
              <a:off x="4547951" y="4354718"/>
              <a:ext cx="3105150" cy="9868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5"/>
            <p:cNvPicPr preferRelativeResize="0"/>
            <p:nvPr/>
          </p:nvPicPr>
          <p:blipFill rotWithShape="1">
            <a:blip r:embed="rId7">
              <a:alphaModFix/>
            </a:blip>
            <a:srcRect t="3805" b="65778"/>
            <a:stretch/>
          </p:blipFill>
          <p:spPr>
            <a:xfrm>
              <a:off x="4540405" y="4381877"/>
              <a:ext cx="3105150" cy="3621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5" name="Google Shape;155;p5"/>
          <p:cNvGrpSpPr/>
          <p:nvPr/>
        </p:nvGrpSpPr>
        <p:grpSpPr>
          <a:xfrm>
            <a:off x="4981618" y="1140739"/>
            <a:ext cx="3026970" cy="1058076"/>
            <a:chOff x="4574215" y="4553893"/>
            <a:chExt cx="3026970" cy="1058076"/>
          </a:xfrm>
        </p:grpSpPr>
        <p:pic>
          <p:nvPicPr>
            <p:cNvPr id="156" name="Google Shape;156;p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581760" y="4592794"/>
              <a:ext cx="3019425" cy="1019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5"/>
            <p:cNvPicPr preferRelativeResize="0"/>
            <p:nvPr/>
          </p:nvPicPr>
          <p:blipFill rotWithShape="1">
            <a:blip r:embed="rId9">
              <a:alphaModFix/>
            </a:blip>
            <a:srcRect t="2253" b="61326"/>
            <a:stretch/>
          </p:blipFill>
          <p:spPr>
            <a:xfrm>
              <a:off x="4574215" y="4553893"/>
              <a:ext cx="3019425" cy="37119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8" name="Google Shape;158;p5"/>
          <p:cNvSpPr txBox="1"/>
          <p:nvPr/>
        </p:nvSpPr>
        <p:spPr>
          <a:xfrm>
            <a:off x="540880" y="2226094"/>
            <a:ext cx="355360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(i) academy awards – actors correspondences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5"/>
          <p:cNvSpPr txBox="1"/>
          <p:nvPr/>
        </p:nvSpPr>
        <p:spPr>
          <a:xfrm>
            <a:off x="4909594" y="2298892"/>
            <a:ext cx="338855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(ii) actors – golden globes correspondences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5"/>
          <p:cNvSpPr txBox="1"/>
          <p:nvPr/>
        </p:nvSpPr>
        <p:spPr>
          <a:xfrm>
            <a:off x="307818" y="5441132"/>
            <a:ext cx="2444436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metadata: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dataset_score: 0.4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dataset_date: 2015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5"/>
          <p:cNvSpPr txBox="1"/>
          <p:nvPr/>
        </p:nvSpPr>
        <p:spPr>
          <a:xfrm>
            <a:off x="2977081" y="5421516"/>
            <a:ext cx="2444436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metadata: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dataset_score: 0.5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dataset_date: 2018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6117125" y="5410954"/>
            <a:ext cx="2444436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metadata: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dataset_score: 0.6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dataset_date: 2018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>
            <a:spLocks noGrp="1"/>
          </p:cNvSpPr>
          <p:nvPr>
            <p:ph type="title"/>
          </p:nvPr>
        </p:nvSpPr>
        <p:spPr>
          <a:xfrm>
            <a:off x="628650" y="97973"/>
            <a:ext cx="7886700" cy="416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/>
              <a:t>3. The WInte.r Framework</a:t>
            </a:r>
            <a:endParaRPr/>
          </a:p>
        </p:txBody>
      </p:sp>
      <p:sp>
        <p:nvSpPr>
          <p:cNvPr id="169" name="Google Shape;169;p6"/>
          <p:cNvSpPr txBox="1">
            <a:spLocks noGrp="1"/>
          </p:cNvSpPr>
          <p:nvPr>
            <p:ph type="body" idx="1"/>
          </p:nvPr>
        </p:nvSpPr>
        <p:spPr>
          <a:xfrm>
            <a:off x="628650" y="1136073"/>
            <a:ext cx="7886700" cy="5011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The </a:t>
            </a:r>
            <a:r>
              <a:rPr lang="en-GB" b="1" u="sng"/>
              <a:t>W</a:t>
            </a:r>
            <a:r>
              <a:rPr lang="en-GB"/>
              <a:t>eb Data </a:t>
            </a:r>
            <a:r>
              <a:rPr lang="en-GB" b="1" u="sng"/>
              <a:t>Inte</a:t>
            </a:r>
            <a:r>
              <a:rPr lang="en-GB"/>
              <a:t>g</a:t>
            </a:r>
            <a:r>
              <a:rPr lang="en-GB" b="1" u="sng"/>
              <a:t>r</a:t>
            </a:r>
            <a:r>
              <a:rPr lang="en-GB"/>
              <a:t>ation Framework (WInte.r) provides methods for end-to-end data integration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Implements methods for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/>
              <a:t>Data Pre-Processing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/>
              <a:t>Schema Matching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/>
              <a:t>Identity Resolution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b="1"/>
              <a:t>Data Fusion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/>
              <a:t>Evaluation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Open Source under Apache 2.0 License</a:t>
            </a:r>
            <a:endParaRPr/>
          </a:p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https://github.com/wbsg-uni-mannheim/winter/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"/>
          <p:cNvSpPr txBox="1">
            <a:spLocks noGrp="1"/>
          </p:cNvSpPr>
          <p:nvPr>
            <p:ph type="ftr" idx="11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Universität Mannheim - Bizer/Brinkmann/Peeters: Web Data Integration - HWS2024</a:t>
            </a:r>
            <a:endParaRPr/>
          </a:p>
        </p:txBody>
      </p:sp>
      <p:sp>
        <p:nvSpPr>
          <p:cNvPr id="171" name="Google Shape;171;p6"/>
          <p:cNvSpPr txBox="1">
            <a:spLocks noGrp="1"/>
          </p:cNvSpPr>
          <p:nvPr>
            <p:ph type="sldNum" idx="12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 txBox="1">
            <a:spLocks noGrp="1"/>
          </p:cNvSpPr>
          <p:nvPr>
            <p:ph type="title"/>
          </p:nvPr>
        </p:nvSpPr>
        <p:spPr>
          <a:xfrm>
            <a:off x="628650" y="97973"/>
            <a:ext cx="7886700" cy="416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/>
              <a:t>Data Fusion Walkthrough: Movie Use Case</a:t>
            </a:r>
            <a:endParaRPr/>
          </a:p>
        </p:txBody>
      </p:sp>
      <p:sp>
        <p:nvSpPr>
          <p:cNvPr id="178" name="Google Shape;178;p7"/>
          <p:cNvSpPr txBox="1">
            <a:spLocks noGrp="1"/>
          </p:cNvSpPr>
          <p:nvPr>
            <p:ph type="body" idx="1"/>
          </p:nvPr>
        </p:nvSpPr>
        <p:spPr>
          <a:xfrm>
            <a:off x="456158" y="1184826"/>
            <a:ext cx="7462157" cy="470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1. Data Sets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2. Correspondences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3. Fusion Strategy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4. Fusion Engine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5. Evaluation</a:t>
            </a:r>
            <a:endParaRPr/>
          </a:p>
        </p:txBody>
      </p:sp>
      <p:pic>
        <p:nvPicPr>
          <p:cNvPr id="179" name="Google Shape;17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2732" y="2389531"/>
            <a:ext cx="5661893" cy="3526971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7"/>
          <p:cNvSpPr txBox="1">
            <a:spLocks noGrp="1"/>
          </p:cNvSpPr>
          <p:nvPr>
            <p:ph type="ftr" idx="11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Universität Mannheim - Bizer/Brinkmann/Peeters: Web Data Integration - HWS2024</a:t>
            </a:r>
            <a:endParaRPr/>
          </a:p>
        </p:txBody>
      </p:sp>
      <p:sp>
        <p:nvSpPr>
          <p:cNvPr id="181" name="Google Shape;181;p7"/>
          <p:cNvSpPr txBox="1">
            <a:spLocks noGrp="1"/>
          </p:cNvSpPr>
          <p:nvPr>
            <p:ph type="sldNum" idx="12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>
            <a:spLocks noGrp="1"/>
          </p:cNvSpPr>
          <p:nvPr>
            <p:ph type="title"/>
          </p:nvPr>
        </p:nvSpPr>
        <p:spPr>
          <a:xfrm>
            <a:off x="628650" y="97973"/>
            <a:ext cx="8107944" cy="416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/>
              <a:t>3.1 Load Data for Fusion: Data Model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88" name="Google Shape;188;p8"/>
          <p:cNvSpPr txBox="1">
            <a:spLocks noGrp="1"/>
          </p:cNvSpPr>
          <p:nvPr>
            <p:ph type="body" idx="1"/>
          </p:nvPr>
        </p:nvSpPr>
        <p:spPr>
          <a:xfrm>
            <a:off x="409575" y="1188315"/>
            <a:ext cx="4667522" cy="4428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We need to load: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GB"/>
              <a:t>The individual movie data sets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GB"/>
              <a:t>The correspondences files 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Data model for fusion needs to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/>
              <a:t>Extend the </a:t>
            </a:r>
            <a:r>
              <a:rPr lang="en-GB" i="1"/>
              <a:t>AbstractRecord</a:t>
            </a:r>
            <a:r>
              <a:rPr lang="en-GB"/>
              <a:t> class which implements both </a:t>
            </a:r>
            <a:r>
              <a:rPr lang="en-GB" i="1"/>
              <a:t>Matchable</a:t>
            </a:r>
            <a:r>
              <a:rPr lang="en-GB"/>
              <a:t> and </a:t>
            </a:r>
            <a:r>
              <a:rPr lang="en-GB" i="1"/>
              <a:t>Fusible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89" name="Google Shape;189;p8"/>
          <p:cNvSpPr txBox="1">
            <a:spLocks noGrp="1"/>
          </p:cNvSpPr>
          <p:nvPr>
            <p:ph type="ftr" idx="11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Universität Mannheim - Bizer/Brinkmann/Peeters: Web Data Integration - HWS2024</a:t>
            </a:r>
            <a:endParaRPr/>
          </a:p>
        </p:txBody>
      </p:sp>
      <p:sp>
        <p:nvSpPr>
          <p:cNvPr id="190" name="Google Shape;190;p8"/>
          <p:cNvSpPr txBox="1">
            <a:spLocks noGrp="1"/>
          </p:cNvSpPr>
          <p:nvPr>
            <p:ph type="sldNum" idx="12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  <p:sp>
        <p:nvSpPr>
          <p:cNvPr id="191" name="Google Shape;191;p8"/>
          <p:cNvSpPr txBox="1"/>
          <p:nvPr/>
        </p:nvSpPr>
        <p:spPr>
          <a:xfrm>
            <a:off x="5294948" y="1188315"/>
            <a:ext cx="3624710" cy="433965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0033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Movie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AbstractRecord&lt;Attribute&gt;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 public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Movie(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String </a:t>
            </a:r>
            <a:r>
              <a:rPr lang="en-GB" sz="1200" b="1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identifier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2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String </a:t>
            </a:r>
            <a:r>
              <a:rPr lang="en-GB" sz="1200" b="1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provenance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super</a:t>
            </a:r>
            <a:r>
              <a:rPr lang="en-GB" sz="1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200" b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identifier</a:t>
            </a:r>
            <a:r>
              <a:rPr lang="en-GB" sz="1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GB" sz="12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 b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provenance</a:t>
            </a:r>
            <a:r>
              <a:rPr lang="en-GB" sz="12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GB" sz="12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  actors</a:t>
            </a: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LinkedList&lt;&gt;();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 private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 </a:t>
            </a:r>
            <a:r>
              <a:rPr lang="en-GB" sz="1200" b="1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 private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 </a:t>
            </a:r>
            <a:r>
              <a:rPr lang="en-GB" sz="1200" b="1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director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 private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LocalDateTime </a:t>
            </a:r>
            <a:r>
              <a:rPr lang="en-GB" sz="1200" b="1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 private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List&lt;Actor&gt; </a:t>
            </a:r>
            <a:r>
              <a:rPr lang="en-GB" sz="1200" b="1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actors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 public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 getTitle()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  return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b="1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 public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setTitle(String </a:t>
            </a:r>
            <a:r>
              <a:rPr lang="en-GB" sz="1200" b="1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  this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 b="1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1200" b="1">
                <a:solidFill>
                  <a:srgbClr val="6A3E3E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 txBox="1">
            <a:spLocks noGrp="1"/>
          </p:cNvSpPr>
          <p:nvPr>
            <p:ph type="title"/>
          </p:nvPr>
        </p:nvSpPr>
        <p:spPr>
          <a:xfrm>
            <a:off x="628650" y="97973"/>
            <a:ext cx="7886700" cy="416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/>
              <a:t>Load Data for Fusion: Data</a:t>
            </a:r>
            <a:r>
              <a:rPr lang="en-GB">
                <a:solidFill>
                  <a:srgbClr val="FF0000"/>
                </a:solidFill>
              </a:rPr>
              <a:t> </a:t>
            </a:r>
            <a:r>
              <a:rPr lang="en-GB"/>
              <a:t>Model</a:t>
            </a:r>
            <a:endParaRPr/>
          </a:p>
        </p:txBody>
      </p:sp>
      <p:sp>
        <p:nvSpPr>
          <p:cNvPr id="198" name="Google Shape;198;p9"/>
          <p:cNvSpPr txBox="1">
            <a:spLocks noGrp="1"/>
          </p:cNvSpPr>
          <p:nvPr>
            <p:ph type="body" idx="1"/>
          </p:nvPr>
        </p:nvSpPr>
        <p:spPr>
          <a:xfrm>
            <a:off x="391468" y="1007246"/>
            <a:ext cx="8342539" cy="1964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 i="1"/>
              <a:t>Custom XMLReader </a:t>
            </a:r>
            <a:r>
              <a:rPr lang="en-GB" sz="2400"/>
              <a:t>which implements the FusibleFactory and will create the fused objects</a:t>
            </a: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/>
              <a:t>It</a:t>
            </a:r>
            <a:endParaRPr/>
          </a:p>
        </p:txBody>
      </p:sp>
      <p:sp>
        <p:nvSpPr>
          <p:cNvPr id="199" name="Google Shape;199;p9"/>
          <p:cNvSpPr txBox="1"/>
          <p:nvPr/>
        </p:nvSpPr>
        <p:spPr>
          <a:xfrm>
            <a:off x="737202" y="1794054"/>
            <a:ext cx="7366166" cy="4154984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GB" sz="12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GB" sz="12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MovieXMLReader </a:t>
            </a:r>
            <a:r>
              <a:rPr lang="en-GB" sz="12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GB" sz="12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XMLMatchableReader&lt;Movie, Attribute&gt; </a:t>
            </a:r>
            <a:r>
              <a:rPr lang="en-GB" sz="12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implements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FusibleFactory&lt;Movie, Attribute&gt; </a:t>
            </a:r>
            <a:r>
              <a:rPr lang="en-GB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46464"/>
                </a:solidFill>
                <a:latin typeface="Consolas"/>
                <a:ea typeface="Consolas"/>
                <a:cs typeface="Consolas"/>
                <a:sym typeface="Consolas"/>
              </a:rPr>
              <a:t> @Override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public</a:t>
            </a:r>
            <a:r>
              <a:rPr lang="en-GB" sz="12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Movie createInstanceForFusion(RecordGroup&lt;Movie, Attribute&gt; </a:t>
            </a:r>
            <a:r>
              <a:rPr lang="en-GB" sz="1200" b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cluster</a:t>
            </a:r>
            <a:r>
              <a:rPr lang="en-GB" sz="12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List&lt;String&gt; </a:t>
            </a:r>
            <a:r>
              <a:rPr lang="en-GB" sz="1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ids</a:t>
            </a:r>
            <a:r>
              <a:rPr lang="en-GB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sz="12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2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LinkedList&lt;&gt;();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  // collect the ids of all records that are fused in this group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for</a:t>
            </a:r>
            <a:r>
              <a:rPr lang="en-GB" sz="12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(Movie </a:t>
            </a:r>
            <a:r>
              <a:rPr lang="en-GB" sz="1200" b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-GB" sz="12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GB" sz="1200" b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cluster</a:t>
            </a:r>
            <a:r>
              <a:rPr lang="en-GB" sz="12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.getRecords())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   ids</a:t>
            </a:r>
            <a:r>
              <a:rPr lang="en-GB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.add(</a:t>
            </a:r>
            <a:r>
              <a:rPr lang="en-GB" sz="1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-GB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.getIdentifier());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  // sort and merge the ids to create an id for the fused record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Collections.</a:t>
            </a:r>
            <a:r>
              <a:rPr lang="en-GB" sz="1200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sort(</a:t>
            </a:r>
            <a:r>
              <a:rPr lang="en-GB" sz="1200" i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ids</a:t>
            </a:r>
            <a:r>
              <a:rPr lang="en-GB" sz="1200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String </a:t>
            </a:r>
            <a:r>
              <a:rPr lang="en-GB" sz="1200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mergedId</a:t>
            </a:r>
            <a:r>
              <a:rPr lang="en-GB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StringUtils.</a:t>
            </a:r>
            <a:r>
              <a:rPr lang="en-GB" sz="1200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join(</a:t>
            </a:r>
            <a:r>
              <a:rPr lang="en-GB" sz="1200" i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ids</a:t>
            </a:r>
            <a:r>
              <a:rPr lang="en-GB" sz="1200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200" i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'+'</a:t>
            </a:r>
            <a:r>
              <a:rPr lang="en-GB" sz="1200" i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  // create the fused record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return</a:t>
            </a:r>
            <a:r>
              <a:rPr lang="en-GB" sz="12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200" b="1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 sz="12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Movie(</a:t>
            </a:r>
            <a:r>
              <a:rPr lang="en-GB" sz="1200" b="1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mergedId</a:t>
            </a:r>
            <a:r>
              <a:rPr lang="en-GB" sz="12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200" b="1">
                <a:solidFill>
                  <a:srgbClr val="2A00FF"/>
                </a:solidFill>
                <a:latin typeface="Consolas"/>
                <a:ea typeface="Consolas"/>
                <a:cs typeface="Consolas"/>
                <a:sym typeface="Consolas"/>
              </a:rPr>
              <a:t>"fused"</a:t>
            </a:r>
            <a:r>
              <a:rPr lang="en-GB" sz="12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4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9"/>
          <p:cNvSpPr txBox="1">
            <a:spLocks noGrp="1"/>
          </p:cNvSpPr>
          <p:nvPr>
            <p:ph type="ftr" idx="11"/>
          </p:nvPr>
        </p:nvSpPr>
        <p:spPr>
          <a:xfrm>
            <a:off x="1592036" y="6356351"/>
            <a:ext cx="64497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Universität Mannheim - Bizer/Brinkmann/Peeters: Web Data Integration - HWS2024</a:t>
            </a:r>
            <a:endParaRPr/>
          </a:p>
        </p:txBody>
      </p:sp>
      <p:sp>
        <p:nvSpPr>
          <p:cNvPr id="201" name="Google Shape;201;p9"/>
          <p:cNvSpPr txBox="1">
            <a:spLocks noGrp="1"/>
          </p:cNvSpPr>
          <p:nvPr>
            <p:ph type="sldNum" idx="12"/>
          </p:nvPr>
        </p:nvSpPr>
        <p:spPr>
          <a:xfrm>
            <a:off x="8041820" y="6356351"/>
            <a:ext cx="4735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4520</Words>
  <Application>Microsoft Office PowerPoint</Application>
  <PresentationFormat>On-screen Show (4:3)</PresentationFormat>
  <Paragraphs>748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Consolas</vt:lpstr>
      <vt:lpstr>Calibri</vt:lpstr>
      <vt:lpstr>Arial</vt:lpstr>
      <vt:lpstr>Source Sans Pro</vt:lpstr>
      <vt:lpstr>Noto Sans Symbols</vt:lpstr>
      <vt:lpstr>Times New Roman</vt:lpstr>
      <vt:lpstr>Courier New</vt:lpstr>
      <vt:lpstr>Office Theme</vt:lpstr>
      <vt:lpstr>Exercise: Data Fusion</vt:lpstr>
      <vt:lpstr>Agenda</vt:lpstr>
      <vt:lpstr>1. Exercise Overview</vt:lpstr>
      <vt:lpstr>2. Use Case for this Exercise</vt:lpstr>
      <vt:lpstr>Provided Datasets and Correspondences</vt:lpstr>
      <vt:lpstr>3. The WInte.r Framework</vt:lpstr>
      <vt:lpstr>Data Fusion Walkthrough: Movie Use Case</vt:lpstr>
      <vt:lpstr>3.1 Load Data for Fusion: Data Model</vt:lpstr>
      <vt:lpstr>Load Data for Fusion: Data Model</vt:lpstr>
      <vt:lpstr>Load Data for Fusion: Create Fusible Data sets</vt:lpstr>
      <vt:lpstr>Load Data for Fusion: Load Correspondences </vt:lpstr>
      <vt:lpstr>3.2 Profile Correspondences: Group Size Distribution</vt:lpstr>
      <vt:lpstr>3.3 Define Data Fusion Strategy</vt:lpstr>
      <vt:lpstr>Define Fusion Strategy: Fuser</vt:lpstr>
      <vt:lpstr>Define Fusion Strategy: Fuser</vt:lpstr>
      <vt:lpstr>Implemented Conflict Resolution Functions</vt:lpstr>
      <vt:lpstr>3.4 Specify Tolerance Range</vt:lpstr>
      <vt:lpstr>3.5 Run Fusion</vt:lpstr>
      <vt:lpstr>Writing the Fused Dataset  to an XML File</vt:lpstr>
      <vt:lpstr>Example Record in the Fused Dataset</vt:lpstr>
      <vt:lpstr>3.6 Evaluate Fusion Result</vt:lpstr>
      <vt:lpstr>Evaluate Fusion: an example</vt:lpstr>
      <vt:lpstr>3.7 Adjust the Data Fusion Strategy</vt:lpstr>
      <vt:lpstr>Adjust the Data Fusion Strategy: an example</vt:lpstr>
      <vt:lpstr>WInte.r Tutorial also covers Data Fusion</vt:lpstr>
      <vt:lpstr>Project Related Information</vt:lpstr>
      <vt:lpstr>Select Data for Fusion Experiments</vt:lpstr>
      <vt:lpstr>Prepare Your Gold Standard</vt:lpstr>
      <vt:lpstr>Requirements for the Final Project Report</vt:lpstr>
      <vt:lpstr>Final Report: Content</vt:lpstr>
      <vt:lpstr>Data Translation in the Final Report</vt:lpstr>
      <vt:lpstr>Identity Resolution in the Final Report</vt:lpstr>
      <vt:lpstr>Data Fusion in the Final Report</vt:lpstr>
      <vt:lpstr>Summary of Overall Results in Final Report</vt:lpstr>
      <vt:lpstr>Final Report: Important</vt:lpstr>
      <vt:lpstr>Task</vt:lpstr>
      <vt:lpstr>Solutions</vt:lpstr>
      <vt:lpstr>Solutions</vt:lpstr>
      <vt:lpstr>Solutions</vt:lpstr>
      <vt:lpstr>Solutions</vt:lpstr>
      <vt:lpstr>Final Presentation and Exam</vt:lpstr>
      <vt:lpstr>...and now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Exercise: Data Fusion</dc:title>
  <dc:creator>Anna Primpeli</dc:creator>
  <cp:lastModifiedBy>Ralph Peeters</cp:lastModifiedBy>
  <cp:revision>8</cp:revision>
  <dcterms:created xsi:type="dcterms:W3CDTF">2015-11-19T08:38:17Z</dcterms:created>
  <dcterms:modified xsi:type="dcterms:W3CDTF">2024-11-12T11:34:08Z</dcterms:modified>
</cp:coreProperties>
</file>