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70" r:id="rId4"/>
    <p:sldId id="273" r:id="rId5"/>
    <p:sldId id="346" r:id="rId6"/>
    <p:sldId id="347" r:id="rId7"/>
    <p:sldId id="348" r:id="rId8"/>
    <p:sldId id="276" r:id="rId9"/>
    <p:sldId id="277" r:id="rId10"/>
    <p:sldId id="349" r:id="rId11"/>
    <p:sldId id="350" r:id="rId12"/>
    <p:sldId id="351" r:id="rId13"/>
    <p:sldId id="352" r:id="rId14"/>
    <p:sldId id="353" r:id="rId15"/>
    <p:sldId id="278" r:id="rId16"/>
    <p:sldId id="279" r:id="rId17"/>
    <p:sldId id="354" r:id="rId18"/>
    <p:sldId id="35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E85"/>
    <a:srgbClr val="D17550"/>
    <a:srgbClr val="D4A65B"/>
    <a:srgbClr val="87B3DF"/>
    <a:srgbClr val="097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75448" autoAdjust="0"/>
  </p:normalViewPr>
  <p:slideViewPr>
    <p:cSldViewPr snapToGrid="0">
      <p:cViewPr>
        <p:scale>
          <a:sx n="75" d="100"/>
          <a:sy n="75" d="100"/>
        </p:scale>
        <p:origin x="2484" y="4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F9E1A-C803-43D1-A1EE-3323A674EF3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2731F-D1D2-4E61-A8C0-A0CD97A02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9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2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包含多个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SH3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域的蛋白质的一个例子是胞质蛋白质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Nck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Nck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属于蛋白质的衔接子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(adaptor)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家族，它参与从生长因子受体酪氨酸激酶向下游信号受体的信号转导。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0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0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3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6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2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5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2C35C-0893-154F-A82E-AB98DCD2BD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2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1489-7CBC-4D1F-B1C8-E33D3245136E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BBAD-92FE-4F2B-B480-468EEBAF0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9FA12D-EDA8-441F-B6EB-8293CDF66C2E}"/>
              </a:ext>
            </a:extLst>
          </p:cNvPr>
          <p:cNvGrpSpPr/>
          <p:nvPr/>
        </p:nvGrpSpPr>
        <p:grpSpPr>
          <a:xfrm>
            <a:off x="116318" y="389193"/>
            <a:ext cx="2213028" cy="770774"/>
            <a:chOff x="252625" y="400050"/>
            <a:chExt cx="2950702" cy="10276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4BEDBED-EEDA-4F45-850F-A98F1F79644A}"/>
                </a:ext>
              </a:extLst>
            </p:cNvPr>
            <p:cNvSpPr txBox="1"/>
            <p:nvPr/>
          </p:nvSpPr>
          <p:spPr>
            <a:xfrm>
              <a:off x="1315631" y="450447"/>
              <a:ext cx="1887696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473AF"/>
                  </a:solidFill>
                  <a:latin typeface="中山行书百年纪念版" panose="02010609000101010101" pitchFamily="49" charset="-122"/>
                  <a:ea typeface="中山行书百年纪念版" panose="02010609000101010101" pitchFamily="49" charset="-122"/>
                </a:rPr>
                <a:t>中南大学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7166A3A-2A0B-4294-B501-5E12DA52D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625" y="400050"/>
              <a:ext cx="1027699" cy="1027699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2FF2398-0CA7-4C0B-B1DD-343A043AA4AF}"/>
              </a:ext>
            </a:extLst>
          </p:cNvPr>
          <p:cNvSpPr/>
          <p:nvPr/>
        </p:nvSpPr>
        <p:spPr>
          <a:xfrm>
            <a:off x="0" y="2227367"/>
            <a:ext cx="9144000" cy="2403267"/>
          </a:xfrm>
          <a:prstGeom prst="rect">
            <a:avLst/>
          </a:prstGeom>
          <a:solidFill>
            <a:srgbClr val="047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5A7F52-5885-48DB-9B41-F2DE0558876F}"/>
              </a:ext>
            </a:extLst>
          </p:cNvPr>
          <p:cNvSpPr txBox="1"/>
          <p:nvPr/>
        </p:nvSpPr>
        <p:spPr>
          <a:xfrm>
            <a:off x="1708887" y="2435110"/>
            <a:ext cx="5726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9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InterPro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：蛋白质家族分类的重要资源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43DEBB-E962-4468-87AC-B4EE5ED7D03B}"/>
              </a:ext>
            </a:extLst>
          </p:cNvPr>
          <p:cNvSpPr txBox="1"/>
          <p:nvPr/>
        </p:nvSpPr>
        <p:spPr>
          <a:xfrm>
            <a:off x="4133417" y="3966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师文博</a:t>
            </a:r>
          </a:p>
        </p:txBody>
      </p:sp>
    </p:spTree>
    <p:extLst>
      <p:ext uri="{BB962C8B-B14F-4D97-AF65-F5344CB8AC3E}">
        <p14:creationId xmlns:p14="http://schemas.microsoft.com/office/powerpoint/2010/main" val="249627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718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02.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使用教程</a:t>
            </a:r>
          </a:p>
        </p:txBody>
      </p:sp>
      <p:sp>
        <p:nvSpPr>
          <p:cNvPr id="22" name="Rounded Rectangle 72">
            <a:extLst>
              <a:ext uri="{FF2B5EF4-FFF2-40B4-BE49-F238E27FC236}">
                <a16:creationId xmlns:a16="http://schemas.microsoft.com/office/drawing/2014/main" id="{E7BF05DD-412F-4B4F-BF2A-D8AA96D5FEA4}"/>
              </a:ext>
            </a:extLst>
          </p:cNvPr>
          <p:cNvSpPr/>
          <p:nvPr/>
        </p:nvSpPr>
        <p:spPr>
          <a:xfrm>
            <a:off x="163000" y="1156156"/>
            <a:ext cx="8657149" cy="472103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在线预测：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https://www.ebi.ac.uk/interpro/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Heptagon 21">
            <a:extLst>
              <a:ext uri="{FF2B5EF4-FFF2-40B4-BE49-F238E27FC236}">
                <a16:creationId xmlns:a16="http://schemas.microsoft.com/office/drawing/2014/main" id="{461ECDD7-C138-4384-8EF8-CDD1C00055DF}"/>
              </a:ext>
            </a:extLst>
          </p:cNvPr>
          <p:cNvSpPr/>
          <p:nvPr/>
        </p:nvSpPr>
        <p:spPr>
          <a:xfrm>
            <a:off x="240683" y="1236797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6DF8E2-57DA-41F7-B1B6-F0F41DF10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87" y="1931928"/>
            <a:ext cx="6539024" cy="46900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9D1364-C5D2-43A5-BF3F-9089FD763448}"/>
              </a:ext>
            </a:extLst>
          </p:cNvPr>
          <p:cNvSpPr/>
          <p:nvPr/>
        </p:nvSpPr>
        <p:spPr>
          <a:xfrm>
            <a:off x="4951670" y="4022673"/>
            <a:ext cx="161925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蛋白质序列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376D27-F473-4651-8175-6E3D08CFAC7B}"/>
              </a:ext>
            </a:extLst>
          </p:cNvPr>
          <p:cNvSpPr/>
          <p:nvPr/>
        </p:nvSpPr>
        <p:spPr>
          <a:xfrm>
            <a:off x="2432515" y="6194924"/>
            <a:ext cx="1132857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提交按钮</a:t>
            </a:r>
          </a:p>
        </p:txBody>
      </p:sp>
    </p:spTree>
    <p:extLst>
      <p:ext uri="{BB962C8B-B14F-4D97-AF65-F5344CB8AC3E}">
        <p14:creationId xmlns:p14="http://schemas.microsoft.com/office/powerpoint/2010/main" val="11105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5398FF-7E69-4F22-8657-D524A4A6E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62" y="1748186"/>
            <a:ext cx="6114015" cy="51098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718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02.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使用教程</a:t>
            </a:r>
          </a:p>
        </p:txBody>
      </p:sp>
      <p:sp>
        <p:nvSpPr>
          <p:cNvPr id="22" name="Rounded Rectangle 72">
            <a:extLst>
              <a:ext uri="{FF2B5EF4-FFF2-40B4-BE49-F238E27FC236}">
                <a16:creationId xmlns:a16="http://schemas.microsoft.com/office/drawing/2014/main" id="{E7BF05DD-412F-4B4F-BF2A-D8AA96D5FEA4}"/>
              </a:ext>
            </a:extLst>
          </p:cNvPr>
          <p:cNvSpPr/>
          <p:nvPr/>
        </p:nvSpPr>
        <p:spPr>
          <a:xfrm>
            <a:off x="163000" y="1156156"/>
            <a:ext cx="8657149" cy="472103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在线预测：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https://www.ebi.ac.uk/interpro/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Heptagon 21">
            <a:extLst>
              <a:ext uri="{FF2B5EF4-FFF2-40B4-BE49-F238E27FC236}">
                <a16:creationId xmlns:a16="http://schemas.microsoft.com/office/drawing/2014/main" id="{461ECDD7-C138-4384-8EF8-CDD1C00055DF}"/>
              </a:ext>
            </a:extLst>
          </p:cNvPr>
          <p:cNvSpPr/>
          <p:nvPr/>
        </p:nvSpPr>
        <p:spPr>
          <a:xfrm>
            <a:off x="240683" y="1236797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376D27-F473-4651-8175-6E3D08CFAC7B}"/>
              </a:ext>
            </a:extLst>
          </p:cNvPr>
          <p:cNvSpPr/>
          <p:nvPr/>
        </p:nvSpPr>
        <p:spPr>
          <a:xfrm>
            <a:off x="215761" y="1833032"/>
            <a:ext cx="1132857" cy="266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结果显示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085A8C-EA4D-43AB-9065-F8C9A8200A65}"/>
              </a:ext>
            </a:extLst>
          </p:cNvPr>
          <p:cNvSpPr/>
          <p:nvPr/>
        </p:nvSpPr>
        <p:spPr>
          <a:xfrm>
            <a:off x="250633" y="2481457"/>
            <a:ext cx="1132857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家族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9C9908-7684-412F-A883-F70B1B402D97}"/>
              </a:ext>
            </a:extLst>
          </p:cNvPr>
          <p:cNvSpPr/>
          <p:nvPr/>
        </p:nvSpPr>
        <p:spPr>
          <a:xfrm>
            <a:off x="250632" y="2952930"/>
            <a:ext cx="1132857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结构域</a:t>
            </a:r>
          </a:p>
        </p:txBody>
      </p:sp>
    </p:spTree>
    <p:extLst>
      <p:ext uri="{BB962C8B-B14F-4D97-AF65-F5344CB8AC3E}">
        <p14:creationId xmlns:p14="http://schemas.microsoft.com/office/powerpoint/2010/main" val="9345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718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02.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使用教程</a:t>
            </a:r>
          </a:p>
        </p:txBody>
      </p:sp>
      <p:sp>
        <p:nvSpPr>
          <p:cNvPr id="22" name="Rounded Rectangle 72">
            <a:extLst>
              <a:ext uri="{FF2B5EF4-FFF2-40B4-BE49-F238E27FC236}">
                <a16:creationId xmlns:a16="http://schemas.microsoft.com/office/drawing/2014/main" id="{E7BF05DD-412F-4B4F-BF2A-D8AA96D5FEA4}"/>
              </a:ext>
            </a:extLst>
          </p:cNvPr>
          <p:cNvSpPr/>
          <p:nvPr/>
        </p:nvSpPr>
        <p:spPr>
          <a:xfrm>
            <a:off x="163000" y="1156156"/>
            <a:ext cx="8657149" cy="472103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本地预测（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InterProScan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工具）</a:t>
            </a:r>
          </a:p>
        </p:txBody>
      </p:sp>
      <p:sp>
        <p:nvSpPr>
          <p:cNvPr id="27" name="Heptagon 21">
            <a:extLst>
              <a:ext uri="{FF2B5EF4-FFF2-40B4-BE49-F238E27FC236}">
                <a16:creationId xmlns:a16="http://schemas.microsoft.com/office/drawing/2014/main" id="{461ECDD7-C138-4384-8EF8-CDD1C00055DF}"/>
              </a:ext>
            </a:extLst>
          </p:cNvPr>
          <p:cNvSpPr/>
          <p:nvPr/>
        </p:nvSpPr>
        <p:spPr>
          <a:xfrm>
            <a:off x="240683" y="1236797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376D27-F473-4651-8175-6E3D08CFAC7B}"/>
              </a:ext>
            </a:extLst>
          </p:cNvPr>
          <p:cNvSpPr/>
          <p:nvPr/>
        </p:nvSpPr>
        <p:spPr>
          <a:xfrm>
            <a:off x="100944" y="1684394"/>
            <a:ext cx="8509656" cy="24561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、系统要求：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、下载链接：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https://www.ebi.ac.uk/interpro/download/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、安装教程：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、从下载链接里下载安装包：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interproscan-5.55-88.0-64-bit.tar.gz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、解压文件：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 -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zxvf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interproscan-5.55-88.0-64-bit.tar.gz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、进入对应的文件夹：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interproscan-5.55-88.0-64-bit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、执行文件：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./interproscan.sh -help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FCBBD3-4D16-4AB8-A48A-E552097A0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98" y="3906844"/>
            <a:ext cx="6472603" cy="279357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3DD7A40-033E-404C-A36D-97F6A40DA606}"/>
              </a:ext>
            </a:extLst>
          </p:cNvPr>
          <p:cNvSpPr/>
          <p:nvPr/>
        </p:nvSpPr>
        <p:spPr>
          <a:xfrm>
            <a:off x="8067675" y="4994224"/>
            <a:ext cx="700401" cy="61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安装成功</a:t>
            </a:r>
          </a:p>
        </p:txBody>
      </p:sp>
    </p:spTree>
    <p:extLst>
      <p:ext uri="{BB962C8B-B14F-4D97-AF65-F5344CB8AC3E}">
        <p14:creationId xmlns:p14="http://schemas.microsoft.com/office/powerpoint/2010/main" val="257447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718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02.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使用教程</a:t>
            </a:r>
          </a:p>
        </p:txBody>
      </p:sp>
      <p:sp>
        <p:nvSpPr>
          <p:cNvPr id="22" name="Rounded Rectangle 72">
            <a:extLst>
              <a:ext uri="{FF2B5EF4-FFF2-40B4-BE49-F238E27FC236}">
                <a16:creationId xmlns:a16="http://schemas.microsoft.com/office/drawing/2014/main" id="{E7BF05DD-412F-4B4F-BF2A-D8AA96D5FEA4}"/>
              </a:ext>
            </a:extLst>
          </p:cNvPr>
          <p:cNvSpPr/>
          <p:nvPr/>
        </p:nvSpPr>
        <p:spPr>
          <a:xfrm>
            <a:off x="163000" y="1156156"/>
            <a:ext cx="8657149" cy="472103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本地预测（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InterProScan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工具）</a:t>
            </a:r>
          </a:p>
        </p:txBody>
      </p:sp>
      <p:sp>
        <p:nvSpPr>
          <p:cNvPr id="27" name="Heptagon 21">
            <a:extLst>
              <a:ext uri="{FF2B5EF4-FFF2-40B4-BE49-F238E27FC236}">
                <a16:creationId xmlns:a16="http://schemas.microsoft.com/office/drawing/2014/main" id="{461ECDD7-C138-4384-8EF8-CDD1C00055DF}"/>
              </a:ext>
            </a:extLst>
          </p:cNvPr>
          <p:cNvSpPr/>
          <p:nvPr/>
        </p:nvSpPr>
        <p:spPr>
          <a:xfrm>
            <a:off x="240683" y="1236797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376D27-F473-4651-8175-6E3D08CFAC7B}"/>
              </a:ext>
            </a:extLst>
          </p:cNvPr>
          <p:cNvSpPr/>
          <p:nvPr/>
        </p:nvSpPr>
        <p:spPr>
          <a:xfrm>
            <a:off x="100944" y="1684395"/>
            <a:ext cx="8509656" cy="16552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参数介绍：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：查询的蛋白质文件，其中蛋白质以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形式保存。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interproscan.sh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使用的核数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：输出格式：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TSV, XML, JSON, GFF3, HTML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：结果保存文件路径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D6199D-3D61-4C41-BF3A-C36AEC8C48CE}"/>
              </a:ext>
            </a:extLst>
          </p:cNvPr>
          <p:cNvSpPr/>
          <p:nvPr/>
        </p:nvSpPr>
        <p:spPr>
          <a:xfrm>
            <a:off x="100944" y="3220757"/>
            <a:ext cx="8509656" cy="6356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./interproscan.sh -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test.fasta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-f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test_result.tsv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72E1D8-958F-44AD-A911-320F5CA03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3" y="3841763"/>
            <a:ext cx="6597552" cy="26636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1DAD29E-2EEA-4752-990D-940A6E03738B}"/>
              </a:ext>
            </a:extLst>
          </p:cNvPr>
          <p:cNvSpPr/>
          <p:nvPr/>
        </p:nvSpPr>
        <p:spPr>
          <a:xfrm>
            <a:off x="8067675" y="4864200"/>
            <a:ext cx="700401" cy="61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152599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718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02.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使用教程</a:t>
            </a:r>
          </a:p>
        </p:txBody>
      </p:sp>
      <p:sp>
        <p:nvSpPr>
          <p:cNvPr id="22" name="Rounded Rectangle 72">
            <a:extLst>
              <a:ext uri="{FF2B5EF4-FFF2-40B4-BE49-F238E27FC236}">
                <a16:creationId xmlns:a16="http://schemas.microsoft.com/office/drawing/2014/main" id="{E7BF05DD-412F-4B4F-BF2A-D8AA96D5FEA4}"/>
              </a:ext>
            </a:extLst>
          </p:cNvPr>
          <p:cNvSpPr/>
          <p:nvPr/>
        </p:nvSpPr>
        <p:spPr>
          <a:xfrm>
            <a:off x="163000" y="1156156"/>
            <a:ext cx="8657149" cy="472103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本地预测（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InterProScan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工具）</a:t>
            </a:r>
          </a:p>
        </p:txBody>
      </p:sp>
      <p:sp>
        <p:nvSpPr>
          <p:cNvPr id="27" name="Heptagon 21">
            <a:extLst>
              <a:ext uri="{FF2B5EF4-FFF2-40B4-BE49-F238E27FC236}">
                <a16:creationId xmlns:a16="http://schemas.microsoft.com/office/drawing/2014/main" id="{461ECDD7-C138-4384-8EF8-CDD1C00055DF}"/>
              </a:ext>
            </a:extLst>
          </p:cNvPr>
          <p:cNvSpPr/>
          <p:nvPr/>
        </p:nvSpPr>
        <p:spPr>
          <a:xfrm>
            <a:off x="240683" y="1236797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E87478-F9E5-4307-8BFF-537910C2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3" y="2766149"/>
            <a:ext cx="8509656" cy="352290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9088E5D-A53E-44FE-892D-6ED71B4B464A}"/>
              </a:ext>
            </a:extLst>
          </p:cNvPr>
          <p:cNvSpPr/>
          <p:nvPr/>
        </p:nvSpPr>
        <p:spPr>
          <a:xfrm>
            <a:off x="317722" y="2702522"/>
            <a:ext cx="1288828" cy="233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74F0CB-F144-49B0-BF9A-4DF0018C360A}"/>
              </a:ext>
            </a:extLst>
          </p:cNvPr>
          <p:cNvSpPr/>
          <p:nvPr/>
        </p:nvSpPr>
        <p:spPr>
          <a:xfrm>
            <a:off x="181616" y="2425712"/>
            <a:ext cx="1288828" cy="2333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蛋白质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BE0FD2-1346-4179-92CF-F8AAA1CD5323}"/>
              </a:ext>
            </a:extLst>
          </p:cNvPr>
          <p:cNvSpPr/>
          <p:nvPr/>
        </p:nvSpPr>
        <p:spPr>
          <a:xfrm>
            <a:off x="1758950" y="2857004"/>
            <a:ext cx="1143000" cy="233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854827-D403-4E83-9ACE-7EED847FAE9A}"/>
              </a:ext>
            </a:extLst>
          </p:cNvPr>
          <p:cNvSpPr/>
          <p:nvPr/>
        </p:nvSpPr>
        <p:spPr>
          <a:xfrm>
            <a:off x="1606550" y="2500948"/>
            <a:ext cx="1549400" cy="2333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蛋白质家族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457352-7254-4721-B3A4-9D712EC8BA1D}"/>
              </a:ext>
            </a:extLst>
          </p:cNvPr>
          <p:cNvSpPr/>
          <p:nvPr/>
        </p:nvSpPr>
        <p:spPr>
          <a:xfrm>
            <a:off x="79679" y="1738796"/>
            <a:ext cx="8740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结果展示：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./interproscan.sh -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test.fasta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-f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tsv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-o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test_result.tsv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174625" indent="-174625" algn="just"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0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0E60967-6191-4898-B9A2-AAB9DC78CFB9}"/>
              </a:ext>
            </a:extLst>
          </p:cNvPr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47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4B93D-9914-CF46-8FE7-1C0865A4C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203" y="2949887"/>
            <a:ext cx="959660" cy="958222"/>
          </a:xfrm>
          <a:prstGeom prst="ellipse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456269-FD03-9D40-A47F-CFA006F31095}"/>
              </a:ext>
            </a:extLst>
          </p:cNvPr>
          <p:cNvGrpSpPr/>
          <p:nvPr/>
        </p:nvGrpSpPr>
        <p:grpSpPr>
          <a:xfrm>
            <a:off x="3099673" y="2369899"/>
            <a:ext cx="5396627" cy="2118201"/>
            <a:chOff x="3099673" y="2369899"/>
            <a:chExt cx="5461819" cy="2118201"/>
          </a:xfrm>
        </p:grpSpPr>
        <p:grpSp>
          <p:nvGrpSpPr>
            <p:cNvPr id="17" name="组合 16"/>
            <p:cNvGrpSpPr/>
            <p:nvPr/>
          </p:nvGrpSpPr>
          <p:grpSpPr>
            <a:xfrm>
              <a:off x="3099673" y="2369899"/>
              <a:ext cx="5461819" cy="2118201"/>
              <a:chOff x="4366118" y="1988840"/>
              <a:chExt cx="4345461" cy="2824268"/>
            </a:xfrm>
            <a:solidFill>
              <a:srgbClr val="0553A7"/>
            </a:solidFill>
          </p:grpSpPr>
          <p:sp>
            <p:nvSpPr>
              <p:cNvPr id="3" name="文本框 2"/>
              <p:cNvSpPr txBox="1"/>
              <p:nvPr/>
            </p:nvSpPr>
            <p:spPr>
              <a:xfrm>
                <a:off x="4456142" y="2873428"/>
                <a:ext cx="425543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03. </a:t>
                </a:r>
                <a:r>
                  <a:rPr lang="zh-CN" altLang="en-US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研究应用</a:t>
                </a:r>
              </a:p>
            </p:txBody>
          </p:sp>
          <p:cxnSp>
            <p:nvCxnSpPr>
              <p:cNvPr id="5" name="直接连接符 4"/>
              <p:cNvCxnSpPr>
                <a:cxnSpLocks/>
              </p:cNvCxnSpPr>
              <p:nvPr/>
            </p:nvCxnSpPr>
            <p:spPr>
              <a:xfrm>
                <a:off x="4366118" y="1988840"/>
                <a:ext cx="0" cy="2824268"/>
              </a:xfrm>
              <a:prstGeom prst="line">
                <a:avLst/>
              </a:prstGeom>
              <a:grpFill/>
              <a:ln w="1270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E8B2-6493-F149-B27F-CDA03B38F9D1}"/>
                </a:ext>
              </a:extLst>
            </p:cNvPr>
            <p:cNvSpPr/>
            <p:nvPr/>
          </p:nvSpPr>
          <p:spPr>
            <a:xfrm>
              <a:off x="3101857" y="3030069"/>
              <a:ext cx="224117" cy="797859"/>
            </a:xfrm>
            <a:prstGeom prst="rect">
              <a:avLst/>
            </a:prstGeom>
            <a:solidFill>
              <a:srgbClr val="097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33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7E9F459-90C1-48FD-95CD-CFB4AF54D560}"/>
              </a:ext>
            </a:extLst>
          </p:cNvPr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Picture 18">
            <a:extLst>
              <a:ext uri="{FF2B5EF4-FFF2-40B4-BE49-F238E27FC236}">
                <a16:creationId xmlns:a16="http://schemas.microsoft.com/office/drawing/2014/main" id="{4846A6A7-E5B2-46C4-AB04-F24A8062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41" name="文本框 2">
            <a:extLst>
              <a:ext uri="{FF2B5EF4-FFF2-40B4-BE49-F238E27FC236}">
                <a16:creationId xmlns:a16="http://schemas.microsoft.com/office/drawing/2014/main" id="{4C695BCF-AC78-4452-B0C9-C54F8543A1B4}"/>
              </a:ext>
            </a:extLst>
          </p:cNvPr>
          <p:cNvSpPr txBox="1"/>
          <p:nvPr/>
        </p:nvSpPr>
        <p:spPr>
          <a:xfrm>
            <a:off x="883064" y="157586"/>
            <a:ext cx="7365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03.</a:t>
            </a:r>
            <a:r>
              <a:rPr lang="zh-CN" altLang="en-US" sz="3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研究应用</a:t>
            </a:r>
            <a:endParaRPr lang="zh-CN" altLang="en-US" sz="3300" b="1" dirty="0">
              <a:solidFill>
                <a:prstClr val="white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B569C0-96DA-472D-9AC5-2699649B9EA7}"/>
              </a:ext>
            </a:extLst>
          </p:cNvPr>
          <p:cNvSpPr/>
          <p:nvPr/>
        </p:nvSpPr>
        <p:spPr>
          <a:xfrm>
            <a:off x="186216" y="1008743"/>
            <a:ext cx="4017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一般用法：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CE1FEAA-81EB-4386-8EB4-FF973CA06FA4}"/>
              </a:ext>
            </a:extLst>
          </p:cNvPr>
          <p:cNvGrpSpPr/>
          <p:nvPr/>
        </p:nvGrpSpPr>
        <p:grpSpPr>
          <a:xfrm>
            <a:off x="320051" y="1538875"/>
            <a:ext cx="8491610" cy="4310382"/>
            <a:chOff x="320051" y="1538875"/>
            <a:chExt cx="8491610" cy="431038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545A6B6-FF96-4E2A-9162-60B22E924642}"/>
                </a:ext>
              </a:extLst>
            </p:cNvPr>
            <p:cNvSpPr/>
            <p:nvPr/>
          </p:nvSpPr>
          <p:spPr>
            <a:xfrm>
              <a:off x="320051" y="1538875"/>
              <a:ext cx="8491610" cy="176386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&gt;P31947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MERASLIQKAKLAEQAERYEDMAAFMKGAVEKGEELSCEERNLLSVAYKNVVGGQRAAWRVLSSIEQKSNEEGSEEKGPEVREYREKVETELQGVCDTVLGLLDSHLIKEAGDAESRVFYLKMKGDYYRYLAEVATGDDKKRIIDSARSAYQEAMDISKKEMPPTNPIRLGLALNFSVFHYEIANSPEEAISLAKTTFDEAMADLHTLSEDSYKDSTLIMQLLRDNLTLWTADNAGEEGGEAPQEPQS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133C3A9-F954-4D1B-A5BF-9E83A8E15C40}"/>
                </a:ext>
              </a:extLst>
            </p:cNvPr>
            <p:cNvSpPr/>
            <p:nvPr/>
          </p:nvSpPr>
          <p:spPr>
            <a:xfrm>
              <a:off x="1330435" y="3621639"/>
              <a:ext cx="5746751" cy="63560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./interproscan.sh -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P31947.fasta -f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tsv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-o P31947_result.tsv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Down Arrow 107">
              <a:extLst>
                <a:ext uri="{FF2B5EF4-FFF2-40B4-BE49-F238E27FC236}">
                  <a16:creationId xmlns:a16="http://schemas.microsoft.com/office/drawing/2014/main" id="{7C892675-0AA1-40B3-A74E-607F8C203F90}"/>
                </a:ext>
              </a:extLst>
            </p:cNvPr>
            <p:cNvSpPr/>
            <p:nvPr/>
          </p:nvSpPr>
          <p:spPr>
            <a:xfrm>
              <a:off x="4118808" y="3328359"/>
              <a:ext cx="170004" cy="29328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Down Arrow 107">
              <a:extLst>
                <a:ext uri="{FF2B5EF4-FFF2-40B4-BE49-F238E27FC236}">
                  <a16:creationId xmlns:a16="http://schemas.microsoft.com/office/drawing/2014/main" id="{F97F5708-743E-47EF-BB15-08AC6F5DEEDE}"/>
                </a:ext>
              </a:extLst>
            </p:cNvPr>
            <p:cNvSpPr/>
            <p:nvPr/>
          </p:nvSpPr>
          <p:spPr>
            <a:xfrm>
              <a:off x="4118808" y="5237365"/>
              <a:ext cx="170004" cy="29328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Down Arrow 107">
              <a:extLst>
                <a:ext uri="{FF2B5EF4-FFF2-40B4-BE49-F238E27FC236}">
                  <a16:creationId xmlns:a16="http://schemas.microsoft.com/office/drawing/2014/main" id="{6A53C2B3-30EE-459F-A06F-9D5EA7010CC3}"/>
                </a:ext>
              </a:extLst>
            </p:cNvPr>
            <p:cNvSpPr/>
            <p:nvPr/>
          </p:nvSpPr>
          <p:spPr>
            <a:xfrm>
              <a:off x="4118808" y="4282862"/>
              <a:ext cx="170004" cy="29328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32A6703-30E8-4E52-BB82-78186D49ACD4}"/>
                </a:ext>
              </a:extLst>
            </p:cNvPr>
            <p:cNvSpPr/>
            <p:nvPr/>
          </p:nvSpPr>
          <p:spPr>
            <a:xfrm>
              <a:off x="1931723" y="4586520"/>
              <a:ext cx="4544174" cy="63560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IPR000308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IPR023410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IPR036815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4FE1C3C-666C-4B59-A4F0-5B77E3E4610F}"/>
                </a:ext>
              </a:extLst>
            </p:cNvPr>
            <p:cNvGrpSpPr/>
            <p:nvPr/>
          </p:nvGrpSpPr>
          <p:grpSpPr>
            <a:xfrm>
              <a:off x="3198399" y="5581881"/>
              <a:ext cx="2017171" cy="267376"/>
              <a:chOff x="1685869" y="5550693"/>
              <a:chExt cx="2017171" cy="26737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8165E22-8006-4B75-9B51-8D86E064A98B}"/>
                  </a:ext>
                </a:extLst>
              </p:cNvPr>
              <p:cNvGrpSpPr/>
              <p:nvPr/>
            </p:nvGrpSpPr>
            <p:grpSpPr>
              <a:xfrm>
                <a:off x="2932076" y="5632894"/>
                <a:ext cx="770964" cy="185057"/>
                <a:chOff x="2570126" y="5633012"/>
                <a:chExt cx="770964" cy="185057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8584313-2A98-4313-A255-A473F6BFFC81}"/>
                    </a:ext>
                  </a:extLst>
                </p:cNvPr>
                <p:cNvSpPr/>
                <p:nvPr/>
              </p:nvSpPr>
              <p:spPr>
                <a:xfrm>
                  <a:off x="2570126" y="5633012"/>
                  <a:ext cx="191386" cy="185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2F5FB8B-9571-4B46-AAC0-22DA3F185A9D}"/>
                    </a:ext>
                  </a:extLst>
                </p:cNvPr>
                <p:cNvSpPr/>
                <p:nvPr/>
              </p:nvSpPr>
              <p:spPr>
                <a:xfrm>
                  <a:off x="2766932" y="5633012"/>
                  <a:ext cx="191386" cy="185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742D13DF-51FF-4B3C-A4B0-E1032CD06226}"/>
                    </a:ext>
                  </a:extLst>
                </p:cNvPr>
                <p:cNvSpPr/>
                <p:nvPr/>
              </p:nvSpPr>
              <p:spPr>
                <a:xfrm>
                  <a:off x="2958318" y="5633012"/>
                  <a:ext cx="191386" cy="185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C420D05B-8573-449A-88BA-AABAB89976BB}"/>
                    </a:ext>
                  </a:extLst>
                </p:cNvPr>
                <p:cNvSpPr/>
                <p:nvPr/>
              </p:nvSpPr>
              <p:spPr>
                <a:xfrm>
                  <a:off x="3149704" y="5633012"/>
                  <a:ext cx="191386" cy="185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F3654D8-3EB6-45F2-8A92-95FA8F6B621A}"/>
                  </a:ext>
                </a:extLst>
              </p:cNvPr>
              <p:cNvGrpSpPr/>
              <p:nvPr/>
            </p:nvGrpSpPr>
            <p:grpSpPr>
              <a:xfrm>
                <a:off x="1685869" y="5632895"/>
                <a:ext cx="780274" cy="185174"/>
                <a:chOff x="1685869" y="5632895"/>
                <a:chExt cx="780274" cy="185174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06B0CD15-8E32-4A52-BB53-783F0CDBA85A}"/>
                    </a:ext>
                  </a:extLst>
                </p:cNvPr>
                <p:cNvGrpSpPr/>
                <p:nvPr/>
              </p:nvGrpSpPr>
              <p:grpSpPr>
                <a:xfrm>
                  <a:off x="1685869" y="5632895"/>
                  <a:ext cx="581523" cy="185174"/>
                  <a:chOff x="1900633" y="5633013"/>
                  <a:chExt cx="581523" cy="185174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293AE691-D6B0-4528-878B-46A0551963DE}"/>
                      </a:ext>
                    </a:extLst>
                  </p:cNvPr>
                  <p:cNvSpPr/>
                  <p:nvPr/>
                </p:nvSpPr>
                <p:spPr>
                  <a:xfrm>
                    <a:off x="1900633" y="5633130"/>
                    <a:ext cx="191386" cy="1850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AAC9871F-B0AA-462A-8327-CB0016969507}"/>
                      </a:ext>
                    </a:extLst>
                  </p:cNvPr>
                  <p:cNvSpPr/>
                  <p:nvPr/>
                </p:nvSpPr>
                <p:spPr>
                  <a:xfrm>
                    <a:off x="2099384" y="5633014"/>
                    <a:ext cx="191386" cy="1850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1D9791BE-D13F-43C6-89BC-486235D3463B}"/>
                      </a:ext>
                    </a:extLst>
                  </p:cNvPr>
                  <p:cNvSpPr/>
                  <p:nvPr/>
                </p:nvSpPr>
                <p:spPr>
                  <a:xfrm>
                    <a:off x="2290770" y="5633013"/>
                    <a:ext cx="191386" cy="1850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9C299BB9-D431-4691-9937-7AEB30C61B85}"/>
                    </a:ext>
                  </a:extLst>
                </p:cNvPr>
                <p:cNvSpPr/>
                <p:nvPr/>
              </p:nvSpPr>
              <p:spPr>
                <a:xfrm>
                  <a:off x="2274757" y="5632895"/>
                  <a:ext cx="191386" cy="185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FB4F082-CE9B-4971-96FD-1D2053855985}"/>
                  </a:ext>
                </a:extLst>
              </p:cNvPr>
              <p:cNvSpPr/>
              <p:nvPr/>
            </p:nvSpPr>
            <p:spPr>
              <a:xfrm>
                <a:off x="2336143" y="5550693"/>
                <a:ext cx="718971" cy="2353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8AF49E1-EB98-4D38-8752-A9A920B693D0}"/>
                </a:ext>
              </a:extLst>
            </p:cNvPr>
            <p:cNvSpPr/>
            <p:nvPr/>
          </p:nvSpPr>
          <p:spPr>
            <a:xfrm>
              <a:off x="4160055" y="5319566"/>
              <a:ext cx="1207302" cy="380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IPR023410</a:t>
              </a:r>
              <a:endPara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F8E2A88-A0BD-4DDA-A555-71F1DAEA8A26}"/>
                </a:ext>
              </a:extLst>
            </p:cNvPr>
            <p:cNvSpPr/>
            <p:nvPr/>
          </p:nvSpPr>
          <p:spPr>
            <a:xfrm>
              <a:off x="3096660" y="5319565"/>
              <a:ext cx="1207302" cy="380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IPR000308</a:t>
              </a:r>
              <a:endPara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5031DE1A-8C18-4DA9-A6C9-284909598013}"/>
              </a:ext>
            </a:extLst>
          </p:cNvPr>
          <p:cNvSpPr/>
          <p:nvPr/>
        </p:nvSpPr>
        <p:spPr>
          <a:xfrm>
            <a:off x="5110886" y="5566563"/>
            <a:ext cx="2026478" cy="380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维度为所有条目的数量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7E9F459-90C1-48FD-95CD-CFB4AF54D560}"/>
              </a:ext>
            </a:extLst>
          </p:cNvPr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Picture 18">
            <a:extLst>
              <a:ext uri="{FF2B5EF4-FFF2-40B4-BE49-F238E27FC236}">
                <a16:creationId xmlns:a16="http://schemas.microsoft.com/office/drawing/2014/main" id="{4846A6A7-E5B2-46C4-AB04-F24A8062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41" name="文本框 2">
            <a:extLst>
              <a:ext uri="{FF2B5EF4-FFF2-40B4-BE49-F238E27FC236}">
                <a16:creationId xmlns:a16="http://schemas.microsoft.com/office/drawing/2014/main" id="{4C695BCF-AC78-4452-B0C9-C54F8543A1B4}"/>
              </a:ext>
            </a:extLst>
          </p:cNvPr>
          <p:cNvSpPr txBox="1"/>
          <p:nvPr/>
        </p:nvSpPr>
        <p:spPr>
          <a:xfrm>
            <a:off x="883064" y="157586"/>
            <a:ext cx="7365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03.</a:t>
            </a:r>
            <a:r>
              <a:rPr lang="zh-CN" altLang="en-US" sz="3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研究应用</a:t>
            </a:r>
            <a:endParaRPr lang="zh-CN" altLang="en-US" sz="3300" b="1" dirty="0">
              <a:solidFill>
                <a:prstClr val="white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B569C0-96DA-472D-9AC5-2699649B9EA7}"/>
              </a:ext>
            </a:extLst>
          </p:cNvPr>
          <p:cNvSpPr/>
          <p:nvPr/>
        </p:nvSpPr>
        <p:spPr>
          <a:xfrm>
            <a:off x="258772" y="1031943"/>
            <a:ext cx="4017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应用：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Rounded Rectangle 72">
            <a:extLst>
              <a:ext uri="{FF2B5EF4-FFF2-40B4-BE49-F238E27FC236}">
                <a16:creationId xmlns:a16="http://schemas.microsoft.com/office/drawing/2014/main" id="{80FEAFA4-0CA8-4499-940C-BB3E63A06CB9}"/>
              </a:ext>
            </a:extLst>
          </p:cNvPr>
          <p:cNvSpPr/>
          <p:nvPr/>
        </p:nvSpPr>
        <p:spPr>
          <a:xfrm>
            <a:off x="186216" y="1570973"/>
            <a:ext cx="8643663" cy="840228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Heptagon 21">
            <a:extLst>
              <a:ext uri="{FF2B5EF4-FFF2-40B4-BE49-F238E27FC236}">
                <a16:creationId xmlns:a16="http://schemas.microsoft.com/office/drawing/2014/main" id="{E9DDA3F4-914B-4C78-A749-7F725F61900A}"/>
              </a:ext>
            </a:extLst>
          </p:cNvPr>
          <p:cNvSpPr/>
          <p:nvPr/>
        </p:nvSpPr>
        <p:spPr>
          <a:xfrm>
            <a:off x="314121" y="1881873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69EBFC-057B-4891-891C-E5ECE4F2F3E1}"/>
              </a:ext>
            </a:extLst>
          </p:cNvPr>
          <p:cNvSpPr/>
          <p:nvPr/>
        </p:nvSpPr>
        <p:spPr>
          <a:xfrm>
            <a:off x="627902" y="1805356"/>
            <a:ext cx="8179780" cy="425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DeepGraphGO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graph neural network for large-scale, multispecies protein function prediction.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Bioinformatics, 2021.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BB3AFA-9B59-43AF-8303-B14A5E89B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6" y="2465492"/>
            <a:ext cx="7776211" cy="400127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156BD92-24F3-4158-85EA-50A3E3C67DAB}"/>
              </a:ext>
            </a:extLst>
          </p:cNvPr>
          <p:cNvSpPr/>
          <p:nvPr/>
        </p:nvSpPr>
        <p:spPr>
          <a:xfrm>
            <a:off x="829686" y="3742660"/>
            <a:ext cx="1743393" cy="1424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1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7E9F459-90C1-48FD-95CD-CFB4AF54D560}"/>
              </a:ext>
            </a:extLst>
          </p:cNvPr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Picture 18">
            <a:extLst>
              <a:ext uri="{FF2B5EF4-FFF2-40B4-BE49-F238E27FC236}">
                <a16:creationId xmlns:a16="http://schemas.microsoft.com/office/drawing/2014/main" id="{4846A6A7-E5B2-46C4-AB04-F24A8062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41" name="文本框 2">
            <a:extLst>
              <a:ext uri="{FF2B5EF4-FFF2-40B4-BE49-F238E27FC236}">
                <a16:creationId xmlns:a16="http://schemas.microsoft.com/office/drawing/2014/main" id="{4C695BCF-AC78-4452-B0C9-C54F8543A1B4}"/>
              </a:ext>
            </a:extLst>
          </p:cNvPr>
          <p:cNvSpPr txBox="1"/>
          <p:nvPr/>
        </p:nvSpPr>
        <p:spPr>
          <a:xfrm>
            <a:off x="883064" y="157586"/>
            <a:ext cx="7365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03.</a:t>
            </a:r>
            <a:r>
              <a:rPr lang="zh-CN" altLang="en-US" sz="33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研究应用</a:t>
            </a:r>
            <a:endParaRPr lang="zh-CN" altLang="en-US" sz="3300" b="1" dirty="0">
              <a:solidFill>
                <a:prstClr val="white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B569C0-96DA-472D-9AC5-2699649B9EA7}"/>
              </a:ext>
            </a:extLst>
          </p:cNvPr>
          <p:cNvSpPr/>
          <p:nvPr/>
        </p:nvSpPr>
        <p:spPr>
          <a:xfrm>
            <a:off x="258772" y="1031943"/>
            <a:ext cx="4017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应用：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Rounded Rectangle 72">
            <a:extLst>
              <a:ext uri="{FF2B5EF4-FFF2-40B4-BE49-F238E27FC236}">
                <a16:creationId xmlns:a16="http://schemas.microsoft.com/office/drawing/2014/main" id="{80FEAFA4-0CA8-4499-940C-BB3E63A06CB9}"/>
              </a:ext>
            </a:extLst>
          </p:cNvPr>
          <p:cNvSpPr/>
          <p:nvPr/>
        </p:nvSpPr>
        <p:spPr>
          <a:xfrm>
            <a:off x="186216" y="1570973"/>
            <a:ext cx="8643663" cy="760003"/>
          </a:xfrm>
          <a:prstGeom prst="roundRect">
            <a:avLst>
              <a:gd name="adj" fmla="val 7071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bIns="180000" rtlCol="0" anchor="ctr"/>
          <a:lstStyle/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Heptagon 21">
            <a:extLst>
              <a:ext uri="{FF2B5EF4-FFF2-40B4-BE49-F238E27FC236}">
                <a16:creationId xmlns:a16="http://schemas.microsoft.com/office/drawing/2014/main" id="{AAFFCC2B-F464-4133-8E8E-E2BB59F95388}"/>
              </a:ext>
            </a:extLst>
          </p:cNvPr>
          <p:cNvSpPr/>
          <p:nvPr/>
        </p:nvSpPr>
        <p:spPr>
          <a:xfrm>
            <a:off x="441532" y="1827036"/>
            <a:ext cx="292717" cy="272720"/>
          </a:xfrm>
          <a:prstGeom prst="heptagon">
            <a:avLst/>
          </a:prstGeom>
          <a:solidFill>
            <a:srgbClr val="0973B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2394C01-108E-49C9-A7A6-2978AA32872F}"/>
              </a:ext>
            </a:extLst>
          </p:cNvPr>
          <p:cNvSpPr/>
          <p:nvPr/>
        </p:nvSpPr>
        <p:spPr>
          <a:xfrm>
            <a:off x="734249" y="1802193"/>
            <a:ext cx="8095630" cy="636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NetGO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2.0: improving large-scale protein function prediction with massive sequence, text, domain, family and network information. NAR, 2021.</a:t>
            </a:r>
          </a:p>
          <a:p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0663C1B8-9A01-4F76-B059-CF2C933B1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68" y="2438400"/>
            <a:ext cx="6476592" cy="426010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D4C6882-BE79-4070-BE87-2C9439B7F0FB}"/>
              </a:ext>
            </a:extLst>
          </p:cNvPr>
          <p:cNvSpPr/>
          <p:nvPr/>
        </p:nvSpPr>
        <p:spPr>
          <a:xfrm>
            <a:off x="3082924" y="4688933"/>
            <a:ext cx="1298575" cy="378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728490" y="2684945"/>
            <a:ext cx="6858000" cy="1488110"/>
          </a:xfrm>
          <a:prstGeom prst="rect">
            <a:avLst/>
          </a:prstGeom>
          <a:solidFill>
            <a:srgbClr val="047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31484" y="288654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3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403423C-FEEA-9640-A685-30C1756C2313}"/>
              </a:ext>
            </a:extLst>
          </p:cNvPr>
          <p:cNvGrpSpPr/>
          <p:nvPr/>
        </p:nvGrpSpPr>
        <p:grpSpPr>
          <a:xfrm>
            <a:off x="2442151" y="1710376"/>
            <a:ext cx="4468865" cy="559940"/>
            <a:chOff x="2591893" y="2920153"/>
            <a:chExt cx="4468865" cy="559940"/>
          </a:xfrm>
        </p:grpSpPr>
        <p:sp>
          <p:nvSpPr>
            <p:cNvPr id="53" name="矩形 5">
              <a:extLst>
                <a:ext uri="{FF2B5EF4-FFF2-40B4-BE49-F238E27FC236}">
                  <a16:creationId xmlns:a16="http://schemas.microsoft.com/office/drawing/2014/main" id="{76C7A2D8-ED36-B44B-A800-C83D9234D3EB}"/>
                </a:ext>
              </a:extLst>
            </p:cNvPr>
            <p:cNvSpPr/>
            <p:nvPr/>
          </p:nvSpPr>
          <p:spPr>
            <a:xfrm>
              <a:off x="2591893" y="2920153"/>
              <a:ext cx="722225" cy="535887"/>
            </a:xfrm>
            <a:prstGeom prst="rect">
              <a:avLst/>
            </a:prstGeom>
            <a:solidFill>
              <a:srgbClr val="047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54" name="文本框 6">
              <a:extLst>
                <a:ext uri="{FF2B5EF4-FFF2-40B4-BE49-F238E27FC236}">
                  <a16:creationId xmlns:a16="http://schemas.microsoft.com/office/drawing/2014/main" id="{EE721298-8D2A-D745-BF67-45D3E97DEAA1}"/>
                </a:ext>
              </a:extLst>
            </p:cNvPr>
            <p:cNvSpPr txBox="1"/>
            <p:nvPr/>
          </p:nvSpPr>
          <p:spPr>
            <a:xfrm>
              <a:off x="2591893" y="2980347"/>
              <a:ext cx="6761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7">
              <a:extLst>
                <a:ext uri="{FF2B5EF4-FFF2-40B4-BE49-F238E27FC236}">
                  <a16:creationId xmlns:a16="http://schemas.microsoft.com/office/drawing/2014/main" id="{25FFE0AB-8C27-8145-BB7E-E11D53DC7EC0}"/>
                </a:ext>
              </a:extLst>
            </p:cNvPr>
            <p:cNvSpPr/>
            <p:nvPr/>
          </p:nvSpPr>
          <p:spPr>
            <a:xfrm>
              <a:off x="3271345" y="2920153"/>
              <a:ext cx="3789413" cy="559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56" name="文本框 8">
              <a:extLst>
                <a:ext uri="{FF2B5EF4-FFF2-40B4-BE49-F238E27FC236}">
                  <a16:creationId xmlns:a16="http://schemas.microsoft.com/office/drawing/2014/main" id="{8870F006-5448-2746-882D-290A7260773E}"/>
                </a:ext>
              </a:extLst>
            </p:cNvPr>
            <p:cNvSpPr txBox="1"/>
            <p:nvPr/>
          </p:nvSpPr>
          <p:spPr>
            <a:xfrm>
              <a:off x="3341734" y="2959509"/>
              <a:ext cx="37190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InterPro</a:t>
              </a:r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61A630-5971-1049-8A46-6EEDA323E19A}"/>
              </a:ext>
            </a:extLst>
          </p:cNvPr>
          <p:cNvGrpSpPr/>
          <p:nvPr/>
        </p:nvGrpSpPr>
        <p:grpSpPr>
          <a:xfrm>
            <a:off x="2442151" y="4611737"/>
            <a:ext cx="5550877" cy="559940"/>
            <a:chOff x="2591893" y="2920153"/>
            <a:chExt cx="5550877" cy="559940"/>
          </a:xfrm>
        </p:grpSpPr>
        <p:sp>
          <p:nvSpPr>
            <p:cNvPr id="61" name="矩形 5">
              <a:extLst>
                <a:ext uri="{FF2B5EF4-FFF2-40B4-BE49-F238E27FC236}">
                  <a16:creationId xmlns:a16="http://schemas.microsoft.com/office/drawing/2014/main" id="{0D73F45B-71FC-E045-8101-B1D8B4310586}"/>
                </a:ext>
              </a:extLst>
            </p:cNvPr>
            <p:cNvSpPr/>
            <p:nvPr/>
          </p:nvSpPr>
          <p:spPr>
            <a:xfrm>
              <a:off x="2591893" y="2920153"/>
              <a:ext cx="722225" cy="535887"/>
            </a:xfrm>
            <a:prstGeom prst="rect">
              <a:avLst/>
            </a:prstGeom>
            <a:solidFill>
              <a:srgbClr val="047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2" name="文本框 6">
              <a:extLst>
                <a:ext uri="{FF2B5EF4-FFF2-40B4-BE49-F238E27FC236}">
                  <a16:creationId xmlns:a16="http://schemas.microsoft.com/office/drawing/2014/main" id="{E6C41553-0293-0E42-AD73-1F9546EB9700}"/>
                </a:ext>
              </a:extLst>
            </p:cNvPr>
            <p:cNvSpPr txBox="1"/>
            <p:nvPr/>
          </p:nvSpPr>
          <p:spPr>
            <a:xfrm>
              <a:off x="2595180" y="2986361"/>
              <a:ext cx="6761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7">
              <a:extLst>
                <a:ext uri="{FF2B5EF4-FFF2-40B4-BE49-F238E27FC236}">
                  <a16:creationId xmlns:a16="http://schemas.microsoft.com/office/drawing/2014/main" id="{4E85E1C0-93E0-C246-93DE-72F6C870E121}"/>
                </a:ext>
              </a:extLst>
            </p:cNvPr>
            <p:cNvSpPr/>
            <p:nvPr/>
          </p:nvSpPr>
          <p:spPr>
            <a:xfrm>
              <a:off x="3271345" y="2920153"/>
              <a:ext cx="3789413" cy="559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4" name="文本框 8">
              <a:extLst>
                <a:ext uri="{FF2B5EF4-FFF2-40B4-BE49-F238E27FC236}">
                  <a16:creationId xmlns:a16="http://schemas.microsoft.com/office/drawing/2014/main" id="{68B65D39-7F63-0B46-BD1C-D8FFB237C203}"/>
                </a:ext>
              </a:extLst>
            </p:cNvPr>
            <p:cNvSpPr txBox="1"/>
            <p:nvPr/>
          </p:nvSpPr>
          <p:spPr>
            <a:xfrm>
              <a:off x="3341733" y="2959509"/>
              <a:ext cx="480103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研究应用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1864C5-FFBD-E74F-B8F9-88BCA3E8F78C}"/>
              </a:ext>
            </a:extLst>
          </p:cNvPr>
          <p:cNvGrpSpPr/>
          <p:nvPr/>
        </p:nvGrpSpPr>
        <p:grpSpPr>
          <a:xfrm>
            <a:off x="2442151" y="3249904"/>
            <a:ext cx="4468865" cy="559940"/>
            <a:chOff x="2591893" y="2920153"/>
            <a:chExt cx="4468865" cy="559940"/>
          </a:xfrm>
        </p:grpSpPr>
        <p:sp>
          <p:nvSpPr>
            <p:cNvPr id="66" name="矩形 5">
              <a:extLst>
                <a:ext uri="{FF2B5EF4-FFF2-40B4-BE49-F238E27FC236}">
                  <a16:creationId xmlns:a16="http://schemas.microsoft.com/office/drawing/2014/main" id="{645859CC-EDE0-C940-B66F-FD839335CA6E}"/>
                </a:ext>
              </a:extLst>
            </p:cNvPr>
            <p:cNvSpPr/>
            <p:nvPr/>
          </p:nvSpPr>
          <p:spPr>
            <a:xfrm>
              <a:off x="2591893" y="2920153"/>
              <a:ext cx="722225" cy="535887"/>
            </a:xfrm>
            <a:prstGeom prst="rect">
              <a:avLst/>
            </a:prstGeom>
            <a:solidFill>
              <a:srgbClr val="097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7" name="文本框 6">
              <a:extLst>
                <a:ext uri="{FF2B5EF4-FFF2-40B4-BE49-F238E27FC236}">
                  <a16:creationId xmlns:a16="http://schemas.microsoft.com/office/drawing/2014/main" id="{E6764504-DE9E-AA4F-9369-10ED39B59FEA}"/>
                </a:ext>
              </a:extLst>
            </p:cNvPr>
            <p:cNvSpPr txBox="1"/>
            <p:nvPr/>
          </p:nvSpPr>
          <p:spPr>
            <a:xfrm>
              <a:off x="2595180" y="2983354"/>
              <a:ext cx="6761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7">
              <a:extLst>
                <a:ext uri="{FF2B5EF4-FFF2-40B4-BE49-F238E27FC236}">
                  <a16:creationId xmlns:a16="http://schemas.microsoft.com/office/drawing/2014/main" id="{2A91381B-3D8C-AC43-9866-907938423C03}"/>
                </a:ext>
              </a:extLst>
            </p:cNvPr>
            <p:cNvSpPr/>
            <p:nvPr/>
          </p:nvSpPr>
          <p:spPr>
            <a:xfrm>
              <a:off x="3271345" y="2920153"/>
              <a:ext cx="3789413" cy="559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9" name="文本框 8">
              <a:extLst>
                <a:ext uri="{FF2B5EF4-FFF2-40B4-BE49-F238E27FC236}">
                  <a16:creationId xmlns:a16="http://schemas.microsoft.com/office/drawing/2014/main" id="{DB1A8F1A-EC55-2E4C-9940-585B9067CAF3}"/>
                </a:ext>
              </a:extLst>
            </p:cNvPr>
            <p:cNvSpPr txBox="1"/>
            <p:nvPr/>
          </p:nvSpPr>
          <p:spPr>
            <a:xfrm>
              <a:off x="3341734" y="2959509"/>
              <a:ext cx="37190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使用教程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89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0E60967-6191-4898-B9A2-AAB9DC78CFB9}"/>
              </a:ext>
            </a:extLst>
          </p:cNvPr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47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4B93D-9914-CF46-8FE7-1C0865A4C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203" y="2949887"/>
            <a:ext cx="959660" cy="958222"/>
          </a:xfrm>
          <a:prstGeom prst="ellipse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456269-FD03-9D40-A47F-CFA006F31095}"/>
              </a:ext>
            </a:extLst>
          </p:cNvPr>
          <p:cNvGrpSpPr/>
          <p:nvPr/>
        </p:nvGrpSpPr>
        <p:grpSpPr>
          <a:xfrm>
            <a:off x="3099673" y="2369899"/>
            <a:ext cx="4668754" cy="2118201"/>
            <a:chOff x="3099673" y="2369899"/>
            <a:chExt cx="4668754" cy="2118201"/>
          </a:xfrm>
        </p:grpSpPr>
        <p:grpSp>
          <p:nvGrpSpPr>
            <p:cNvPr id="17" name="组合 16"/>
            <p:cNvGrpSpPr/>
            <p:nvPr/>
          </p:nvGrpSpPr>
          <p:grpSpPr>
            <a:xfrm>
              <a:off x="3099673" y="2369899"/>
              <a:ext cx="4668754" cy="2118201"/>
              <a:chOff x="4366118" y="1988840"/>
              <a:chExt cx="3714493" cy="2824268"/>
            </a:xfrm>
            <a:solidFill>
              <a:srgbClr val="0553A7"/>
            </a:solidFill>
          </p:grpSpPr>
          <p:sp>
            <p:nvSpPr>
              <p:cNvPr id="3" name="文本框 2"/>
              <p:cNvSpPr txBox="1"/>
              <p:nvPr/>
            </p:nvSpPr>
            <p:spPr>
              <a:xfrm>
                <a:off x="4456142" y="2873428"/>
                <a:ext cx="362446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01. </a:t>
                </a:r>
                <a:r>
                  <a:rPr lang="en-US" altLang="zh-CN" sz="33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InterPro</a:t>
                </a:r>
                <a:r>
                  <a:rPr lang="zh-CN" altLang="en-US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</a:t>
                </a:r>
              </a:p>
              <a:p>
                <a:pPr defTabSz="685800"/>
                <a:endParaRPr lang="zh-CN" altLang="en-US" sz="33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" name="直接连接符 4"/>
              <p:cNvCxnSpPr>
                <a:cxnSpLocks/>
              </p:cNvCxnSpPr>
              <p:nvPr/>
            </p:nvCxnSpPr>
            <p:spPr>
              <a:xfrm>
                <a:off x="4366118" y="1988840"/>
                <a:ext cx="0" cy="2824268"/>
              </a:xfrm>
              <a:prstGeom prst="line">
                <a:avLst/>
              </a:prstGeom>
              <a:grpFill/>
              <a:ln w="1270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E8B2-6493-F149-B27F-CDA03B38F9D1}"/>
                </a:ext>
              </a:extLst>
            </p:cNvPr>
            <p:cNvSpPr/>
            <p:nvPr/>
          </p:nvSpPr>
          <p:spPr>
            <a:xfrm>
              <a:off x="3101857" y="3030069"/>
              <a:ext cx="224117" cy="797859"/>
            </a:xfrm>
            <a:prstGeom prst="rect">
              <a:avLst/>
            </a:prstGeom>
            <a:solidFill>
              <a:srgbClr val="097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18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4662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01.InterPro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介绍</a:t>
            </a:r>
          </a:p>
        </p:txBody>
      </p:sp>
      <p:sp>
        <p:nvSpPr>
          <p:cNvPr id="3" name="AutoShape 2" descr="How AI Will Disrupt Drug Development">
            <a:extLst>
              <a:ext uri="{FF2B5EF4-FFF2-40B4-BE49-F238E27FC236}">
                <a16:creationId xmlns:a16="http://schemas.microsoft.com/office/drawing/2014/main" id="{5B187228-EB3A-4E72-8866-9C9DA31EE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443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256B5D15-0DB3-4AAB-BEE8-3F9989732848}"/>
              </a:ext>
            </a:extLst>
          </p:cNvPr>
          <p:cNvSpPr/>
          <p:nvPr/>
        </p:nvSpPr>
        <p:spPr>
          <a:xfrm>
            <a:off x="163119" y="1279124"/>
            <a:ext cx="8809433" cy="1328303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是负责细胞中生物过程的大分子。由氨基酸组成的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序列可以变化或者折叠成特定的三维结构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，从而与其他蛋白质和分子相互作用并发挥其功能。</a:t>
            </a: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9E862CCE-3FB2-4C33-B965-4C297B0471E7}"/>
              </a:ext>
            </a:extLst>
          </p:cNvPr>
          <p:cNvSpPr/>
          <p:nvPr/>
        </p:nvSpPr>
        <p:spPr>
          <a:xfrm>
            <a:off x="163119" y="2910952"/>
            <a:ext cx="5203356" cy="2620926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简单来说：可以将体内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氨基酸序列相似并且结构与功能十分相近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的蛋白质集合称为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蛋白质家族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。利用计算机算法对大量蛋白质按家族进行的分类，有助于理清进化关系。并且当鉴定出一种新型蛋白质时，可以根据预测其所属的家族来提出其功能特性。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2834B5-A9EB-4C25-BC06-341CE001B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60" y="3503824"/>
            <a:ext cx="3610240" cy="1435182"/>
          </a:xfrm>
          <a:prstGeom prst="rect">
            <a:avLst/>
          </a:prstGeom>
        </p:spPr>
      </p:pic>
      <p:sp>
        <p:nvSpPr>
          <p:cNvPr id="21" name="Rounded Rectangle 21">
            <a:extLst>
              <a:ext uri="{FF2B5EF4-FFF2-40B4-BE49-F238E27FC236}">
                <a16:creationId xmlns:a16="http://schemas.microsoft.com/office/drawing/2014/main" id="{CBB03AF7-7C83-4D3D-B15B-80EB895FC03B}"/>
              </a:ext>
            </a:extLst>
          </p:cNvPr>
          <p:cNvSpPr/>
          <p:nvPr/>
        </p:nvSpPr>
        <p:spPr>
          <a:xfrm>
            <a:off x="796333" y="5696293"/>
            <a:ext cx="7856133" cy="851612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InterPro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数据库是根据序列将蛋白质分类为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蛋白质家族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并预测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结构域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和位点的重要资源，可用于蛋白质功能的分析。</a:t>
            </a:r>
          </a:p>
        </p:txBody>
      </p:sp>
    </p:spTree>
    <p:extLst>
      <p:ext uri="{BB962C8B-B14F-4D97-AF65-F5344CB8AC3E}">
        <p14:creationId xmlns:p14="http://schemas.microsoft.com/office/powerpoint/2010/main" val="187910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4662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01.InterPro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介绍</a:t>
            </a:r>
          </a:p>
        </p:txBody>
      </p:sp>
      <p:sp>
        <p:nvSpPr>
          <p:cNvPr id="3" name="AutoShape 2" descr="How AI Will Disrupt Drug Development">
            <a:extLst>
              <a:ext uri="{FF2B5EF4-FFF2-40B4-BE49-F238E27FC236}">
                <a16:creationId xmlns:a16="http://schemas.microsoft.com/office/drawing/2014/main" id="{5B187228-EB3A-4E72-8866-9C9DA31EE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443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256B5D15-0DB3-4AAB-BEE8-3F9989732848}"/>
              </a:ext>
            </a:extLst>
          </p:cNvPr>
          <p:cNvSpPr/>
          <p:nvPr/>
        </p:nvSpPr>
        <p:spPr>
          <a:xfrm>
            <a:off x="197880" y="1153298"/>
            <a:ext cx="5521137" cy="1533525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蛋白质家族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指一组进化上相关的蛋白质，它们具有同源性（来自于相同祖先），有相似的结构及功能和显著的序列相似性。</a:t>
            </a: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9E862CCE-3FB2-4C33-B965-4C297B0471E7}"/>
              </a:ext>
            </a:extLst>
          </p:cNvPr>
          <p:cNvSpPr/>
          <p:nvPr/>
        </p:nvSpPr>
        <p:spPr>
          <a:xfrm>
            <a:off x="167282" y="4648072"/>
            <a:ext cx="5818848" cy="2052342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一个例子是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蛋白偶联受体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GPCR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。这个家族的蛋白质涉及许多生物过程，包括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光接收，免疫系统调节和神经系统传递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GPCR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分为较小的家族时，各个组具有更多共同点。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5DF12B-08D1-4965-B0A3-53B3BF01B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7" y="913596"/>
            <a:ext cx="3171825" cy="1981200"/>
          </a:xfrm>
          <a:prstGeom prst="rect">
            <a:avLst/>
          </a:prstGeom>
        </p:spPr>
      </p:pic>
      <p:sp>
        <p:nvSpPr>
          <p:cNvPr id="13" name="Rounded Rectangle 21">
            <a:extLst>
              <a:ext uri="{FF2B5EF4-FFF2-40B4-BE49-F238E27FC236}">
                <a16:creationId xmlns:a16="http://schemas.microsoft.com/office/drawing/2014/main" id="{3B916369-C917-408D-99F9-0F1056186113}"/>
              </a:ext>
            </a:extLst>
          </p:cNvPr>
          <p:cNvSpPr/>
          <p:nvPr/>
        </p:nvSpPr>
        <p:spPr>
          <a:xfrm>
            <a:off x="197880" y="2966335"/>
            <a:ext cx="8791132" cy="1533525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蛋白质家族通常被排列成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层次结构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，具有共同祖先的蛋白质被细分为更小，更紧密相关的组。有时会使用超家族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描述一大组远距离相关的蛋白质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和亚家族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描述一小组紧密相关的蛋白质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。右上图显示了一个假设的蛋白质家族层次。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105356-530B-4533-AE76-DAC796E51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55" y="4598269"/>
            <a:ext cx="2990588" cy="21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4662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01.InterPro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介绍</a:t>
            </a:r>
          </a:p>
        </p:txBody>
      </p:sp>
      <p:sp>
        <p:nvSpPr>
          <p:cNvPr id="3" name="AutoShape 2" descr="How AI Will Disrupt Drug Development">
            <a:extLst>
              <a:ext uri="{FF2B5EF4-FFF2-40B4-BE49-F238E27FC236}">
                <a16:creationId xmlns:a16="http://schemas.microsoft.com/office/drawing/2014/main" id="{5B187228-EB3A-4E72-8866-9C9DA31EE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443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256B5D15-0DB3-4AAB-BEE8-3F9989732848}"/>
              </a:ext>
            </a:extLst>
          </p:cNvPr>
          <p:cNvSpPr/>
          <p:nvPr/>
        </p:nvSpPr>
        <p:spPr>
          <a:xfrm>
            <a:off x="253007" y="1246242"/>
            <a:ext cx="8624293" cy="1814019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结构域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是蛋白质构象中二级结构与三级结构之间的一个层次。一般每个结构域约由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100-200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个氨基酸组成，各有独特的空间构象，并承担不同的生物学功能。结构域可以存在于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多种生物学环境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中，其中在具有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不同功能的蛋白质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发现相似的结构域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9E862CCE-3FB2-4C33-B965-4C297B0471E7}"/>
              </a:ext>
            </a:extLst>
          </p:cNvPr>
          <p:cNvSpPr/>
          <p:nvPr/>
        </p:nvSpPr>
        <p:spPr>
          <a:xfrm>
            <a:off x="305126" y="3842412"/>
            <a:ext cx="5818848" cy="2098411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SH3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结构域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是约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个氨基酸组成的小结构域，参与蛋白质与蛋白质相互作用。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SH3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域具有独特的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结构，存在于具有不同功能的各种蛋白质中，包括衔接子蛋白质、磷脂酶和肌球蛋白。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D06912-D4C7-454C-AE54-CF77F52DB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92" y="3842412"/>
            <a:ext cx="2686751" cy="20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4662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01.InterPro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2A5F3E-23F9-4D16-B0F8-DC9F0A0B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11" y="3146649"/>
            <a:ext cx="3621033" cy="2614939"/>
          </a:xfrm>
          <a:prstGeom prst="rect">
            <a:avLst/>
          </a:prstGeom>
        </p:spPr>
      </p:pic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5AB1A01C-D68C-4EB4-B6E9-54BB4B463934}"/>
              </a:ext>
            </a:extLst>
          </p:cNvPr>
          <p:cNvSpPr/>
          <p:nvPr/>
        </p:nvSpPr>
        <p:spPr>
          <a:xfrm>
            <a:off x="259851" y="1060856"/>
            <a:ext cx="8624293" cy="1814019"/>
          </a:xfrm>
          <a:prstGeom prst="roundRect">
            <a:avLst>
              <a:gd name="adj" fmla="val 12243"/>
            </a:avLst>
          </a:prstGeom>
          <a:ln>
            <a:solidFill>
              <a:srgbClr val="0973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将来自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个成员数据库的蛋白质家族、结构域或位点的信息整合为单个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条目（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目前超过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40000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）。工作人员还检查每个条目的生物学准确性并添加相关信息，包括名称、描述性摘要、生物医学文献的链接和基因本体论术语，并链接到各种其他数据库，例如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UniProt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ENZYME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PDBe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3A2463-7C0A-4C68-B6F8-9E21EC71E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" y="3071776"/>
            <a:ext cx="5210086" cy="27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0E60967-6191-4898-B9A2-AAB9DC78CFB9}"/>
              </a:ext>
            </a:extLst>
          </p:cNvPr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47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4B93D-9914-CF46-8FE7-1C0865A4C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203" y="2949887"/>
            <a:ext cx="959660" cy="958222"/>
          </a:xfrm>
          <a:prstGeom prst="ellipse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456269-FD03-9D40-A47F-CFA006F31095}"/>
              </a:ext>
            </a:extLst>
          </p:cNvPr>
          <p:cNvGrpSpPr/>
          <p:nvPr/>
        </p:nvGrpSpPr>
        <p:grpSpPr>
          <a:xfrm>
            <a:off x="3099672" y="2369899"/>
            <a:ext cx="6253877" cy="2118201"/>
            <a:chOff x="3099673" y="2369899"/>
            <a:chExt cx="4668754" cy="2118201"/>
          </a:xfrm>
        </p:grpSpPr>
        <p:grpSp>
          <p:nvGrpSpPr>
            <p:cNvPr id="17" name="组合 16"/>
            <p:cNvGrpSpPr/>
            <p:nvPr/>
          </p:nvGrpSpPr>
          <p:grpSpPr>
            <a:xfrm>
              <a:off x="3099673" y="2369899"/>
              <a:ext cx="4668754" cy="2118201"/>
              <a:chOff x="4366118" y="1988840"/>
              <a:chExt cx="3714493" cy="2824268"/>
            </a:xfrm>
            <a:solidFill>
              <a:srgbClr val="0553A7"/>
            </a:solidFill>
          </p:grpSpPr>
          <p:sp>
            <p:nvSpPr>
              <p:cNvPr id="3" name="文本框 2"/>
              <p:cNvSpPr txBox="1"/>
              <p:nvPr/>
            </p:nvSpPr>
            <p:spPr>
              <a:xfrm>
                <a:off x="4456142" y="2873428"/>
                <a:ext cx="36244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02. </a:t>
                </a:r>
                <a:r>
                  <a:rPr lang="zh-CN" altLang="en-US" sz="33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使用教程</a:t>
                </a:r>
              </a:p>
            </p:txBody>
          </p:sp>
          <p:cxnSp>
            <p:nvCxnSpPr>
              <p:cNvPr id="5" name="直接连接符 4"/>
              <p:cNvCxnSpPr>
                <a:cxnSpLocks/>
              </p:cNvCxnSpPr>
              <p:nvPr/>
            </p:nvCxnSpPr>
            <p:spPr>
              <a:xfrm>
                <a:off x="4366118" y="1988840"/>
                <a:ext cx="0" cy="2824268"/>
              </a:xfrm>
              <a:prstGeom prst="line">
                <a:avLst/>
              </a:prstGeom>
              <a:grpFill/>
              <a:ln w="1270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E8B2-6493-F149-B27F-CDA03B38F9D1}"/>
                </a:ext>
              </a:extLst>
            </p:cNvPr>
            <p:cNvSpPr/>
            <p:nvPr/>
          </p:nvSpPr>
          <p:spPr>
            <a:xfrm>
              <a:off x="3101857" y="3030069"/>
              <a:ext cx="224117" cy="797859"/>
            </a:xfrm>
            <a:prstGeom prst="rect">
              <a:avLst/>
            </a:prstGeom>
            <a:solidFill>
              <a:srgbClr val="097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59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903270"/>
          </a:xfrm>
          <a:prstGeom prst="rect">
            <a:avLst/>
          </a:prstGeom>
          <a:solidFill>
            <a:srgbClr val="097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46378-0439-8346-A532-561A02E4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40"/>
            <a:ext cx="883065" cy="881742"/>
          </a:xfrm>
          <a:prstGeom prst="ellipse">
            <a:avLst/>
          </a:prstGeom>
        </p:spPr>
      </p:pic>
      <p:sp>
        <p:nvSpPr>
          <p:cNvPr id="20" name="文本框 2">
            <a:extLst>
              <a:ext uri="{FF2B5EF4-FFF2-40B4-BE49-F238E27FC236}">
                <a16:creationId xmlns:a16="http://schemas.microsoft.com/office/drawing/2014/main" id="{709BA786-ECF9-BD48-9337-FC14228C12E8}"/>
              </a:ext>
            </a:extLst>
          </p:cNvPr>
          <p:cNvSpPr txBox="1"/>
          <p:nvPr/>
        </p:nvSpPr>
        <p:spPr>
          <a:xfrm>
            <a:off x="883065" y="157586"/>
            <a:ext cx="718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02.</a:t>
            </a:r>
            <a:r>
              <a:rPr lang="zh-CN" altLang="en-US" sz="33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使用教程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89625FA-6FEB-4CE1-B21A-C05EC92E7686}"/>
              </a:ext>
            </a:extLst>
          </p:cNvPr>
          <p:cNvGrpSpPr/>
          <p:nvPr/>
        </p:nvGrpSpPr>
        <p:grpSpPr>
          <a:xfrm>
            <a:off x="441532" y="1323975"/>
            <a:ext cx="8091338" cy="1545700"/>
            <a:chOff x="410651" y="1495425"/>
            <a:chExt cx="8091338" cy="1545700"/>
          </a:xfrm>
        </p:grpSpPr>
        <p:sp>
          <p:nvSpPr>
            <p:cNvPr id="22" name="Rounded Rectangle 72">
              <a:extLst>
                <a:ext uri="{FF2B5EF4-FFF2-40B4-BE49-F238E27FC236}">
                  <a16:creationId xmlns:a16="http://schemas.microsoft.com/office/drawing/2014/main" id="{E7BF05DD-412F-4B4F-BF2A-D8AA96D5FEA4}"/>
                </a:ext>
              </a:extLst>
            </p:cNvPr>
            <p:cNvSpPr/>
            <p:nvPr/>
          </p:nvSpPr>
          <p:spPr>
            <a:xfrm>
              <a:off x="410651" y="1495425"/>
              <a:ext cx="8091338" cy="1545700"/>
            </a:xfrm>
            <a:prstGeom prst="roundRect">
              <a:avLst>
                <a:gd name="adj" fmla="val 7071"/>
              </a:avLst>
            </a:prstGeom>
            <a:ln>
              <a:solidFill>
                <a:srgbClr val="0973B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bIns="180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InterPro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向用户提供两种使用方法：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在线预测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本地预测（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InterProScan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工具）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Heptagon 21">
              <a:extLst>
                <a:ext uri="{FF2B5EF4-FFF2-40B4-BE49-F238E27FC236}">
                  <a16:creationId xmlns:a16="http://schemas.microsoft.com/office/drawing/2014/main" id="{2C6EFEF3-192D-4A52-B238-6F9EC273B829}"/>
                </a:ext>
              </a:extLst>
            </p:cNvPr>
            <p:cNvSpPr/>
            <p:nvPr/>
          </p:nvSpPr>
          <p:spPr>
            <a:xfrm>
              <a:off x="1263960" y="2510658"/>
              <a:ext cx="292717" cy="261391"/>
            </a:xfrm>
            <a:prstGeom prst="heptagon">
              <a:avLst/>
            </a:prstGeom>
            <a:solidFill>
              <a:srgbClr val="0973B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Heptagon 21">
              <a:extLst>
                <a:ext uri="{FF2B5EF4-FFF2-40B4-BE49-F238E27FC236}">
                  <a16:creationId xmlns:a16="http://schemas.microsoft.com/office/drawing/2014/main" id="{461ECDD7-C138-4384-8EF8-CDD1C00055DF}"/>
                </a:ext>
              </a:extLst>
            </p:cNvPr>
            <p:cNvSpPr/>
            <p:nvPr/>
          </p:nvSpPr>
          <p:spPr>
            <a:xfrm>
              <a:off x="1263961" y="2088419"/>
              <a:ext cx="292717" cy="272720"/>
            </a:xfrm>
            <a:prstGeom prst="heptagon">
              <a:avLst/>
            </a:prstGeom>
            <a:solidFill>
              <a:srgbClr val="0973B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A818187-AB13-4B2F-B8D5-C9D76FD92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2" y="3027582"/>
            <a:ext cx="4430395" cy="37917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E0B5F5-6627-469D-9849-091101E39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2" y="3088693"/>
            <a:ext cx="3046117" cy="36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2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6984</TotalTime>
  <Words>968</Words>
  <Application>Microsoft Office PowerPoint</Application>
  <PresentationFormat>全屏显示(4:3)</PresentationFormat>
  <Paragraphs>111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Helvetica Neue</vt:lpstr>
      <vt:lpstr>等线</vt:lpstr>
      <vt:lpstr>黑体</vt:lpstr>
      <vt:lpstr>黑体</vt:lpstr>
      <vt:lpstr>KaiTi</vt:lpstr>
      <vt:lpstr>宋体</vt:lpstr>
      <vt:lpstr>微软雅黑</vt:lpstr>
      <vt:lpstr>中山行书百年纪念版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长利</dc:creator>
  <cp:lastModifiedBy>wahaha ha</cp:lastModifiedBy>
  <cp:revision>1195</cp:revision>
  <dcterms:created xsi:type="dcterms:W3CDTF">2021-05-17T13:11:01Z</dcterms:created>
  <dcterms:modified xsi:type="dcterms:W3CDTF">2022-04-22T02:43:30Z</dcterms:modified>
</cp:coreProperties>
</file>