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8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2" y="2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FED-1365-4B0A-B5BE-FE547DEC66E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F1AA-C21D-4861-8975-3146707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9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FED-1365-4B0A-B5BE-FE547DEC66E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F1AA-C21D-4861-8975-3146707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83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FED-1365-4B0A-B5BE-FE547DEC66E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F1AA-C21D-4861-8975-3146707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51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FED-1365-4B0A-B5BE-FE547DEC66E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F1AA-C21D-4861-8975-3146707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87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FED-1365-4B0A-B5BE-FE547DEC66E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F1AA-C21D-4861-8975-3146707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0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FED-1365-4B0A-B5BE-FE547DEC66E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F1AA-C21D-4861-8975-3146707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70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FED-1365-4B0A-B5BE-FE547DEC66E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F1AA-C21D-4861-8975-3146707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13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FED-1365-4B0A-B5BE-FE547DEC66E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F1AA-C21D-4861-8975-3146707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37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FED-1365-4B0A-B5BE-FE547DEC66E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F1AA-C21D-4861-8975-3146707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06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FED-1365-4B0A-B5BE-FE547DEC66E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F1AA-C21D-4861-8975-3146707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93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FED-1365-4B0A-B5BE-FE547DEC66E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F1AA-C21D-4861-8975-3146707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02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4CFED-1365-4B0A-B5BE-FE547DEC66E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BF1AA-C21D-4861-8975-3146707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10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/>
          <a:lstStyle/>
          <a:p>
            <a:r>
              <a:rPr lang="en-GB" dirty="0"/>
              <a:t>Haskell Coding and Testing</a:t>
            </a:r>
            <a:br>
              <a:rPr lang="en-GB" dirty="0"/>
            </a:br>
            <a:r>
              <a:rPr lang="en-GB" dirty="0"/>
              <a:t>and this year’s</a:t>
            </a:r>
            <a:br>
              <a:rPr lang="en-GB" dirty="0"/>
            </a:br>
            <a:r>
              <a:rPr lang="en-GB" dirty="0"/>
              <a:t>comp2209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Andy Gravell</a:t>
            </a:r>
          </a:p>
          <a:p>
            <a:r>
              <a:rPr lang="en-GB" dirty="0"/>
              <a:t>November 2019</a:t>
            </a:r>
          </a:p>
          <a:p>
            <a:r>
              <a:rPr lang="en-GB" dirty="0"/>
              <a:t>comp2209 Programming III</a:t>
            </a:r>
          </a:p>
        </p:txBody>
      </p:sp>
    </p:spTree>
    <p:extLst>
      <p:ext uri="{BB962C8B-B14F-4D97-AF65-F5344CB8AC3E}">
        <p14:creationId xmlns:p14="http://schemas.microsoft.com/office/powerpoint/2010/main" val="263501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Avoid Premature Optimisation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factorial function grows exponentially</a:t>
            </a:r>
          </a:p>
          <a:p>
            <a:r>
              <a:rPr lang="en-GB" dirty="0"/>
              <a:t>After the first 20 results, it overflows </a:t>
            </a:r>
          </a:p>
          <a:p>
            <a:pPr marL="457200" lvl="1" indent="0">
              <a:buNone/>
            </a:pPr>
            <a:r>
              <a:rPr lang="en-GB" b="1" dirty="0"/>
              <a:t>*Main&gt; fact1 21</a:t>
            </a:r>
          </a:p>
          <a:p>
            <a:pPr marL="457200" lvl="1" indent="0">
              <a:buNone/>
            </a:pPr>
            <a:r>
              <a:rPr lang="en-GB" b="1" dirty="0"/>
              <a:t>-1195114496</a:t>
            </a:r>
          </a:p>
          <a:p>
            <a:r>
              <a:rPr lang="en-GB" dirty="0"/>
              <a:t>So there is no point optimising this function</a:t>
            </a:r>
          </a:p>
          <a:p>
            <a:pPr lvl="1"/>
            <a:r>
              <a:rPr lang="en-GB" dirty="0"/>
              <a:t>always wait until you see performance issues</a:t>
            </a:r>
          </a:p>
        </p:txBody>
      </p:sp>
    </p:spTree>
    <p:extLst>
      <p:ext uri="{BB962C8B-B14F-4D97-AF65-F5344CB8AC3E}">
        <p14:creationId xmlns:p14="http://schemas.microsoft.com/office/powerpoint/2010/main" val="87404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Horizontal &amp; Vertical Coding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GB" dirty="0"/>
              <a:t>Some solutions are “one-liners” (horizontal)</a:t>
            </a:r>
          </a:p>
          <a:p>
            <a:r>
              <a:rPr lang="en-GB" dirty="0"/>
              <a:t>The sixth solution has eight lines (vertical)</a:t>
            </a:r>
          </a:p>
          <a:p>
            <a:pPr lvl="1"/>
            <a:r>
              <a:rPr lang="en-GB" dirty="0"/>
              <a:t>and includes a helper function</a:t>
            </a:r>
          </a:p>
          <a:p>
            <a:pPr lvl="1"/>
            <a:r>
              <a:rPr lang="en-GB" dirty="0"/>
              <a:t>and is closest to imperative / procedural code</a:t>
            </a:r>
          </a:p>
          <a:p>
            <a:r>
              <a:rPr lang="en-GB" dirty="0"/>
              <a:t>In the assignment, use whatever style you like</a:t>
            </a:r>
          </a:p>
          <a:p>
            <a:pPr lvl="1"/>
            <a:r>
              <a:rPr lang="en-GB" dirty="0"/>
              <a:t>make sure your code must be easy to read</a:t>
            </a:r>
          </a:p>
          <a:p>
            <a:pPr lvl="1"/>
            <a:r>
              <a:rPr lang="en-GB" dirty="0"/>
              <a:t>if part of it is hard to understand, add a comment</a:t>
            </a:r>
          </a:p>
          <a:p>
            <a:pPr lvl="1"/>
            <a:r>
              <a:rPr lang="en-GB" dirty="0"/>
              <a:t>you will be awarded marks for its clarity</a:t>
            </a:r>
          </a:p>
          <a:p>
            <a:pPr lvl="1"/>
            <a:r>
              <a:rPr lang="en-GB" dirty="0"/>
              <a:t>with extra marks for concise &amp; elegant solutions</a:t>
            </a:r>
          </a:p>
        </p:txBody>
      </p:sp>
    </p:spTree>
    <p:extLst>
      <p:ext uri="{BB962C8B-B14F-4D97-AF65-F5344CB8AC3E}">
        <p14:creationId xmlns:p14="http://schemas.microsoft.com/office/powerpoint/2010/main" val="208617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GB" dirty="0"/>
              <a:t>You will need to write many functions</a:t>
            </a:r>
          </a:p>
          <a:p>
            <a:pPr lvl="1"/>
            <a:r>
              <a:rPr lang="en-GB" dirty="0"/>
              <a:t>each one should be quite small, perhaps &lt; 10 lines</a:t>
            </a:r>
          </a:p>
          <a:p>
            <a:r>
              <a:rPr lang="en-GB" dirty="0"/>
              <a:t>It is sensible to test each one as you write it</a:t>
            </a:r>
          </a:p>
          <a:p>
            <a:r>
              <a:rPr lang="en-GB" dirty="0"/>
              <a:t>Capture these tests via test automation</a:t>
            </a:r>
          </a:p>
          <a:p>
            <a:pPr lvl="1"/>
            <a:r>
              <a:rPr lang="en-GB" dirty="0"/>
              <a:t>could be some one-line function invocations</a:t>
            </a:r>
          </a:p>
          <a:p>
            <a:pPr lvl="1"/>
            <a:r>
              <a:rPr lang="en-GB" dirty="0"/>
              <a:t>Haskell makes this easy as there is no implicit</a:t>
            </a:r>
          </a:p>
          <a:p>
            <a:pPr lvl="1"/>
            <a:r>
              <a:rPr lang="en-GB" dirty="0"/>
              <a:t>pure functions don’t need complex test set up</a:t>
            </a:r>
          </a:p>
          <a:p>
            <a:r>
              <a:rPr lang="en-GB" dirty="0"/>
              <a:t>Automation means you can re-run tests easily</a:t>
            </a:r>
          </a:p>
          <a:p>
            <a:pPr lvl="1"/>
            <a:r>
              <a:rPr lang="en-GB" dirty="0"/>
              <a:t>catch any “regression” (code that stops working)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43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GB" dirty="0"/>
              <a:t>Haskell makes it easy to automate testing</a:t>
            </a:r>
          </a:p>
          <a:p>
            <a:pPr lvl="1"/>
            <a:r>
              <a:rPr lang="en-GB" dirty="0"/>
              <a:t>define some testing constants and functions</a:t>
            </a:r>
          </a:p>
          <a:p>
            <a:pPr lvl="1"/>
            <a:r>
              <a:rPr lang="en-GB" dirty="0"/>
              <a:t>apply these, for example at the command line</a:t>
            </a:r>
          </a:p>
          <a:p>
            <a:r>
              <a:rPr lang="en-GB" dirty="0"/>
              <a:t>There are also Haskell testing frameworks</a:t>
            </a:r>
          </a:p>
          <a:p>
            <a:pPr lvl="1"/>
            <a:r>
              <a:rPr lang="en-GB" dirty="0"/>
              <a:t>these may be overkill for simple coding exercises</a:t>
            </a:r>
          </a:p>
          <a:p>
            <a:pPr lvl="1"/>
            <a:r>
              <a:rPr lang="en-GB" dirty="0"/>
              <a:t>but are worth investigating for larger programs</a:t>
            </a:r>
          </a:p>
          <a:p>
            <a:r>
              <a:rPr lang="en-GB" dirty="0"/>
              <a:t>See </a:t>
            </a:r>
            <a:r>
              <a:rPr lang="en-GB" dirty="0" err="1"/>
              <a:t>eg</a:t>
            </a:r>
            <a:r>
              <a:rPr lang="en-GB" dirty="0"/>
              <a:t>: </a:t>
            </a:r>
            <a:r>
              <a:rPr lang="en-GB" dirty="0" err="1"/>
              <a:t>QuickCheck</a:t>
            </a:r>
            <a:r>
              <a:rPr lang="en-GB" dirty="0"/>
              <a:t>, </a:t>
            </a:r>
            <a:r>
              <a:rPr lang="en-GB" dirty="0" err="1"/>
              <a:t>HUnit</a:t>
            </a:r>
            <a:r>
              <a:rPr lang="en-GB" dirty="0"/>
              <a:t>, tasty, </a:t>
            </a:r>
            <a:r>
              <a:rPr lang="en-GB" dirty="0" err="1"/>
              <a:t>Hspec</a:t>
            </a:r>
            <a:r>
              <a:rPr lang="en-GB" dirty="0"/>
              <a:t>, …</a:t>
            </a:r>
          </a:p>
          <a:p>
            <a:pPr marL="457200" lvl="1" indent="0">
              <a:buNone/>
            </a:pPr>
            <a:r>
              <a:rPr lang="en-GB" sz="2000" dirty="0"/>
              <a:t>https://begriffs.com/posts/2017-01-14-design-use-quickcheck.html</a:t>
            </a:r>
          </a:p>
          <a:p>
            <a:pPr marL="457200" lvl="1" indent="0">
              <a:buNone/>
            </a:pPr>
            <a:r>
              <a:rPr lang="en-GB" sz="2000" dirty="0"/>
              <a:t>https://wiki.haskell.org/HUnit_1.0_User%27s_Guide</a:t>
            </a:r>
          </a:p>
        </p:txBody>
      </p:sp>
    </p:spTree>
    <p:extLst>
      <p:ext uri="{BB962C8B-B14F-4D97-AF65-F5344CB8AC3E}">
        <p14:creationId xmlns:p14="http://schemas.microsoft.com/office/powerpoint/2010/main" val="351113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can include test values and functions</a:t>
            </a:r>
          </a:p>
          <a:p>
            <a:pPr marL="400050" lvl="1" indent="0">
              <a:buNone/>
            </a:pPr>
            <a:r>
              <a:rPr lang="en-GB" b="1" dirty="0"/>
              <a:t>-- some factorial values</a:t>
            </a:r>
          </a:p>
          <a:p>
            <a:pPr marL="400050" lvl="1" indent="0">
              <a:buNone/>
            </a:pPr>
            <a:r>
              <a:rPr lang="en-GB" b="1" dirty="0"/>
              <a:t>factorial7 = 1*2*3*4*5*6*7</a:t>
            </a:r>
          </a:p>
          <a:p>
            <a:pPr marL="400050" lvl="1" indent="0">
              <a:buNone/>
            </a:pPr>
            <a:r>
              <a:rPr lang="en-GB" b="1" dirty="0"/>
              <a:t>factorial8 = 8*factorial7</a:t>
            </a:r>
          </a:p>
          <a:p>
            <a:pPr marL="400050" lvl="1" indent="0">
              <a:buNone/>
            </a:pPr>
            <a:r>
              <a:rPr lang="en-GB" b="1" dirty="0"/>
              <a:t>factorial9 = 9*factorial8</a:t>
            </a:r>
          </a:p>
          <a:p>
            <a:pPr marL="400050" lvl="1" indent="0">
              <a:buNone/>
            </a:pPr>
            <a:endParaRPr lang="en-GB" b="1" dirty="0"/>
          </a:p>
          <a:p>
            <a:pPr marL="400050" lvl="1" indent="0">
              <a:buNone/>
            </a:pPr>
            <a:r>
              <a:rPr lang="en-GB" b="1" dirty="0"/>
              <a:t>-- this is </a:t>
            </a:r>
            <a:r>
              <a:rPr lang="en-GB" b="1" i="1" dirty="0"/>
              <a:t>not </a:t>
            </a:r>
            <a:r>
              <a:rPr lang="en-GB" b="1" dirty="0"/>
              <a:t>a factorial function</a:t>
            </a:r>
          </a:p>
          <a:p>
            <a:pPr marL="400050" lvl="1" indent="0">
              <a:buNone/>
            </a:pPr>
            <a:r>
              <a:rPr lang="en-GB" b="1" dirty="0"/>
              <a:t>constant1 :: </a:t>
            </a:r>
            <a:r>
              <a:rPr lang="en-GB" b="1" dirty="0" err="1"/>
              <a:t>Int</a:t>
            </a:r>
            <a:r>
              <a:rPr lang="en-GB" b="1" dirty="0"/>
              <a:t> -&gt; </a:t>
            </a:r>
            <a:r>
              <a:rPr lang="en-GB" b="1" dirty="0" err="1"/>
              <a:t>Int</a:t>
            </a:r>
            <a:endParaRPr lang="en-GB" b="1" dirty="0"/>
          </a:p>
          <a:p>
            <a:pPr marL="400050" lvl="1" indent="0">
              <a:buNone/>
            </a:pPr>
            <a:r>
              <a:rPr lang="en-GB" b="1" dirty="0"/>
              <a:t>constant1 n =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61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for 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GB" dirty="0"/>
              <a:t>A function that tests a number of factorials</a:t>
            </a:r>
          </a:p>
          <a:p>
            <a:pPr marL="400050" lvl="1" indent="0">
              <a:buNone/>
            </a:pPr>
            <a:r>
              <a:rPr lang="en-GB" b="1" dirty="0"/>
              <a:t>test1 :: (</a:t>
            </a:r>
            <a:r>
              <a:rPr lang="en-GB" b="1" dirty="0" err="1"/>
              <a:t>Int</a:t>
            </a:r>
            <a:r>
              <a:rPr lang="en-GB" b="1" dirty="0"/>
              <a:t> -&gt; </a:t>
            </a:r>
            <a:r>
              <a:rPr lang="en-GB" b="1" dirty="0" err="1"/>
              <a:t>Int</a:t>
            </a:r>
            <a:r>
              <a:rPr lang="en-GB" b="1" dirty="0"/>
              <a:t>) -&gt; Bool</a:t>
            </a:r>
          </a:p>
          <a:p>
            <a:pPr marL="400050" lvl="1" indent="0">
              <a:buNone/>
            </a:pPr>
            <a:r>
              <a:rPr lang="en-GB" b="1" dirty="0"/>
              <a:t>test1 f = </a:t>
            </a:r>
          </a:p>
          <a:p>
            <a:pPr marL="400050" lvl="1" indent="0">
              <a:buNone/>
            </a:pPr>
            <a:r>
              <a:rPr lang="en-GB" b="1" dirty="0"/>
              <a:t>    f 0 == 1 &amp;&amp; f 1 == 1 &amp;&amp; f 2 == 2 &amp;&amp; f 3 == 6 &amp;&amp; </a:t>
            </a:r>
          </a:p>
          <a:p>
            <a:pPr marL="400050" lvl="1" indent="0">
              <a:buNone/>
            </a:pPr>
            <a:r>
              <a:rPr lang="en-GB" b="1" dirty="0"/>
              <a:t>    f 4 == 24 &amp;&amp; f 5 == 120 &amp;&amp; f 6 == 720 &amp;&amp; </a:t>
            </a:r>
          </a:p>
          <a:p>
            <a:pPr marL="400050" lvl="1" indent="0">
              <a:buNone/>
            </a:pPr>
            <a:r>
              <a:rPr lang="en-GB" b="1" dirty="0"/>
              <a:t>    f 7 == factorial7 &amp;&amp; f 8 == factorial8 &amp;&amp; </a:t>
            </a:r>
          </a:p>
          <a:p>
            <a:pPr marL="400050" lvl="1" indent="0">
              <a:buNone/>
            </a:pPr>
            <a:r>
              <a:rPr lang="en-GB" b="1" dirty="0"/>
              <a:t>    f 9 == factorial9</a:t>
            </a:r>
          </a:p>
          <a:p>
            <a:pPr marL="400050" lvl="1" indent="0">
              <a:buNone/>
            </a:pPr>
            <a:endParaRPr lang="en-GB" b="1" dirty="0"/>
          </a:p>
          <a:p>
            <a:pPr marL="400050" lvl="1" indent="0">
              <a:buNone/>
            </a:pPr>
            <a:r>
              <a:rPr lang="en-GB" b="1" dirty="0"/>
              <a:t>*Main&gt; test1 fact6</a:t>
            </a:r>
          </a:p>
          <a:p>
            <a:pPr marL="400050" lvl="1" indent="0">
              <a:buNone/>
            </a:pPr>
            <a:r>
              <a:rPr lang="en-GB" b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00728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More Sophisticated 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/>
              <a:t>Test functions can use any Haskell technique</a:t>
            </a:r>
          </a:p>
          <a:p>
            <a:pPr marL="857250" lvl="1" indent="-457200"/>
            <a:r>
              <a:rPr lang="en-GB" dirty="0"/>
              <a:t>here, a library function and a lambda function</a:t>
            </a:r>
          </a:p>
          <a:p>
            <a:pPr marL="400050" lvl="1" indent="0">
              <a:buNone/>
            </a:pPr>
            <a:r>
              <a:rPr lang="en-GB" b="1" dirty="0"/>
              <a:t>test2upTo :: (</a:t>
            </a:r>
            <a:r>
              <a:rPr lang="en-GB" b="1" dirty="0" err="1"/>
              <a:t>Int</a:t>
            </a:r>
            <a:r>
              <a:rPr lang="en-GB" b="1" dirty="0"/>
              <a:t> -&gt; </a:t>
            </a:r>
            <a:r>
              <a:rPr lang="en-GB" b="1" dirty="0" err="1"/>
              <a:t>Int</a:t>
            </a:r>
            <a:r>
              <a:rPr lang="en-GB" b="1" dirty="0"/>
              <a:t>) -&gt; (</a:t>
            </a:r>
            <a:r>
              <a:rPr lang="en-GB" b="1" dirty="0" err="1"/>
              <a:t>Int</a:t>
            </a:r>
            <a:r>
              <a:rPr lang="en-GB" b="1" dirty="0"/>
              <a:t> -&gt; </a:t>
            </a:r>
            <a:r>
              <a:rPr lang="en-GB" b="1" dirty="0" err="1"/>
              <a:t>Int</a:t>
            </a:r>
            <a:r>
              <a:rPr lang="en-GB" b="1" dirty="0"/>
              <a:t>) -&gt; </a:t>
            </a:r>
            <a:r>
              <a:rPr lang="en-GB" b="1" dirty="0" err="1"/>
              <a:t>Int</a:t>
            </a:r>
            <a:r>
              <a:rPr lang="en-GB" b="1" dirty="0"/>
              <a:t> -&gt; Bool</a:t>
            </a:r>
          </a:p>
          <a:p>
            <a:pPr marL="400050" lvl="1" indent="0">
              <a:buNone/>
            </a:pPr>
            <a:r>
              <a:rPr lang="en-GB" b="1" dirty="0"/>
              <a:t>test2upTo f g n = all (\m -&gt; f m == g m) [0..n]</a:t>
            </a:r>
          </a:p>
          <a:p>
            <a:pPr marL="400050" lvl="1" indent="0">
              <a:buNone/>
            </a:pPr>
            <a:endParaRPr lang="en-GB" b="1" dirty="0"/>
          </a:p>
          <a:p>
            <a:pPr marL="400050" lvl="1" indent="0">
              <a:buNone/>
            </a:pPr>
            <a:r>
              <a:rPr lang="en-GB" b="1" dirty="0"/>
              <a:t>*Main&gt; test2upTo fact3 fact4 20</a:t>
            </a:r>
          </a:p>
          <a:p>
            <a:pPr marL="400050" lvl="1" indent="0">
              <a:buNone/>
            </a:pPr>
            <a:r>
              <a:rPr lang="en-GB" b="1" dirty="0"/>
              <a:t>True</a:t>
            </a:r>
          </a:p>
          <a:p>
            <a:pPr marL="400050" lvl="1" indent="0">
              <a:buNone/>
            </a:pPr>
            <a:r>
              <a:rPr lang="en-GB" b="1" dirty="0"/>
              <a:t>*Main&gt; test2upTo fact5 constant1 20</a:t>
            </a:r>
          </a:p>
          <a:p>
            <a:pPr marL="400050" lvl="1" indent="0">
              <a:buNone/>
            </a:pPr>
            <a:r>
              <a:rPr lang="en-GB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6452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Simpler 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GB" dirty="0"/>
              <a:t>Simpler test functions will catch many errors</a:t>
            </a:r>
          </a:p>
          <a:p>
            <a:pPr lvl="1"/>
            <a:r>
              <a:rPr lang="en-GB" dirty="0"/>
              <a:t>here, a direct assertion compares two applications</a:t>
            </a:r>
          </a:p>
          <a:p>
            <a:pPr marL="400050" lvl="1" indent="0">
              <a:buNone/>
            </a:pPr>
            <a:r>
              <a:rPr lang="en-GB" b="1" dirty="0"/>
              <a:t>test3 :: (</a:t>
            </a:r>
            <a:r>
              <a:rPr lang="en-GB" b="1" dirty="0" err="1"/>
              <a:t>Int</a:t>
            </a:r>
            <a:r>
              <a:rPr lang="en-GB" b="1" dirty="0"/>
              <a:t> -&gt; </a:t>
            </a:r>
            <a:r>
              <a:rPr lang="en-GB" b="1" dirty="0" err="1"/>
              <a:t>Int</a:t>
            </a:r>
            <a:r>
              <a:rPr lang="en-GB" b="1" dirty="0"/>
              <a:t>) -&gt; Bool</a:t>
            </a:r>
          </a:p>
          <a:p>
            <a:pPr marL="400050" lvl="1" indent="0">
              <a:buNone/>
            </a:pPr>
            <a:r>
              <a:rPr lang="en-GB" b="1" dirty="0"/>
              <a:t>test3 f = f 10 == 10 * f 9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b="1" dirty="0"/>
              <a:t>*Main&gt; test3 fact4</a:t>
            </a:r>
          </a:p>
          <a:p>
            <a:pPr marL="457200" lvl="1" indent="0">
              <a:buNone/>
            </a:pPr>
            <a:r>
              <a:rPr lang="en-GB" b="1" dirty="0"/>
              <a:t>True</a:t>
            </a:r>
          </a:p>
          <a:p>
            <a:pPr marL="457200" lvl="1" indent="0">
              <a:buNone/>
            </a:pPr>
            <a:r>
              <a:rPr lang="en-GB" b="1" dirty="0"/>
              <a:t>*Main&gt; test3 constant1</a:t>
            </a:r>
          </a:p>
          <a:p>
            <a:pPr marL="457200" lvl="1" indent="0">
              <a:buNone/>
            </a:pPr>
            <a:r>
              <a:rPr lang="en-GB" b="1" dirty="0"/>
              <a:t>False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21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Haskell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781128"/>
          </a:xfrm>
        </p:spPr>
        <p:txBody>
          <a:bodyPr>
            <a:normAutofit/>
          </a:bodyPr>
          <a:lstStyle/>
          <a:p>
            <a:r>
              <a:rPr lang="en-GB" dirty="0"/>
              <a:t>You can test simple functions at the command line, or using simple test functions as above</a:t>
            </a:r>
          </a:p>
          <a:p>
            <a:r>
              <a:rPr lang="en-GB" dirty="0"/>
              <a:t>It is good practice to structure solutions this way</a:t>
            </a:r>
          </a:p>
          <a:p>
            <a:pPr lvl="1"/>
            <a:r>
              <a:rPr lang="en-GB" dirty="0"/>
              <a:t>write short and simple functions with clear names</a:t>
            </a:r>
          </a:p>
          <a:p>
            <a:r>
              <a:rPr lang="en-GB" dirty="0"/>
              <a:t>If a function is too long to explain or understand it will probably be difficult to debug</a:t>
            </a:r>
          </a:p>
          <a:p>
            <a:pPr lvl="1"/>
            <a:r>
              <a:rPr lang="en-GB" dirty="0"/>
              <a:t>so keep your code clean</a:t>
            </a:r>
          </a:p>
          <a:p>
            <a:pPr lvl="1"/>
            <a:r>
              <a:rPr lang="en-GB" dirty="0"/>
              <a:t>break up long functions into simpler ones</a:t>
            </a:r>
          </a:p>
          <a:p>
            <a:pPr lvl="1"/>
            <a:r>
              <a:rPr lang="en-GB" dirty="0"/>
              <a:t>it is also easier to interpret GHC parsing &amp; type errors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760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8229600" cy="850106"/>
          </a:xfrm>
        </p:spPr>
        <p:txBody>
          <a:bodyPr/>
          <a:lstStyle/>
          <a:p>
            <a:r>
              <a:rPr lang="en-GB" dirty="0"/>
              <a:t>Debugging Haskell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r>
              <a:rPr lang="en-GB" dirty="0"/>
              <a:t>You can use interactive debugging in </a:t>
            </a:r>
            <a:r>
              <a:rPr lang="en-GB" dirty="0" err="1"/>
              <a:t>GHCi</a:t>
            </a:r>
            <a:endParaRPr lang="en-GB" dirty="0"/>
          </a:p>
          <a:p>
            <a:r>
              <a:rPr lang="en-GB" dirty="0"/>
              <a:t>See :help for list of commands available</a:t>
            </a:r>
          </a:p>
          <a:p>
            <a:pPr marL="400050" lvl="1" indent="0">
              <a:buNone/>
            </a:pPr>
            <a:r>
              <a:rPr lang="en-GB" sz="2400" b="1" dirty="0"/>
              <a:t>*Main&gt; :break fact6'</a:t>
            </a:r>
          </a:p>
          <a:p>
            <a:pPr marL="400050" lvl="1" indent="0">
              <a:buNone/>
            </a:pPr>
            <a:r>
              <a:rPr lang="en-GB" sz="2400" b="1" dirty="0"/>
              <a:t>*Main&gt; fact6 10</a:t>
            </a:r>
          </a:p>
          <a:p>
            <a:pPr marL="400050" lvl="1" indent="0">
              <a:buNone/>
            </a:pPr>
            <a:r>
              <a:rPr lang="en-GB" sz="2400" b="1" dirty="0"/>
              <a:t>Stopped in Main.fact6', </a:t>
            </a:r>
            <a:r>
              <a:rPr lang="en-GB" sz="2400" b="1" dirty="0" err="1"/>
              <a:t>factorialFunctions.hs</a:t>
            </a:r>
            <a:r>
              <a:rPr lang="en-GB" sz="2400" b="1" dirty="0"/>
              <a:t>:(34,5)-(37,10)</a:t>
            </a:r>
          </a:p>
          <a:p>
            <a:pPr marL="400050" lvl="1" indent="0">
              <a:buNone/>
            </a:pPr>
            <a:r>
              <a:rPr lang="en-GB" sz="2400" b="1" dirty="0"/>
              <a:t>    _result :: </a:t>
            </a:r>
            <a:r>
              <a:rPr lang="en-GB" sz="2400" b="1" dirty="0" err="1"/>
              <a:t>Int</a:t>
            </a:r>
            <a:r>
              <a:rPr lang="en-GB" sz="2400" b="1" dirty="0"/>
              <a:t> = _</a:t>
            </a:r>
          </a:p>
          <a:p>
            <a:pPr marL="400050" lvl="1" indent="0">
              <a:buNone/>
            </a:pPr>
            <a:r>
              <a:rPr lang="en-GB" sz="2400" b="1" dirty="0"/>
              <a:t>    m :: </a:t>
            </a:r>
            <a:r>
              <a:rPr lang="en-GB" sz="2400" b="1" dirty="0" err="1"/>
              <a:t>Int</a:t>
            </a:r>
            <a:r>
              <a:rPr lang="en-GB" sz="2400" b="1" dirty="0"/>
              <a:t> = 0</a:t>
            </a:r>
          </a:p>
          <a:p>
            <a:pPr marL="400050" lvl="1" indent="0">
              <a:buNone/>
            </a:pPr>
            <a:r>
              <a:rPr lang="en-GB" sz="2400" b="1" dirty="0"/>
              <a:t>    n :: </a:t>
            </a:r>
            <a:r>
              <a:rPr lang="en-GB" sz="2400" b="1" dirty="0" err="1"/>
              <a:t>Int</a:t>
            </a:r>
            <a:r>
              <a:rPr lang="en-GB" sz="2400" b="1" dirty="0"/>
              <a:t> = 10</a:t>
            </a:r>
          </a:p>
          <a:p>
            <a:pPr marL="400050" lvl="1" indent="0">
              <a:buNone/>
            </a:pPr>
            <a:r>
              <a:rPr lang="en-GB" sz="2400" b="1" dirty="0"/>
              <a:t>    r :: </a:t>
            </a:r>
            <a:r>
              <a:rPr lang="en-GB" sz="2400" b="1" dirty="0" err="1"/>
              <a:t>Int</a:t>
            </a:r>
            <a:r>
              <a:rPr lang="en-GB" sz="2400" b="1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9678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cover a range of Haskell coding techniques</a:t>
            </a:r>
          </a:p>
          <a:p>
            <a:r>
              <a:rPr lang="en-GB" dirty="0"/>
              <a:t>To illustrate Haskell test automation</a:t>
            </a:r>
          </a:p>
          <a:p>
            <a:r>
              <a:rPr lang="en-GB" dirty="0"/>
              <a:t>To advise on coding and debugging practices</a:t>
            </a:r>
          </a:p>
          <a:p>
            <a:r>
              <a:rPr lang="en-GB" dirty="0"/>
              <a:t>Answer questions on the assignment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628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Haskell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also more sophisticated techniques</a:t>
            </a:r>
          </a:p>
          <a:p>
            <a:pPr lvl="1"/>
            <a:r>
              <a:rPr lang="en-GB" dirty="0" err="1"/>
              <a:t>Debug.Trace.trace</a:t>
            </a:r>
            <a:endParaRPr lang="en-GB" dirty="0"/>
          </a:p>
          <a:p>
            <a:pPr lvl="1"/>
            <a:r>
              <a:rPr lang="en-GB" dirty="0"/>
              <a:t>Hood / </a:t>
            </a:r>
            <a:r>
              <a:rPr lang="en-GB" dirty="0" err="1"/>
              <a:t>Hugs.Observe</a:t>
            </a:r>
            <a:endParaRPr lang="en-GB" dirty="0"/>
          </a:p>
          <a:p>
            <a:pPr lvl="1"/>
            <a:r>
              <a:rPr lang="en-GB" dirty="0"/>
              <a:t>tracing tools such as Hat, Hoed</a:t>
            </a:r>
          </a:p>
          <a:p>
            <a:r>
              <a:rPr lang="en-GB" dirty="0"/>
              <a:t>See https://wiki.haskell.org/Debugging</a:t>
            </a:r>
          </a:p>
        </p:txBody>
      </p:sp>
    </p:spTree>
    <p:extLst>
      <p:ext uri="{BB962C8B-B14F-4D97-AF65-F5344CB8AC3E}">
        <p14:creationId xmlns:p14="http://schemas.microsoft.com/office/powerpoint/2010/main" val="161222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There can be many solutions to a problem</a:t>
            </a:r>
          </a:p>
          <a:p>
            <a:pPr lvl="1"/>
            <a:r>
              <a:rPr lang="en-GB" dirty="0"/>
              <a:t>even working within the functional style</a:t>
            </a:r>
          </a:p>
          <a:p>
            <a:r>
              <a:rPr lang="en-GB" dirty="0"/>
              <a:t>Code using short, simple and clear functions</a:t>
            </a:r>
          </a:p>
          <a:p>
            <a:r>
              <a:rPr lang="en-GB" dirty="0"/>
              <a:t>Write simple test constants and functions</a:t>
            </a:r>
          </a:p>
          <a:p>
            <a:pPr lvl="1"/>
            <a:r>
              <a:rPr lang="en-GB" dirty="0"/>
              <a:t>you can run these via your main program</a:t>
            </a:r>
          </a:p>
          <a:p>
            <a:pPr lvl="1"/>
            <a:r>
              <a:rPr lang="en-GB" dirty="0"/>
              <a:t>you can also run tests at the command line</a:t>
            </a:r>
          </a:p>
          <a:p>
            <a:r>
              <a:rPr lang="en-GB" dirty="0"/>
              <a:t>Many debugging techniques and tools exist</a:t>
            </a:r>
          </a:p>
          <a:p>
            <a:pPr lvl="1"/>
            <a:r>
              <a:rPr lang="en-GB" dirty="0"/>
              <a:t>it is still better to keep your code simple</a:t>
            </a:r>
          </a:p>
          <a:p>
            <a:pPr lvl="1"/>
            <a:r>
              <a:rPr lang="en-GB" dirty="0"/>
              <a:t>that way you should spend less time debugging</a:t>
            </a:r>
          </a:p>
        </p:txBody>
      </p:sp>
    </p:spTree>
    <p:extLst>
      <p:ext uri="{BB962C8B-B14F-4D97-AF65-F5344CB8AC3E}">
        <p14:creationId xmlns:p14="http://schemas.microsoft.com/office/powerpoint/2010/main" val="2345986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5616" y="1124743"/>
            <a:ext cx="2386608" cy="54006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-- Factorial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 direct solution using the library function:</a:t>
            </a:r>
          </a:p>
          <a:p>
            <a:pPr marL="0" indent="0">
              <a:buNone/>
            </a:pPr>
            <a:r>
              <a:rPr lang="en-US" dirty="0"/>
              <a:t>--  product</a:t>
            </a:r>
          </a:p>
          <a:p>
            <a:pPr marL="0" indent="0">
              <a:buNone/>
            </a:pPr>
            <a:r>
              <a:rPr lang="en-US" dirty="0"/>
              <a:t>fact1 ::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fact1 n = product [1..n]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 simple recursion</a:t>
            </a:r>
          </a:p>
          <a:p>
            <a:pPr marL="0" indent="0">
              <a:buNone/>
            </a:pPr>
            <a:r>
              <a:rPr lang="en-US" dirty="0"/>
              <a:t>fact2 ::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fact2 0 = 1</a:t>
            </a:r>
          </a:p>
          <a:p>
            <a:pPr marL="0" indent="0">
              <a:buNone/>
            </a:pPr>
            <a:r>
              <a:rPr lang="en-US" dirty="0"/>
              <a:t>fact2 n = n * (fact2 (n-1))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 curried version of direct solution</a:t>
            </a:r>
          </a:p>
          <a:p>
            <a:pPr marL="0" indent="0">
              <a:buNone/>
            </a:pPr>
            <a:r>
              <a:rPr lang="en-US" dirty="0"/>
              <a:t>fact3 ::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fact3 = product . </a:t>
            </a:r>
            <a:r>
              <a:rPr lang="en-US" dirty="0" err="1"/>
              <a:t>enumFromTo</a:t>
            </a:r>
            <a:r>
              <a:rPr lang="en-US" dirty="0"/>
              <a:t>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 higher order function</a:t>
            </a:r>
          </a:p>
          <a:p>
            <a:pPr marL="0" indent="0">
              <a:buNone/>
            </a:pPr>
            <a:r>
              <a:rPr lang="en-US" dirty="0"/>
              <a:t>fact4 ::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fact4 n = </a:t>
            </a:r>
            <a:r>
              <a:rPr lang="en-US" dirty="0" err="1"/>
              <a:t>foldl</a:t>
            </a:r>
            <a:r>
              <a:rPr lang="en-US" dirty="0"/>
              <a:t> (*) 1 [1..n]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 stream of factorials</a:t>
            </a:r>
          </a:p>
          <a:p>
            <a:pPr marL="0" indent="0">
              <a:buNone/>
            </a:pPr>
            <a:r>
              <a:rPr lang="en-US" dirty="0"/>
              <a:t>fact5 ::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fact5 n = factorials !!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factorials :: [</a:t>
            </a:r>
            <a:r>
              <a:rPr lang="en-US" dirty="0" err="1"/>
              <a:t>Int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factorials = 1:(</a:t>
            </a:r>
            <a:r>
              <a:rPr lang="en-US" dirty="0" err="1"/>
              <a:t>zipWith</a:t>
            </a:r>
            <a:r>
              <a:rPr lang="en-US" dirty="0"/>
              <a:t> (*) [1..] factorials)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 factorial with accumulating parameter</a:t>
            </a:r>
          </a:p>
          <a:p>
            <a:pPr marL="0" indent="0">
              <a:buNone/>
            </a:pPr>
            <a:r>
              <a:rPr lang="en-US" dirty="0"/>
              <a:t>-- this gives a tail recursive solution</a:t>
            </a:r>
          </a:p>
          <a:p>
            <a:pPr marL="0" indent="0">
              <a:buNone/>
            </a:pPr>
            <a:r>
              <a:rPr lang="en-US" dirty="0"/>
              <a:t>fact6 ::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fact6 n = fact6' n 0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fact6' ::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fact6' n m r = </a:t>
            </a:r>
          </a:p>
          <a:p>
            <a:pPr marL="0" indent="0">
              <a:buNone/>
            </a:pPr>
            <a:r>
              <a:rPr lang="en-US" dirty="0"/>
              <a:t>    if m &lt; n then </a:t>
            </a:r>
          </a:p>
          <a:p>
            <a:pPr marL="0" indent="0">
              <a:buNone/>
            </a:pPr>
            <a:r>
              <a:rPr lang="en-US" dirty="0"/>
              <a:t>        let m' = m+1 </a:t>
            </a:r>
          </a:p>
          <a:p>
            <a:pPr marL="0" indent="0">
              <a:buNone/>
            </a:pPr>
            <a:r>
              <a:rPr lang="en-US" dirty="0"/>
              <a:t>        in fact6' n m' (m' * r) </a:t>
            </a:r>
          </a:p>
          <a:p>
            <a:pPr marL="0" indent="0">
              <a:buNone/>
            </a:pPr>
            <a:r>
              <a:rPr lang="en-US" dirty="0"/>
              <a:t>    else 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4008" y="1124743"/>
            <a:ext cx="4042792" cy="532859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-- Test functions and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 some factorial values</a:t>
            </a:r>
          </a:p>
          <a:p>
            <a:pPr marL="0" indent="0">
              <a:buNone/>
            </a:pPr>
            <a:r>
              <a:rPr lang="en-US" dirty="0"/>
              <a:t>factorial7 = 1*2*3*4*5*6*7</a:t>
            </a:r>
          </a:p>
          <a:p>
            <a:pPr marL="0" indent="0">
              <a:buNone/>
            </a:pPr>
            <a:r>
              <a:rPr lang="en-US" dirty="0"/>
              <a:t>factorial8 = 8*factorial7</a:t>
            </a:r>
          </a:p>
          <a:p>
            <a:pPr marL="0" indent="0">
              <a:buNone/>
            </a:pPr>
            <a:r>
              <a:rPr lang="en-US" dirty="0"/>
              <a:t>factorial9 = 9*factorial8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 this is not a factorial function</a:t>
            </a:r>
          </a:p>
          <a:p>
            <a:pPr marL="0" indent="0">
              <a:buNone/>
            </a:pPr>
            <a:r>
              <a:rPr lang="en-US" dirty="0"/>
              <a:t>constant1 ::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constant1 n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 test one candidate factorial function f</a:t>
            </a:r>
          </a:p>
          <a:p>
            <a:pPr marL="0" indent="0">
              <a:buNone/>
            </a:pPr>
            <a:r>
              <a:rPr lang="en-US" dirty="0"/>
              <a:t>-- for example, try test1 fact2, and test1 constant1</a:t>
            </a:r>
          </a:p>
          <a:p>
            <a:pPr marL="0" indent="0">
              <a:buNone/>
            </a:pPr>
            <a:r>
              <a:rPr lang="en-US" dirty="0"/>
              <a:t>test1 :: (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) -&gt; Bool</a:t>
            </a:r>
          </a:p>
          <a:p>
            <a:pPr marL="0" indent="0">
              <a:buNone/>
            </a:pPr>
            <a:r>
              <a:rPr lang="en-US" dirty="0"/>
              <a:t>test1 f = </a:t>
            </a:r>
          </a:p>
          <a:p>
            <a:pPr marL="0" indent="0">
              <a:buNone/>
            </a:pPr>
            <a:r>
              <a:rPr lang="en-US" dirty="0"/>
              <a:t>    f 0 == 1 &amp;&amp; f 1 == 1 &amp;&amp; f 2 == 2 &amp;&amp; f 3 == 6 &amp;&amp; </a:t>
            </a:r>
          </a:p>
          <a:p>
            <a:pPr marL="0" indent="0">
              <a:buNone/>
            </a:pPr>
            <a:r>
              <a:rPr lang="en-US" dirty="0"/>
              <a:t>    f 4 == 24 &amp;&amp; f 5 == 120 &amp;&amp; f 6 == 720 &amp;&amp; </a:t>
            </a:r>
          </a:p>
          <a:p>
            <a:pPr marL="0" indent="0">
              <a:buNone/>
            </a:pPr>
            <a:r>
              <a:rPr lang="en-US" dirty="0"/>
              <a:t>    f 7 == factorial7 &amp;&amp; f 8 == factorial8 &amp;&amp; f 9 == factorial9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 test two candidate factorial functions f and g</a:t>
            </a:r>
          </a:p>
          <a:p>
            <a:pPr marL="0" indent="0">
              <a:buNone/>
            </a:pPr>
            <a:r>
              <a:rPr lang="en-US" dirty="0"/>
              <a:t>-- for example, try test2 fact3 fact4, and test2 fact5 constant1</a:t>
            </a:r>
          </a:p>
          <a:p>
            <a:pPr marL="0" indent="0">
              <a:buNone/>
            </a:pPr>
            <a:r>
              <a:rPr lang="en-US" dirty="0"/>
              <a:t>test2 :: (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) -&gt; (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) -&gt; Bool</a:t>
            </a:r>
          </a:p>
          <a:p>
            <a:pPr marL="0" indent="0">
              <a:buNone/>
            </a:pPr>
            <a:r>
              <a:rPr lang="en-US" dirty="0"/>
              <a:t>test2 f g = f 0 == g 0 &amp;&amp; f 1 == g 1 &amp;&amp; f 2 == g 2 &amp;&amp; f 3 == g 3 &amp;&amp; f 4 == g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 test two candidate factorial functions f and g are equal up to n</a:t>
            </a:r>
          </a:p>
          <a:p>
            <a:pPr marL="0" indent="0">
              <a:buNone/>
            </a:pPr>
            <a:r>
              <a:rPr lang="en-US" dirty="0"/>
              <a:t>-- for example, try test2upTo fact3 fact4 20</a:t>
            </a:r>
          </a:p>
          <a:p>
            <a:pPr marL="0" indent="0">
              <a:buNone/>
            </a:pPr>
            <a:r>
              <a:rPr lang="en-US" dirty="0"/>
              <a:t>test2upTo :: (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) -&gt; (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) -&gt; </a:t>
            </a:r>
            <a:r>
              <a:rPr lang="en-US" dirty="0" err="1"/>
              <a:t>Int</a:t>
            </a:r>
            <a:r>
              <a:rPr lang="en-US" dirty="0"/>
              <a:t> -&gt; Bool</a:t>
            </a:r>
          </a:p>
          <a:p>
            <a:pPr marL="0" indent="0">
              <a:buNone/>
            </a:pPr>
            <a:r>
              <a:rPr lang="en-US" dirty="0"/>
              <a:t>test2upTo f g n = all (\m -&gt; f m == g m) [0..n]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 test function using a simple assertion</a:t>
            </a:r>
          </a:p>
          <a:p>
            <a:pPr marL="0" indent="0">
              <a:buNone/>
            </a:pPr>
            <a:r>
              <a:rPr lang="en-US" dirty="0"/>
              <a:t>-- for example, try test3 fact 5, or test3 constant1 </a:t>
            </a:r>
          </a:p>
          <a:p>
            <a:pPr marL="0" indent="0">
              <a:buNone/>
            </a:pPr>
            <a:r>
              <a:rPr lang="en-US" dirty="0"/>
              <a:t>test3 :: (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) -&gt; Bool</a:t>
            </a:r>
          </a:p>
          <a:p>
            <a:pPr marL="0" indent="0">
              <a:buNone/>
            </a:pPr>
            <a:r>
              <a:rPr lang="en-US" dirty="0"/>
              <a:t>test3 f = f 10 == 10 * f 9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331640" y="332656"/>
            <a:ext cx="6146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Source Code to Cut and Paste</a:t>
            </a:r>
          </a:p>
        </p:txBody>
      </p:sp>
    </p:spTree>
    <p:extLst>
      <p:ext uri="{BB962C8B-B14F-4D97-AF65-F5344CB8AC3E}">
        <p14:creationId xmlns:p14="http://schemas.microsoft.com/office/powerpoint/2010/main" val="24232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Assignment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Six programming challenges</a:t>
            </a:r>
          </a:p>
          <a:p>
            <a:pPr lvl="1"/>
            <a:r>
              <a:rPr lang="en-GB" dirty="0"/>
              <a:t>like the lab exercises, but more thought &amp; coding</a:t>
            </a:r>
          </a:p>
          <a:p>
            <a:pPr lvl="1"/>
            <a:r>
              <a:rPr lang="en-GB" dirty="0"/>
              <a:t>independent so you can skip one and move on</a:t>
            </a:r>
          </a:p>
          <a:p>
            <a:pPr lvl="1"/>
            <a:r>
              <a:rPr lang="en-GB" dirty="0"/>
              <a:t>but covering related topics</a:t>
            </a:r>
          </a:p>
          <a:p>
            <a:pPr lvl="1"/>
            <a:r>
              <a:rPr lang="en-GB" dirty="0"/>
              <a:t>each challenge is worth 5 marks</a:t>
            </a:r>
          </a:p>
          <a:p>
            <a:pPr lvl="2"/>
            <a:r>
              <a:rPr lang="en-GB" dirty="0"/>
              <a:t>based on the published and unseen test cases</a:t>
            </a:r>
          </a:p>
          <a:p>
            <a:r>
              <a:rPr lang="en-GB" dirty="0"/>
              <a:t>Five marks also for your coding style</a:t>
            </a:r>
          </a:p>
          <a:p>
            <a:r>
              <a:rPr lang="en-GB" dirty="0"/>
              <a:t>Five marks for your development &amp; testing</a:t>
            </a:r>
          </a:p>
          <a:p>
            <a:pPr lvl="1"/>
            <a:r>
              <a:rPr lang="en-GB" dirty="0"/>
              <a:t>a report plus your own Haskell test cases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994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Let Expressions and Lambda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8765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Three computing models emerged in the 1930s</a:t>
            </a:r>
          </a:p>
          <a:p>
            <a:pPr lvl="1"/>
            <a:r>
              <a:rPr lang="en-GB" dirty="0"/>
              <a:t>Gödel: recursive functions</a:t>
            </a:r>
          </a:p>
          <a:p>
            <a:pPr lvl="1"/>
            <a:r>
              <a:rPr lang="en-GB" dirty="0"/>
              <a:t>Church: lambda calculus</a:t>
            </a:r>
          </a:p>
          <a:p>
            <a:pPr lvl="1"/>
            <a:r>
              <a:rPr lang="en-GB" dirty="0"/>
              <a:t>Turing: Turing machines (sequential tape / memory)</a:t>
            </a:r>
          </a:p>
          <a:p>
            <a:r>
              <a:rPr lang="en-GB" dirty="0"/>
              <a:t>Proved equivalent by mutual interpretation</a:t>
            </a:r>
          </a:p>
          <a:p>
            <a:r>
              <a:rPr lang="en-GB" dirty="0"/>
              <a:t>Practical computers are based on random access</a:t>
            </a:r>
          </a:p>
          <a:p>
            <a:pPr lvl="1"/>
            <a:r>
              <a:rPr lang="en-GB" dirty="0"/>
              <a:t>but otherwise just a kind of Turing machine</a:t>
            </a:r>
          </a:p>
          <a:p>
            <a:r>
              <a:rPr lang="en-GB" dirty="0"/>
              <a:t>The other models support programming theory</a:t>
            </a:r>
          </a:p>
          <a:p>
            <a:pPr lvl="1"/>
            <a:r>
              <a:rPr lang="en-GB" dirty="0"/>
              <a:t>semantics of programming languages</a:t>
            </a:r>
          </a:p>
          <a:p>
            <a:pPr lvl="2"/>
            <a:r>
              <a:rPr lang="en-GB" dirty="0"/>
              <a:t>including functional, OO, logic and procedural programming</a:t>
            </a:r>
          </a:p>
          <a:p>
            <a:pPr lvl="1"/>
            <a:r>
              <a:rPr lang="en-GB" dirty="0"/>
              <a:t>useful for type-checking, compilers and interpreters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224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Compilation and Interpretation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26701" y="1772816"/>
            <a:ext cx="3240360" cy="115212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High Level Language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11560" y="4509120"/>
            <a:ext cx="3240360" cy="115212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Low Level Language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508104" y="1772816"/>
            <a:ext cx="3240360" cy="115212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Results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92963" y="4509120"/>
            <a:ext cx="3240360" cy="115212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Results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2231740" y="2924944"/>
            <a:ext cx="15141" cy="1584176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098002" y="2924944"/>
            <a:ext cx="15141" cy="1584176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3867061" y="2348880"/>
            <a:ext cx="1641043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67060" y="5074929"/>
            <a:ext cx="1641043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9592" y="340983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Compile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964013" y="4488611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Execute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3910494" y="2309202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Interpret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5364088" y="3267825"/>
            <a:ext cx="1733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Equal or</a:t>
            </a:r>
          </a:p>
          <a:p>
            <a:pPr algn="ctr"/>
            <a:r>
              <a:rPr lang="en-GB" sz="2800" dirty="0"/>
              <a:t>Equivalent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123080" y="6016426"/>
            <a:ext cx="5086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Execution is interpretation by hardware</a:t>
            </a:r>
          </a:p>
          <a:p>
            <a:r>
              <a:rPr lang="en-GB" sz="2400" dirty="0"/>
              <a:t>Interpretation is execution by software</a:t>
            </a:r>
          </a:p>
        </p:txBody>
      </p:sp>
    </p:spTree>
    <p:extLst>
      <p:ext uri="{BB962C8B-B14F-4D97-AF65-F5344CB8AC3E}">
        <p14:creationId xmlns:p14="http://schemas.microsoft.com/office/powerpoint/2010/main" val="1958500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Lambda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07" y="1237833"/>
            <a:ext cx="8363272" cy="554461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Developed as a foundational theory</a:t>
            </a:r>
          </a:p>
          <a:p>
            <a:pPr lvl="1"/>
            <a:r>
              <a:rPr lang="en-GB" dirty="0"/>
              <a:t>combinatory logic, </a:t>
            </a:r>
            <a:r>
              <a:rPr lang="en-GB" dirty="0" err="1"/>
              <a:t>Schonfinkel</a:t>
            </a:r>
            <a:r>
              <a:rPr lang="en-GB" dirty="0"/>
              <a:t>, 1920s</a:t>
            </a:r>
          </a:p>
          <a:p>
            <a:pPr lvl="1"/>
            <a:r>
              <a:rPr lang="en-GB" dirty="0"/>
              <a:t>equivalent to lambda calculus, Church, 1930s</a:t>
            </a:r>
          </a:p>
          <a:p>
            <a:r>
              <a:rPr lang="en-GB" dirty="0"/>
              <a:t>Lambda calculus is a </a:t>
            </a:r>
            <a:r>
              <a:rPr lang="en-GB" i="1" dirty="0"/>
              <a:t>formal </a:t>
            </a:r>
            <a:r>
              <a:rPr lang="en-GB" dirty="0"/>
              <a:t>system</a:t>
            </a:r>
          </a:p>
          <a:p>
            <a:pPr lvl="1"/>
            <a:r>
              <a:rPr lang="en-GB" dirty="0"/>
              <a:t>it has a defined syntax and reduction / conversion rules</a:t>
            </a:r>
          </a:p>
          <a:p>
            <a:pPr lvl="1"/>
            <a:r>
              <a:rPr lang="en-GB" dirty="0"/>
              <a:t>the meaning of lambda terms is not always obvious</a:t>
            </a:r>
          </a:p>
          <a:p>
            <a:r>
              <a:rPr lang="en-GB" dirty="0"/>
              <a:t>Landin, The Next 700 Programming Languages, 1966</a:t>
            </a:r>
          </a:p>
          <a:p>
            <a:pPr lvl="1"/>
            <a:r>
              <a:rPr lang="en-GB" dirty="0"/>
              <a:t>claims these will all be variants of lambda calculus, </a:t>
            </a:r>
            <a:r>
              <a:rPr lang="en-GB" dirty="0" err="1"/>
              <a:t>eg</a:t>
            </a:r>
            <a:r>
              <a:rPr lang="en-GB" dirty="0"/>
              <a:t> ISWIM </a:t>
            </a:r>
          </a:p>
          <a:p>
            <a:r>
              <a:rPr lang="en-GB" dirty="0"/>
              <a:t>Scott &amp; Strachey created denotational semantics, 1970s</a:t>
            </a:r>
          </a:p>
          <a:p>
            <a:pPr lvl="1"/>
            <a:r>
              <a:rPr lang="en-GB" dirty="0"/>
              <a:t>Scott made the first set theoretic model for lambda calculus</a:t>
            </a:r>
          </a:p>
          <a:p>
            <a:r>
              <a:rPr lang="en-GB" dirty="0"/>
              <a:t>Nowadays, operational semantics is more popular</a:t>
            </a:r>
          </a:p>
          <a:p>
            <a:pPr lvl="1"/>
            <a:r>
              <a:rPr lang="en-GB" dirty="0"/>
              <a:t>but this is still based on small step reductions</a:t>
            </a:r>
          </a:p>
          <a:p>
            <a:r>
              <a:rPr lang="en-GB" dirty="0"/>
              <a:t>Turner used </a:t>
            </a:r>
            <a:r>
              <a:rPr lang="en-GB" dirty="0" err="1"/>
              <a:t>combinators</a:t>
            </a:r>
            <a:r>
              <a:rPr lang="en-GB" dirty="0"/>
              <a:t> to implement functional languages</a:t>
            </a:r>
          </a:p>
          <a:p>
            <a:pPr lvl="1"/>
            <a:r>
              <a:rPr lang="en-GB" dirty="0"/>
              <a:t>some esoteric programming languages also use combinators</a:t>
            </a:r>
          </a:p>
          <a:p>
            <a:pPr lvl="1"/>
            <a:r>
              <a:rPr lang="en-GB" dirty="0"/>
              <a:t>esoteric languages often have very short self-interpreters</a:t>
            </a:r>
          </a:p>
        </p:txBody>
      </p:sp>
    </p:spTree>
    <p:extLst>
      <p:ext uri="{BB962C8B-B14F-4D97-AF65-F5344CB8AC3E}">
        <p14:creationId xmlns:p14="http://schemas.microsoft.com/office/powerpoint/2010/main" val="333818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Familiar shorthand in mathematics &amp; Haskell</a:t>
            </a:r>
          </a:p>
          <a:p>
            <a:pPr lvl="1"/>
            <a:r>
              <a:rPr lang="en-GB" dirty="0"/>
              <a:t>naming sub-expressions improves code readability</a:t>
            </a:r>
          </a:p>
          <a:p>
            <a:pPr lvl="1"/>
            <a:r>
              <a:rPr lang="en-GB" dirty="0"/>
              <a:t>it acts as a compiler hint to improve efficiency</a:t>
            </a:r>
          </a:p>
          <a:p>
            <a:pPr lvl="1"/>
            <a:r>
              <a:rPr lang="en-GB" dirty="0"/>
              <a:t>let expressions can be parameterised and recursive</a:t>
            </a:r>
          </a:p>
          <a:p>
            <a:r>
              <a:rPr lang="en-GB" dirty="0"/>
              <a:t>Their meaning can be given via lambda calculus</a:t>
            </a:r>
          </a:p>
          <a:p>
            <a:pPr lvl="1"/>
            <a:r>
              <a:rPr lang="en-GB" dirty="0"/>
              <a:t>lets are substituted in where they are used</a:t>
            </a:r>
          </a:p>
          <a:p>
            <a:pPr lvl="1"/>
            <a:r>
              <a:rPr lang="en-GB" dirty="0"/>
              <a:t>and lambda calculus terms are also substitutions</a:t>
            </a:r>
          </a:p>
          <a:p>
            <a:r>
              <a:rPr lang="en-GB" dirty="0"/>
              <a:t>Lambda terms can also be converted to lets</a:t>
            </a:r>
          </a:p>
          <a:p>
            <a:pPr lvl="1"/>
            <a:r>
              <a:rPr lang="en-GB" dirty="0"/>
              <a:t>so the two notations are equivalent </a:t>
            </a:r>
          </a:p>
          <a:p>
            <a:pPr marL="457200" lvl="1" indent="0">
              <a:buNone/>
            </a:pPr>
            <a:r>
              <a:rPr lang="en-GB" dirty="0"/>
              <a:t>∴ let expressions are also Church-Turing complete!</a:t>
            </a:r>
          </a:p>
        </p:txBody>
      </p:sp>
    </p:spTree>
    <p:extLst>
      <p:ext uri="{BB962C8B-B14F-4D97-AF65-F5344CB8AC3E}">
        <p14:creationId xmlns:p14="http://schemas.microsoft.com/office/powerpoint/2010/main" val="2516778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23753" cy="4525963"/>
          </a:xfrm>
        </p:spPr>
        <p:txBody>
          <a:bodyPr/>
          <a:lstStyle/>
          <a:p>
            <a:r>
              <a:rPr lang="el-GR" dirty="0"/>
              <a:t>α</a:t>
            </a:r>
            <a:r>
              <a:rPr lang="en-GB" dirty="0"/>
              <a:t>-conversion is a standard lambda calculus step</a:t>
            </a:r>
          </a:p>
          <a:p>
            <a:pPr lvl="1"/>
            <a:r>
              <a:rPr lang="en-GB" dirty="0"/>
              <a:t>renaming of a bound variable</a:t>
            </a:r>
          </a:p>
          <a:p>
            <a:pPr lvl="1"/>
            <a:r>
              <a:rPr lang="en-GB" dirty="0"/>
              <a:t>defines an equivalence relation between terms</a:t>
            </a:r>
          </a:p>
          <a:p>
            <a:r>
              <a:rPr lang="en-GB" dirty="0"/>
              <a:t>You are asked to compute a normal form</a:t>
            </a:r>
          </a:p>
          <a:p>
            <a:pPr lvl="1"/>
            <a:r>
              <a:rPr lang="en-GB" dirty="0"/>
              <a:t>one lambda term to represent all equivalent ones</a:t>
            </a:r>
          </a:p>
          <a:p>
            <a:pPr lvl="1"/>
            <a:r>
              <a:rPr lang="en-GB" dirty="0"/>
              <a:t>any equivalence relation R can be expressed as</a:t>
            </a:r>
          </a:p>
          <a:p>
            <a:pPr lvl="1"/>
            <a:r>
              <a:rPr lang="en-GB" dirty="0"/>
              <a:t>x R y </a:t>
            </a:r>
            <a:r>
              <a:rPr lang="en-GB" dirty="0">
                <a:sym typeface="Wingdings" panose="05000000000000000000" pitchFamily="2" charset="2"/>
              </a:rPr>
              <a:t> </a:t>
            </a:r>
            <a:r>
              <a:rPr lang="en-GB" i="1" dirty="0" err="1">
                <a:sym typeface="Wingdings" panose="05000000000000000000" pitchFamily="2" charset="2"/>
              </a:rPr>
              <a:t>nf</a:t>
            </a:r>
            <a:r>
              <a:rPr lang="en-GB" dirty="0">
                <a:sym typeface="Wingdings" panose="05000000000000000000" pitchFamily="2" charset="2"/>
              </a:rPr>
              <a:t>(x) = </a:t>
            </a:r>
            <a:r>
              <a:rPr lang="en-GB" i="1" dirty="0" err="1">
                <a:sym typeface="Wingdings" panose="05000000000000000000" pitchFamily="2" charset="2"/>
              </a:rPr>
              <a:t>nf</a:t>
            </a:r>
            <a:r>
              <a:rPr lang="en-GB" dirty="0">
                <a:sym typeface="Wingdings" panose="05000000000000000000" pitchFamily="2" charset="2"/>
              </a:rPr>
              <a:t>(y) for some normal form </a:t>
            </a:r>
            <a:r>
              <a:rPr lang="en-GB" i="1" dirty="0" err="1">
                <a:sym typeface="Wingdings" panose="05000000000000000000" pitchFamily="2" charset="2"/>
              </a:rPr>
              <a:t>nf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814384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l-GR" dirty="0"/>
              <a:t>β</a:t>
            </a:r>
            <a:r>
              <a:rPr lang="en-GB" dirty="0"/>
              <a:t>-conversion is another standard step</a:t>
            </a:r>
          </a:p>
          <a:p>
            <a:pPr lvl="1"/>
            <a:r>
              <a:rPr lang="en-GB" dirty="0"/>
              <a:t>encapsulating the essence of function application</a:t>
            </a:r>
          </a:p>
          <a:p>
            <a:r>
              <a:rPr lang="en-GB" dirty="0"/>
              <a:t>in general, several </a:t>
            </a:r>
            <a:r>
              <a:rPr lang="el-GR" dirty="0"/>
              <a:t>β</a:t>
            </a:r>
            <a:r>
              <a:rPr lang="en-GB" dirty="0"/>
              <a:t>-reductions are possible</a:t>
            </a:r>
          </a:p>
          <a:p>
            <a:pPr lvl="1"/>
            <a:r>
              <a:rPr lang="en-GB" dirty="0"/>
              <a:t>an </a:t>
            </a:r>
            <a:r>
              <a:rPr lang="en-GB" i="1" dirty="0"/>
              <a:t>evaluation </a:t>
            </a:r>
            <a:r>
              <a:rPr lang="en-GB" dirty="0"/>
              <a:t>strategy decides which one to make </a:t>
            </a:r>
          </a:p>
          <a:p>
            <a:r>
              <a:rPr lang="en-GB" dirty="0"/>
              <a:t>any reduction sequence gives the same result </a:t>
            </a:r>
          </a:p>
          <a:p>
            <a:pPr lvl="1"/>
            <a:r>
              <a:rPr lang="en-GB" dirty="0"/>
              <a:t>assuming it terminates, the Church Rosser theorem</a:t>
            </a:r>
          </a:p>
          <a:p>
            <a:r>
              <a:rPr lang="en-GB" dirty="0"/>
              <a:t>this challenge asks you to count how many reduction sequences exist, up to a given length</a:t>
            </a:r>
          </a:p>
        </p:txBody>
      </p:sp>
    </p:spTree>
    <p:extLst>
      <p:ext uri="{BB962C8B-B14F-4D97-AF65-F5344CB8AC3E}">
        <p14:creationId xmlns:p14="http://schemas.microsoft.com/office/powerpoint/2010/main" val="160218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Imagine you are asked to implement factorial</a:t>
            </a:r>
          </a:p>
          <a:p>
            <a:r>
              <a:rPr lang="en-GB" dirty="0"/>
              <a:t>You are given the required signature</a:t>
            </a:r>
          </a:p>
          <a:p>
            <a:pPr marL="457200" lvl="1" indent="0">
              <a:buNone/>
            </a:pPr>
            <a:r>
              <a:rPr lang="en-GB" b="1" dirty="0">
                <a:ea typeface="Tahoma" panose="020B0604030504040204" pitchFamily="34" charset="0"/>
                <a:cs typeface="Tahoma" panose="020B0604030504040204" pitchFamily="34" charset="0"/>
              </a:rPr>
              <a:t>fact :: </a:t>
            </a:r>
            <a:r>
              <a:rPr lang="en-GB" b="1" dirty="0" err="1"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GB" b="1" dirty="0">
                <a:ea typeface="Tahoma" panose="020B0604030504040204" pitchFamily="34" charset="0"/>
                <a:cs typeface="Tahoma" panose="020B0604030504040204" pitchFamily="34" charset="0"/>
              </a:rPr>
              <a:t> -&gt; </a:t>
            </a:r>
            <a:r>
              <a:rPr lang="en-GB" b="1" dirty="0" err="1"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endParaRPr lang="en-GB" b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/>
              <a:t>A number of different solutions are possible</a:t>
            </a:r>
          </a:p>
          <a:p>
            <a:pPr lvl="1"/>
            <a:r>
              <a:rPr lang="en-GB" dirty="0"/>
              <a:t>using common functional coding practices</a:t>
            </a:r>
          </a:p>
        </p:txBody>
      </p:sp>
    </p:spTree>
    <p:extLst>
      <p:ext uri="{BB962C8B-B14F-4D97-AF65-F5344CB8AC3E}">
        <p14:creationId xmlns:p14="http://schemas.microsoft.com/office/powerpoint/2010/main" val="2662922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This challenge asks you to print or show a term</a:t>
            </a:r>
          </a:p>
          <a:p>
            <a:pPr lvl="1"/>
            <a:r>
              <a:rPr lang="en-GB" dirty="0"/>
              <a:t>convert a lambda expression syntax tree to a string</a:t>
            </a:r>
          </a:p>
          <a:p>
            <a:pPr lvl="1"/>
            <a:r>
              <a:rPr lang="en-GB" dirty="0"/>
              <a:t>removing unnecessary brackets</a:t>
            </a:r>
          </a:p>
          <a:p>
            <a:r>
              <a:rPr lang="en-GB" dirty="0"/>
              <a:t>Pretty printing is also known as </a:t>
            </a:r>
            <a:r>
              <a:rPr lang="en-GB" dirty="0" err="1"/>
              <a:t>unparsing</a:t>
            </a:r>
            <a:endParaRPr lang="en-GB" dirty="0"/>
          </a:p>
          <a:p>
            <a:pPr lvl="1"/>
            <a:r>
              <a:rPr lang="en-GB" dirty="0"/>
              <a:t>the string must represent the original lambda term  </a:t>
            </a:r>
          </a:p>
          <a:p>
            <a:r>
              <a:rPr lang="en-GB" dirty="0"/>
              <a:t>You are also asked to recognise Scott numerals</a:t>
            </a:r>
          </a:p>
          <a:p>
            <a:pPr lvl="1"/>
            <a:r>
              <a:rPr lang="en-GB" dirty="0"/>
              <a:t>a lambda expression representing a natural number</a:t>
            </a:r>
          </a:p>
          <a:p>
            <a:pPr lvl="1"/>
            <a:r>
              <a:rPr lang="en-GB" dirty="0"/>
              <a:t>and print these out as the corresponding integer </a:t>
            </a:r>
          </a:p>
        </p:txBody>
      </p:sp>
    </p:spTree>
    <p:extLst>
      <p:ext uri="{BB962C8B-B14F-4D97-AF65-F5344CB8AC3E}">
        <p14:creationId xmlns:p14="http://schemas.microsoft.com/office/powerpoint/2010/main" val="1863906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Challenge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33256"/>
          </a:xfrm>
        </p:spPr>
        <p:txBody>
          <a:bodyPr>
            <a:normAutofit fontScale="92500"/>
          </a:bodyPr>
          <a:lstStyle/>
          <a:p>
            <a:r>
              <a:rPr lang="en-GB" dirty="0"/>
              <a:t>You are asked to write a let expression parser</a:t>
            </a:r>
          </a:p>
          <a:p>
            <a:pPr lvl="1"/>
            <a:r>
              <a:rPr lang="en-GB" dirty="0"/>
              <a:t>parsing is a classic problem in computer science </a:t>
            </a:r>
          </a:p>
          <a:p>
            <a:pPr lvl="1"/>
            <a:r>
              <a:rPr lang="en-GB" dirty="0"/>
              <a:t>several parsing algorithms are known</a:t>
            </a:r>
          </a:p>
          <a:p>
            <a:pPr lvl="1"/>
            <a:r>
              <a:rPr lang="en-GB" dirty="0"/>
              <a:t>recursive descent can easily be coded functionally</a:t>
            </a:r>
          </a:p>
          <a:p>
            <a:r>
              <a:rPr lang="en-GB" dirty="0"/>
              <a:t>Hutton has created a Haskell parsing library</a:t>
            </a:r>
          </a:p>
          <a:p>
            <a:pPr lvl="1"/>
            <a:r>
              <a:rPr lang="en-GB" dirty="0"/>
              <a:t>it is monadic, and you apply monadic operators</a:t>
            </a:r>
          </a:p>
          <a:p>
            <a:pPr lvl="1"/>
            <a:r>
              <a:rPr lang="en-GB" dirty="0"/>
              <a:t>define &amp; combine parsers for each language element</a:t>
            </a:r>
          </a:p>
          <a:p>
            <a:pPr lvl="1"/>
            <a:r>
              <a:rPr lang="en-GB" dirty="0"/>
              <a:t>the </a:t>
            </a:r>
            <a:r>
              <a:rPr lang="en-GB" i="1" dirty="0"/>
              <a:t>Parser a</a:t>
            </a:r>
            <a:r>
              <a:rPr lang="en-GB" dirty="0"/>
              <a:t> type is </a:t>
            </a:r>
            <a:r>
              <a:rPr lang="en-GB" i="1" dirty="0"/>
              <a:t>String</a:t>
            </a:r>
            <a:r>
              <a:rPr lang="en-GB" dirty="0"/>
              <a:t> -&gt; [(</a:t>
            </a:r>
            <a:r>
              <a:rPr lang="en-GB" i="1" dirty="0"/>
              <a:t>a</a:t>
            </a:r>
            <a:r>
              <a:rPr lang="en-GB" dirty="0"/>
              <a:t>, </a:t>
            </a:r>
            <a:r>
              <a:rPr lang="en-GB" i="1" dirty="0"/>
              <a:t>String</a:t>
            </a:r>
            <a:r>
              <a:rPr lang="en-GB" dirty="0"/>
              <a:t>)]</a:t>
            </a:r>
          </a:p>
          <a:p>
            <a:pPr lvl="2"/>
            <a:r>
              <a:rPr lang="en-GB" dirty="0"/>
              <a:t>parse an instance of </a:t>
            </a:r>
            <a:r>
              <a:rPr lang="en-GB" i="1" dirty="0"/>
              <a:t>a</a:t>
            </a:r>
            <a:r>
              <a:rPr lang="en-GB" dirty="0"/>
              <a:t> and pair this with the remaining input</a:t>
            </a:r>
          </a:p>
          <a:p>
            <a:pPr lvl="2"/>
            <a:r>
              <a:rPr lang="en-GB" dirty="0"/>
              <a:t>return a list of such results in case there are multiple parses</a:t>
            </a:r>
          </a:p>
          <a:p>
            <a:pPr lvl="1"/>
            <a:r>
              <a:rPr lang="en-GB" dirty="0"/>
              <a:t>refactor the grammar to avoid left recursion</a:t>
            </a:r>
          </a:p>
          <a:p>
            <a:pPr lvl="2"/>
            <a:r>
              <a:rPr lang="en-GB" i="1" dirty="0" err="1"/>
              <a:t>VarList</a:t>
            </a:r>
            <a:r>
              <a:rPr lang="en-GB" i="1" dirty="0"/>
              <a:t> </a:t>
            </a:r>
            <a:r>
              <a:rPr lang="en-GB" dirty="0"/>
              <a:t>::= </a:t>
            </a:r>
            <a:r>
              <a:rPr lang="en-GB" i="1" dirty="0" err="1"/>
              <a:t>VarList</a:t>
            </a:r>
            <a:r>
              <a:rPr lang="en-GB" i="1" dirty="0"/>
              <a:t> </a:t>
            </a:r>
            <a:r>
              <a:rPr lang="en-GB" dirty="0"/>
              <a:t>“,” </a:t>
            </a:r>
            <a:r>
              <a:rPr lang="en-GB" i="1" dirty="0" err="1"/>
              <a:t>Var</a:t>
            </a:r>
            <a:r>
              <a:rPr lang="en-GB" i="1" dirty="0"/>
              <a:t> </a:t>
            </a:r>
            <a:r>
              <a:rPr lang="en-GB" dirty="0"/>
              <a:t>|</a:t>
            </a:r>
            <a:r>
              <a:rPr lang="en-GB" i="1" dirty="0"/>
              <a:t> </a:t>
            </a:r>
            <a:r>
              <a:rPr lang="en-GB" i="1" dirty="0" err="1"/>
              <a:t>Var</a:t>
            </a:r>
            <a:r>
              <a:rPr lang="en-GB" i="1" dirty="0"/>
              <a:t>	-- </a:t>
            </a:r>
            <a:r>
              <a:rPr lang="en-GB" dirty="0"/>
              <a:t>will cause non-termination</a:t>
            </a:r>
          </a:p>
        </p:txBody>
      </p:sp>
    </p:spTree>
    <p:extLst>
      <p:ext uri="{BB962C8B-B14F-4D97-AF65-F5344CB8AC3E}">
        <p14:creationId xmlns:p14="http://schemas.microsoft.com/office/powerpoint/2010/main" val="1795312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Convert a let expression to lambda calculus</a:t>
            </a:r>
          </a:p>
          <a:p>
            <a:pPr lvl="1"/>
            <a:r>
              <a:rPr lang="en-GB" dirty="0"/>
              <a:t>basically, replace each let name with its definition</a:t>
            </a:r>
          </a:p>
          <a:p>
            <a:pPr lvl="1"/>
            <a:r>
              <a:rPr lang="en-GB" dirty="0"/>
              <a:t>allow for (mutual) recursion &amp; parameterisation </a:t>
            </a:r>
          </a:p>
          <a:p>
            <a:r>
              <a:rPr lang="en-GB" dirty="0"/>
              <a:t>One algorithm is described in the instructions</a:t>
            </a:r>
          </a:p>
          <a:p>
            <a:pPr lvl="1"/>
            <a:r>
              <a:rPr lang="en-GB" dirty="0"/>
              <a:t>this relies on parallel substitution</a:t>
            </a:r>
          </a:p>
          <a:p>
            <a:pPr lvl="1"/>
            <a:r>
              <a:rPr lang="en-GB" dirty="0"/>
              <a:t>you may use a different approach if you prefer</a:t>
            </a:r>
          </a:p>
          <a:p>
            <a:r>
              <a:rPr lang="en-GB" dirty="0"/>
              <a:t>Gives insight into the famous Y </a:t>
            </a:r>
            <a:r>
              <a:rPr lang="en-GB" dirty="0" err="1"/>
              <a:t>combinator</a:t>
            </a:r>
            <a:endParaRPr lang="en-GB" dirty="0"/>
          </a:p>
          <a:p>
            <a:pPr lvl="1"/>
            <a:r>
              <a:rPr lang="en-GB" dirty="0"/>
              <a:t>a fixed point operator for the lambda calculus</a:t>
            </a:r>
          </a:p>
          <a:p>
            <a:pPr lvl="1"/>
            <a:r>
              <a:rPr lang="en-GB" dirty="0"/>
              <a:t>different versions found by Curry, Turing, Tromp, …</a:t>
            </a:r>
          </a:p>
        </p:txBody>
      </p:sp>
    </p:spTree>
    <p:extLst>
      <p:ext uri="{BB962C8B-B14F-4D97-AF65-F5344CB8AC3E}">
        <p14:creationId xmlns:p14="http://schemas.microsoft.com/office/powerpoint/2010/main" val="1337870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a lambda calculus expression to a let</a:t>
            </a:r>
          </a:p>
          <a:p>
            <a:pPr lvl="1"/>
            <a:r>
              <a:rPr lang="en-GB" dirty="0"/>
              <a:t>one in which all let definitions are global</a:t>
            </a:r>
          </a:p>
          <a:p>
            <a:pPr lvl="1"/>
            <a:r>
              <a:rPr lang="en-GB" dirty="0" err="1"/>
              <a:t>ie</a:t>
            </a:r>
            <a:r>
              <a:rPr lang="en-GB" dirty="0"/>
              <a:t> top level, which means adding extra parameters</a:t>
            </a:r>
          </a:p>
          <a:p>
            <a:pPr lvl="1"/>
            <a:r>
              <a:rPr lang="en-GB" dirty="0"/>
              <a:t>and supplying them as needed from the context</a:t>
            </a:r>
          </a:p>
          <a:p>
            <a:r>
              <a:rPr lang="en-GB" dirty="0"/>
              <a:t>Again, multiple solutions exist</a:t>
            </a:r>
          </a:p>
          <a:p>
            <a:pPr lvl="1"/>
            <a:r>
              <a:rPr lang="en-GB" dirty="0"/>
              <a:t>it is recommended you use lambda lifting</a:t>
            </a:r>
          </a:p>
          <a:p>
            <a:pPr lvl="1"/>
            <a:r>
              <a:rPr lang="en-GB" dirty="0"/>
              <a:t>a technique for compiling functional languages</a:t>
            </a:r>
          </a:p>
          <a:p>
            <a:r>
              <a:rPr lang="en-GB" dirty="0"/>
              <a:t>Note that this is an inverse to challenge 5</a:t>
            </a:r>
          </a:p>
        </p:txBody>
      </p:sp>
    </p:spTree>
    <p:extLst>
      <p:ext uri="{BB962C8B-B14F-4D97-AF65-F5344CB8AC3E}">
        <p14:creationId xmlns:p14="http://schemas.microsoft.com/office/powerpoint/2010/main" val="2678240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email me queries any time</a:t>
            </a:r>
          </a:p>
          <a:p>
            <a:pPr lvl="1"/>
            <a:r>
              <a:rPr lang="en-GB" dirty="0"/>
              <a:t>amg@ecs.soton.ac.uk</a:t>
            </a:r>
          </a:p>
          <a:p>
            <a:pPr lvl="1"/>
            <a:r>
              <a:rPr lang="en-GB" dirty="0"/>
              <a:t>gravell@soton.ac.uk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 will reply in one or two working days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If the same question is asked repeatedly I will reply </a:t>
            </a:r>
            <a:r>
              <a:rPr lang="en-GB"/>
              <a:t>to all </a:t>
            </a:r>
            <a:r>
              <a:rPr lang="en-GB" dirty="0"/>
              <a:t>via the module email list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39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GB" dirty="0"/>
              <a:t>You can use the library function, product</a:t>
            </a:r>
          </a:p>
          <a:p>
            <a:pPr marL="400050" lvl="1" indent="0">
              <a:buNone/>
            </a:pPr>
            <a:r>
              <a:rPr lang="en-GB" b="1" dirty="0"/>
              <a:t>fact1 :: </a:t>
            </a:r>
            <a:r>
              <a:rPr lang="en-GB" b="1" dirty="0" err="1"/>
              <a:t>Int</a:t>
            </a:r>
            <a:r>
              <a:rPr lang="en-GB" b="1" dirty="0"/>
              <a:t> -&gt; </a:t>
            </a:r>
            <a:r>
              <a:rPr lang="en-GB" b="1" dirty="0" err="1"/>
              <a:t>Int</a:t>
            </a:r>
            <a:endParaRPr lang="en-GB" b="1" dirty="0"/>
          </a:p>
          <a:p>
            <a:pPr marL="400050" lvl="1" indent="0">
              <a:buNone/>
            </a:pPr>
            <a:r>
              <a:rPr lang="en-GB" b="1" dirty="0"/>
              <a:t>fact1 n = product [1..n]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can be tested at the command line</a:t>
            </a:r>
          </a:p>
          <a:p>
            <a:pPr marL="400050" lvl="1" indent="0">
              <a:buNone/>
            </a:pPr>
            <a:r>
              <a:rPr lang="en-GB" b="1" dirty="0"/>
              <a:t>*Main&gt; fact1 4</a:t>
            </a:r>
          </a:p>
          <a:p>
            <a:pPr marL="400050" lvl="1" indent="0">
              <a:buNone/>
            </a:pPr>
            <a:r>
              <a:rPr lang="en-GB" b="1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26304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Recursive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nearly as easy to use recursion</a:t>
            </a:r>
          </a:p>
          <a:p>
            <a:pPr marL="400050" lvl="1" indent="0">
              <a:buNone/>
            </a:pPr>
            <a:r>
              <a:rPr lang="en-GB" b="1" dirty="0"/>
              <a:t>fact2 :: </a:t>
            </a:r>
            <a:r>
              <a:rPr lang="en-GB" b="1" dirty="0" err="1"/>
              <a:t>Int</a:t>
            </a:r>
            <a:r>
              <a:rPr lang="en-GB" b="1" dirty="0"/>
              <a:t> -&gt; </a:t>
            </a:r>
            <a:r>
              <a:rPr lang="en-GB" b="1" dirty="0" err="1"/>
              <a:t>Int</a:t>
            </a:r>
            <a:endParaRPr lang="en-GB" b="1" dirty="0"/>
          </a:p>
          <a:p>
            <a:pPr marL="400050" lvl="1" indent="0">
              <a:buNone/>
            </a:pPr>
            <a:r>
              <a:rPr lang="en-GB" b="1" dirty="0"/>
              <a:t>fact2 0 = 1</a:t>
            </a:r>
          </a:p>
          <a:p>
            <a:pPr marL="400050" lvl="1" indent="0">
              <a:buNone/>
            </a:pPr>
            <a:r>
              <a:rPr lang="pt-BR" b="1" dirty="0"/>
              <a:t>fact2 n = n * (fact2 (n-1))</a:t>
            </a:r>
          </a:p>
        </p:txBody>
      </p:sp>
    </p:spTree>
    <p:extLst>
      <p:ext uri="{BB962C8B-B14F-4D97-AF65-F5344CB8AC3E}">
        <p14:creationId xmlns:p14="http://schemas.microsoft.com/office/powerpoint/2010/main" val="331105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Curried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curry the direct solution</a:t>
            </a:r>
          </a:p>
          <a:p>
            <a:pPr lvl="1"/>
            <a:r>
              <a:rPr lang="en-GB" dirty="0"/>
              <a:t>composing product with another library function</a:t>
            </a:r>
          </a:p>
          <a:p>
            <a:pPr marL="400050" lvl="1" indent="0">
              <a:buNone/>
            </a:pPr>
            <a:r>
              <a:rPr lang="en-GB" b="1" dirty="0"/>
              <a:t>fact3 :: </a:t>
            </a:r>
            <a:r>
              <a:rPr lang="en-GB" b="1" dirty="0" err="1"/>
              <a:t>Int</a:t>
            </a:r>
            <a:r>
              <a:rPr lang="en-GB" b="1" dirty="0"/>
              <a:t> -&gt; </a:t>
            </a:r>
            <a:r>
              <a:rPr lang="en-GB" b="1" dirty="0" err="1"/>
              <a:t>Int</a:t>
            </a:r>
            <a:endParaRPr lang="en-GB" b="1" dirty="0"/>
          </a:p>
          <a:p>
            <a:pPr marL="400050" lvl="1" indent="0">
              <a:buNone/>
            </a:pPr>
            <a:r>
              <a:rPr lang="en-GB" b="1" dirty="0"/>
              <a:t>fact3 = product . </a:t>
            </a:r>
            <a:r>
              <a:rPr lang="en-GB" b="1" dirty="0" err="1"/>
              <a:t>enumFromTo</a:t>
            </a:r>
            <a:r>
              <a:rPr lang="en-GB" b="1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04364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Higher Order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 use a standard higher order function</a:t>
            </a:r>
          </a:p>
          <a:p>
            <a:pPr marL="400050" lvl="1" indent="0">
              <a:buNone/>
            </a:pPr>
            <a:r>
              <a:rPr lang="en-GB" b="1" dirty="0"/>
              <a:t>fact4 :: </a:t>
            </a:r>
            <a:r>
              <a:rPr lang="en-GB" b="1" dirty="0" err="1"/>
              <a:t>Int</a:t>
            </a:r>
            <a:r>
              <a:rPr lang="en-GB" b="1" dirty="0"/>
              <a:t> -&gt; </a:t>
            </a:r>
            <a:r>
              <a:rPr lang="en-GB" b="1" dirty="0" err="1"/>
              <a:t>Int</a:t>
            </a:r>
            <a:endParaRPr lang="en-GB" b="1" dirty="0"/>
          </a:p>
          <a:p>
            <a:pPr marL="400050" lvl="1" indent="0">
              <a:buNone/>
            </a:pPr>
            <a:r>
              <a:rPr lang="pt-BR" b="1" dirty="0"/>
              <a:t>fact4 n = foldl (*) 1 [1..n] </a:t>
            </a:r>
          </a:p>
        </p:txBody>
      </p:sp>
    </p:spTree>
    <p:extLst>
      <p:ext uri="{BB962C8B-B14F-4D97-AF65-F5344CB8AC3E}">
        <p14:creationId xmlns:p14="http://schemas.microsoft.com/office/powerpoint/2010/main" val="16140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Infinite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school, factorial was an infinite sequence</a:t>
            </a:r>
          </a:p>
          <a:p>
            <a:pPr marL="400050" lvl="1" indent="0">
              <a:buNone/>
            </a:pPr>
            <a:r>
              <a:rPr lang="en-GB" b="1" dirty="0"/>
              <a:t>factorials :: [</a:t>
            </a:r>
            <a:r>
              <a:rPr lang="en-GB" b="1" dirty="0" err="1"/>
              <a:t>Int</a:t>
            </a:r>
            <a:r>
              <a:rPr lang="en-GB" b="1" dirty="0"/>
              <a:t>]</a:t>
            </a:r>
          </a:p>
          <a:p>
            <a:pPr marL="400050" lvl="1" indent="0">
              <a:buNone/>
            </a:pPr>
            <a:r>
              <a:rPr lang="en-GB" b="1" dirty="0"/>
              <a:t>factorials = 1:(</a:t>
            </a:r>
            <a:r>
              <a:rPr lang="en-GB" b="1" dirty="0" err="1"/>
              <a:t>zipWith</a:t>
            </a:r>
            <a:r>
              <a:rPr lang="en-GB" b="1" dirty="0"/>
              <a:t> (*) [1..] factorials)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now define the factorial function directly </a:t>
            </a:r>
          </a:p>
          <a:p>
            <a:pPr marL="400050" lvl="1" indent="0">
              <a:buNone/>
            </a:pPr>
            <a:r>
              <a:rPr lang="en-GB" b="1" dirty="0"/>
              <a:t>fact5 :: </a:t>
            </a:r>
            <a:r>
              <a:rPr lang="en-GB" b="1" dirty="0" err="1"/>
              <a:t>Int</a:t>
            </a:r>
            <a:r>
              <a:rPr lang="en-GB" b="1" dirty="0"/>
              <a:t> -&gt; </a:t>
            </a:r>
            <a:r>
              <a:rPr lang="en-GB" b="1" dirty="0" err="1"/>
              <a:t>Int</a:t>
            </a:r>
            <a:endParaRPr lang="en-GB" b="1" dirty="0"/>
          </a:p>
          <a:p>
            <a:pPr marL="400050" lvl="1" indent="0">
              <a:buNone/>
            </a:pPr>
            <a:r>
              <a:rPr lang="en-GB" b="1" dirty="0"/>
              <a:t>fact5 n = factorials !! n</a:t>
            </a:r>
          </a:p>
        </p:txBody>
      </p:sp>
    </p:spTree>
    <p:extLst>
      <p:ext uri="{BB962C8B-B14F-4D97-AF65-F5344CB8AC3E}">
        <p14:creationId xmlns:p14="http://schemas.microsoft.com/office/powerpoint/2010/main" val="96185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recursive solution (#2) can be optimised</a:t>
            </a:r>
          </a:p>
          <a:p>
            <a:pPr lvl="1"/>
            <a:r>
              <a:rPr lang="en-GB" dirty="0"/>
              <a:t>an accumulating parameter allows tail recursion</a:t>
            </a:r>
          </a:p>
          <a:p>
            <a:pPr marL="457200" lvl="1" indent="0">
              <a:buNone/>
            </a:pPr>
            <a:endParaRPr lang="en-GB" dirty="0"/>
          </a:p>
          <a:p>
            <a:pPr marL="400050" lvl="1" indent="0">
              <a:buNone/>
            </a:pPr>
            <a:r>
              <a:rPr lang="en-GB" b="1" dirty="0"/>
              <a:t>fact6 :: </a:t>
            </a:r>
            <a:r>
              <a:rPr lang="en-GB" b="1" dirty="0" err="1"/>
              <a:t>Int</a:t>
            </a:r>
            <a:r>
              <a:rPr lang="en-GB" b="1" dirty="0"/>
              <a:t> -&gt; </a:t>
            </a:r>
            <a:r>
              <a:rPr lang="en-GB" b="1" dirty="0" err="1"/>
              <a:t>Int</a:t>
            </a:r>
            <a:endParaRPr lang="en-GB" b="1" dirty="0"/>
          </a:p>
          <a:p>
            <a:pPr marL="400050" lvl="1" indent="0">
              <a:buNone/>
            </a:pPr>
            <a:r>
              <a:rPr lang="en-GB" b="1" dirty="0"/>
              <a:t>fact6 n = fact6' n 0 1</a:t>
            </a:r>
          </a:p>
          <a:p>
            <a:pPr marL="400050" lvl="1" indent="0">
              <a:buNone/>
            </a:pPr>
            <a:endParaRPr lang="en-GB" b="1" dirty="0"/>
          </a:p>
          <a:p>
            <a:pPr marL="400050" lvl="1" indent="0">
              <a:buNone/>
            </a:pPr>
            <a:r>
              <a:rPr lang="en-GB" b="1" dirty="0"/>
              <a:t>fact6' :: </a:t>
            </a:r>
            <a:r>
              <a:rPr lang="en-GB" b="1" dirty="0" err="1"/>
              <a:t>Int</a:t>
            </a:r>
            <a:r>
              <a:rPr lang="en-GB" b="1" dirty="0"/>
              <a:t> -&gt; </a:t>
            </a:r>
            <a:r>
              <a:rPr lang="en-GB" b="1" dirty="0" err="1"/>
              <a:t>Int</a:t>
            </a:r>
            <a:r>
              <a:rPr lang="en-GB" b="1" dirty="0"/>
              <a:t> -&gt; </a:t>
            </a:r>
            <a:r>
              <a:rPr lang="en-GB" b="1" dirty="0" err="1"/>
              <a:t>Int</a:t>
            </a:r>
            <a:r>
              <a:rPr lang="en-GB" b="1" dirty="0"/>
              <a:t> -&gt; </a:t>
            </a:r>
            <a:r>
              <a:rPr lang="en-GB" b="1" dirty="0" err="1"/>
              <a:t>Int</a:t>
            </a:r>
            <a:endParaRPr lang="en-GB" b="1" dirty="0"/>
          </a:p>
          <a:p>
            <a:pPr marL="400050" lvl="1" indent="0">
              <a:buNone/>
            </a:pPr>
            <a:r>
              <a:rPr lang="en-GB" b="1" dirty="0"/>
              <a:t>fact6' n m r = </a:t>
            </a:r>
          </a:p>
          <a:p>
            <a:pPr marL="400050" lvl="1" indent="0">
              <a:buNone/>
            </a:pPr>
            <a:r>
              <a:rPr lang="en-GB" b="1" dirty="0"/>
              <a:t>    if m &lt; n then </a:t>
            </a:r>
          </a:p>
          <a:p>
            <a:pPr marL="400050" lvl="1" indent="0">
              <a:buNone/>
            </a:pPr>
            <a:r>
              <a:rPr lang="en-GB" b="1" dirty="0"/>
              <a:t>        let m' = m+1 </a:t>
            </a:r>
          </a:p>
          <a:p>
            <a:pPr marL="400050" lvl="1" indent="0">
              <a:buNone/>
            </a:pPr>
            <a:r>
              <a:rPr lang="en-GB" b="1" dirty="0"/>
              <a:t>        in fact6' n m' (m' * r) </a:t>
            </a:r>
          </a:p>
          <a:p>
            <a:pPr marL="400050" lvl="1" indent="0">
              <a:buNone/>
            </a:pPr>
            <a:r>
              <a:rPr lang="en-GB" b="1" dirty="0"/>
              <a:t>    else r</a:t>
            </a:r>
          </a:p>
        </p:txBody>
      </p:sp>
    </p:spTree>
    <p:extLst>
      <p:ext uri="{BB962C8B-B14F-4D97-AF65-F5344CB8AC3E}">
        <p14:creationId xmlns:p14="http://schemas.microsoft.com/office/powerpoint/2010/main" val="27394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2416</Words>
  <Application>Microsoft Office PowerPoint</Application>
  <PresentationFormat>On-screen Show (4:3)</PresentationFormat>
  <Paragraphs>368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Haskell Coding and Testing and this year’s comp2209 Assignment</vt:lpstr>
      <vt:lpstr>Objectives</vt:lpstr>
      <vt:lpstr>Example Problem</vt:lpstr>
      <vt:lpstr>Direct Definition</vt:lpstr>
      <vt:lpstr>Simple Recursive Solution</vt:lpstr>
      <vt:lpstr>Curried Solution</vt:lpstr>
      <vt:lpstr>Higher Order Function</vt:lpstr>
      <vt:lpstr>Infinite Stream</vt:lpstr>
      <vt:lpstr>Optimised Version</vt:lpstr>
      <vt:lpstr>Avoid Premature Optimisation</vt:lpstr>
      <vt:lpstr>Horizontal &amp; Vertical Coding Styles</vt:lpstr>
      <vt:lpstr>Incremental Development</vt:lpstr>
      <vt:lpstr>Test Automation</vt:lpstr>
      <vt:lpstr>Test Constants</vt:lpstr>
      <vt:lpstr>Function for Test Automation</vt:lpstr>
      <vt:lpstr>More Sophisticated Test Automation</vt:lpstr>
      <vt:lpstr>Simpler Test Automation</vt:lpstr>
      <vt:lpstr>Debugging Haskell</vt:lpstr>
      <vt:lpstr>Debugging Haskell (continued)</vt:lpstr>
      <vt:lpstr>Debugging Haskell (continued)</vt:lpstr>
      <vt:lpstr>Summary</vt:lpstr>
      <vt:lpstr>PowerPoint Presentation</vt:lpstr>
      <vt:lpstr>About the Assignment</vt:lpstr>
      <vt:lpstr>Let Expressions and Lambda Calculus</vt:lpstr>
      <vt:lpstr>Compilation and Interpretation</vt:lpstr>
      <vt:lpstr>Lambda Calculus</vt:lpstr>
      <vt:lpstr>Let Expressions</vt:lpstr>
      <vt:lpstr>Challenge 1</vt:lpstr>
      <vt:lpstr>Challenge 2</vt:lpstr>
      <vt:lpstr>Challenge 3</vt:lpstr>
      <vt:lpstr>Challenge 4</vt:lpstr>
      <vt:lpstr>Challenge 5</vt:lpstr>
      <vt:lpstr>Challenge 6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Coding and Testing</dc:title>
  <dc:creator>Gravell</dc:creator>
  <cp:lastModifiedBy>Andy Gravell</cp:lastModifiedBy>
  <cp:revision>36</cp:revision>
  <dcterms:created xsi:type="dcterms:W3CDTF">2018-10-08T09:33:51Z</dcterms:created>
  <dcterms:modified xsi:type="dcterms:W3CDTF">2019-11-12T14:51:54Z</dcterms:modified>
</cp:coreProperties>
</file>